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theme/themeOverride2.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charts/chart9.xml" ContentType="application/vnd.openxmlformats-officedocument.drawingml.chart+xml"/>
  <Override PartName="/ppt/theme/themeOverride3.xml" ContentType="application/vnd.openxmlformats-officedocument.themeOverride+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12.xml" ContentType="application/vnd.openxmlformats-officedocument.presentationml.notesSlide+xml"/>
  <Override PartName="/ppt/charts/chart1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2.xml" ContentType="application/vnd.openxmlformats-officedocument.drawingml.chart+xml"/>
  <Override PartName="/ppt/notesSlides/notesSlide15.xml" ContentType="application/vnd.openxmlformats-officedocument.presentationml.notesSlide+xml"/>
  <Override PartName="/ppt/charts/chart13.xml" ContentType="application/vnd.openxmlformats-officedocument.drawingml.chart+xml"/>
  <Override PartName="/ppt/notesSlides/notesSlide16.xml" ContentType="application/vnd.openxmlformats-officedocument.presentationml.notesSlide+xml"/>
  <Override PartName="/ppt/charts/chart14.xml" ContentType="application/vnd.openxmlformats-officedocument.drawingml.chart+xml"/>
  <Override PartName="/ppt/notesSlides/notesSlide17.xml" ContentType="application/vnd.openxmlformats-officedocument.presentationml.notesSlide+xml"/>
  <Override PartName="/ppt/charts/chart15.xml" ContentType="application/vnd.openxmlformats-officedocument.drawingml.chart+xml"/>
  <Override PartName="/ppt/notesSlides/notesSlide18.xml" ContentType="application/vnd.openxmlformats-officedocument.presentationml.notesSlide+xml"/>
  <Override PartName="/ppt/charts/chart16.xml" ContentType="application/vnd.openxmlformats-officedocument.drawingml.chart+xml"/>
  <Override PartName="/ppt/notesSlides/notesSlide19.xml" ContentType="application/vnd.openxmlformats-officedocument.presentationml.notesSlide+xml"/>
  <Override PartName="/ppt/charts/chart17.xml" ContentType="application/vnd.openxmlformats-officedocument.drawingml.chart+xml"/>
  <Override PartName="/ppt/notesSlides/notesSlide20.xml" ContentType="application/vnd.openxmlformats-officedocument.presentationml.notesSlide+xml"/>
  <Override PartName="/ppt/charts/chart18.xml" ContentType="application/vnd.openxmlformats-officedocument.drawingml.chart+xml"/>
  <Override PartName="/ppt/notesSlides/notesSlide21.xml" ContentType="application/vnd.openxmlformats-officedocument.presentationml.notesSlide+xml"/>
  <Override PartName="/ppt/charts/chart19.xml" ContentType="application/vnd.openxmlformats-officedocument.drawingml.chart+xml"/>
  <Override PartName="/ppt/notesSlides/notesSlide22.xml" ContentType="application/vnd.openxmlformats-officedocument.presentationml.notesSlide+xml"/>
  <Override PartName="/ppt/charts/chart20.xml" ContentType="application/vnd.openxmlformats-officedocument.drawingml.chart+xml"/>
  <Override PartName="/ppt/notesSlides/notesSlide23.xml" ContentType="application/vnd.openxmlformats-officedocument.presentationml.notesSlide+xml"/>
  <Override PartName="/ppt/charts/chart21.xml" ContentType="application/vnd.openxmlformats-officedocument.drawingml.chart+xml"/>
  <Override PartName="/ppt/notesSlides/notesSlide24.xml" ContentType="application/vnd.openxmlformats-officedocument.presentationml.notesSlide+xml"/>
  <Override PartName="/ppt/charts/chart22.xml" ContentType="application/vnd.openxmlformats-officedocument.drawingml.chart+xml"/>
  <Override PartName="/ppt/notesSlides/notesSlide25.xml" ContentType="application/vnd.openxmlformats-officedocument.presentationml.notesSlide+xml"/>
  <Override PartName="/ppt/charts/chart23.xml" ContentType="application/vnd.openxmlformats-officedocument.drawingml.chart+xml"/>
  <Override PartName="/ppt/notesSlides/notesSlide26.xml" ContentType="application/vnd.openxmlformats-officedocument.presentationml.notesSlide+xml"/>
  <Override PartName="/ppt/charts/chart24.xml" ContentType="application/vnd.openxmlformats-officedocument.drawingml.chart+xml"/>
  <Override PartName="/ppt/notesSlides/notesSlide27.xml" ContentType="application/vnd.openxmlformats-officedocument.presentationml.notesSlide+xml"/>
  <Override PartName="/ppt/charts/chart25.xml" ContentType="application/vnd.openxmlformats-officedocument.drawingml.chart+xml"/>
  <Override PartName="/ppt/notesSlides/notesSlide28.xml" ContentType="application/vnd.openxmlformats-officedocument.presentationml.notesSlide+xml"/>
  <Override PartName="/ppt/charts/chart26.xml" ContentType="application/vnd.openxmlformats-officedocument.drawingml.chart+xml"/>
  <Override PartName="/ppt/notesSlides/notesSlide29.xml" ContentType="application/vnd.openxmlformats-officedocument.presentationml.notesSlide+xml"/>
  <Override PartName="/ppt/charts/chart27.xml" ContentType="application/vnd.openxmlformats-officedocument.drawingml.chart+xml"/>
  <Override PartName="/ppt/drawings/drawing1.xml" ContentType="application/vnd.openxmlformats-officedocument.drawingml.chartshapes+xml"/>
  <Override PartName="/ppt/notesSlides/notesSlide30.xml" ContentType="application/vnd.openxmlformats-officedocument.presentationml.notesSlide+xml"/>
  <Override PartName="/ppt/charts/chart28.xml" ContentType="application/vnd.openxmlformats-officedocument.drawingml.chart+xml"/>
  <Override PartName="/ppt/notesSlides/notesSlide31.xml" ContentType="application/vnd.openxmlformats-officedocument.presentationml.notesSlide+xml"/>
  <Override PartName="/ppt/charts/chart29.xml" ContentType="application/vnd.openxmlformats-officedocument.drawingml.chart+xml"/>
  <Override PartName="/ppt/notesSlides/notesSlide32.xml" ContentType="application/vnd.openxmlformats-officedocument.presentationml.notesSlide+xml"/>
  <Override PartName="/ppt/charts/chart30.xml" ContentType="application/vnd.openxmlformats-officedocument.drawingml.chart+xml"/>
  <Override PartName="/ppt/notesSlides/notesSlide33.xml" ContentType="application/vnd.openxmlformats-officedocument.presentationml.notesSlide+xml"/>
  <Override PartName="/ppt/charts/chart31.xml" ContentType="application/vnd.openxmlformats-officedocument.drawingml.chart+xml"/>
  <Override PartName="/ppt/notesSlides/notesSlide34.xml" ContentType="application/vnd.openxmlformats-officedocument.presentationml.notesSlide+xml"/>
  <Override PartName="/ppt/charts/chart32.xml" ContentType="application/vnd.openxmlformats-officedocument.drawingml.chart+xml"/>
  <Override PartName="/ppt/notesSlides/notesSlide35.xml" ContentType="application/vnd.openxmlformats-officedocument.presentationml.notesSlide+xml"/>
  <Override PartName="/ppt/charts/chart33.xml" ContentType="application/vnd.openxmlformats-officedocument.drawingml.chart+xml"/>
  <Override PartName="/ppt/notesSlides/notesSlide36.xml" ContentType="application/vnd.openxmlformats-officedocument.presentationml.notesSlide+xml"/>
  <Override PartName="/ppt/charts/chart34.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35.xml" ContentType="application/vnd.openxmlformats-officedocument.drawingml.chart+xml"/>
  <Override PartName="/ppt/notesSlides/notesSlide39.xml" ContentType="application/vnd.openxmlformats-officedocument.presentationml.notesSlide+xml"/>
  <Override PartName="/ppt/charts/chart36.xml" ContentType="application/vnd.openxmlformats-officedocument.drawingml.chart+xml"/>
  <Override PartName="/ppt/notesSlides/notesSlide40.xml" ContentType="application/vnd.openxmlformats-officedocument.presentationml.notesSlide+xml"/>
  <Override PartName="/ppt/charts/chart37.xml" ContentType="application/vnd.openxmlformats-officedocument.drawingml.chart+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charts/chart38.xml" ContentType="application/vnd.openxmlformats-officedocument.drawingml.chart+xml"/>
  <Override PartName="/ppt/notesSlides/notesSlide66.xml" ContentType="application/vnd.openxmlformats-officedocument.presentationml.notesSlide+xml"/>
  <Override PartName="/ppt/charts/chart39.xml" ContentType="application/vnd.openxmlformats-officedocument.drawingml.chart+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charts/chart40.xml" ContentType="application/vnd.openxmlformats-officedocument.drawingml.chart+xml"/>
  <Override PartName="/ppt/notesSlides/notesSlide79.xml" ContentType="application/vnd.openxmlformats-officedocument.presentationml.notesSlide+xml"/>
  <Override PartName="/ppt/charts/chart41.xml" ContentType="application/vnd.openxmlformats-officedocument.drawingml.chart+xml"/>
  <Override PartName="/ppt/notesSlides/notesSlide80.xml" ContentType="application/vnd.openxmlformats-officedocument.presentationml.notesSlide+xml"/>
  <Override PartName="/ppt/charts/chart42.xml" ContentType="application/vnd.openxmlformats-officedocument.drawingml.chart+xml"/>
  <Override PartName="/ppt/notesSlides/notesSlide81.xml" ContentType="application/vnd.openxmlformats-officedocument.presentationml.notesSlide+xml"/>
  <Override PartName="/ppt/charts/chart43.xml" ContentType="application/vnd.openxmlformats-officedocument.drawingml.chart+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charts/chart44.xml" ContentType="application/vnd.openxmlformats-officedocument.drawingml.chart+xml"/>
  <Override PartName="/ppt/notesSlides/notesSlide94.xml" ContentType="application/vnd.openxmlformats-officedocument.presentationml.notesSlide+xml"/>
  <Override PartName="/ppt/charts/chart45.xml" ContentType="application/vnd.openxmlformats-officedocument.drawingml.chart+xml"/>
  <Override PartName="/ppt/notesSlides/notesSlide95.xml" ContentType="application/vnd.openxmlformats-officedocument.presentationml.notesSlide+xml"/>
  <Override PartName="/ppt/charts/chart46.xml" ContentType="application/vnd.openxmlformats-officedocument.drawingml.chart+xml"/>
  <Override PartName="/ppt/notesSlides/notesSlide96.xml" ContentType="application/vnd.openxmlformats-officedocument.presentationml.notesSlide+xml"/>
  <Override PartName="/ppt/charts/chart47.xml" ContentType="application/vnd.openxmlformats-officedocument.drawingml.chart+xml"/>
  <Override PartName="/ppt/notesSlides/notesSlide97.xml" ContentType="application/vnd.openxmlformats-officedocument.presentationml.notesSlide+xml"/>
  <Override PartName="/ppt/charts/chart48.xml" ContentType="application/vnd.openxmlformats-officedocument.drawingml.chart+xml"/>
  <Override PartName="/ppt/notesSlides/notesSlide98.xml" ContentType="application/vnd.openxmlformats-officedocument.presentationml.notesSlide+xml"/>
  <Override PartName="/ppt/charts/chart49.xml" ContentType="application/vnd.openxmlformats-officedocument.drawingml.chart+xml"/>
  <Override PartName="/ppt/notesSlides/notesSlide99.xml" ContentType="application/vnd.openxmlformats-officedocument.presentationml.notesSlide+xml"/>
  <Override PartName="/ppt/charts/chart50.xml" ContentType="application/vnd.openxmlformats-officedocument.drawingml.chart+xml"/>
  <Override PartName="/ppt/notesSlides/notesSlide100.xml" ContentType="application/vnd.openxmlformats-officedocument.presentationml.notesSlide+xml"/>
  <Override PartName="/ppt/charts/chart51.xml" ContentType="application/vnd.openxmlformats-officedocument.drawingml.chart+xml"/>
  <Override PartName="/ppt/charts/chart52.xml" ContentType="application/vnd.openxmlformats-officedocument.drawingml.chart+xml"/>
  <Override PartName="/ppt/notesSlides/notesSlide101.xml" ContentType="application/vnd.openxmlformats-officedocument.presentationml.notesSlide+xml"/>
  <Override PartName="/ppt/charts/chart53.xml" ContentType="application/vnd.openxmlformats-officedocument.drawingml.chart+xml"/>
  <Override PartName="/ppt/charts/chart54.xml" ContentType="application/vnd.openxmlformats-officedocument.drawingml.chart+xml"/>
  <Override PartName="/ppt/notesSlides/notesSlide102.xml" ContentType="application/vnd.openxmlformats-officedocument.presentationml.notesSlide+xml"/>
  <Override PartName="/ppt/charts/chart55.xml" ContentType="application/vnd.openxmlformats-officedocument.drawingml.chart+xml"/>
  <Override PartName="/ppt/charts/chart56.xml" ContentType="application/vnd.openxmlformats-officedocument.drawingml.chart+xml"/>
  <Override PartName="/ppt/notesSlides/notesSlide103.xml" ContentType="application/vnd.openxmlformats-officedocument.presentationml.notesSlide+xml"/>
  <Override PartName="/ppt/charts/chart57.xml" ContentType="application/vnd.openxmlformats-officedocument.drawingml.chart+xml"/>
  <Override PartName="/ppt/charts/chart58.xml" ContentType="application/vnd.openxmlformats-officedocument.drawingml.chart+xml"/>
  <Override PartName="/ppt/notesSlides/notesSlide104.xml" ContentType="application/vnd.openxmlformats-officedocument.presentationml.notesSlide+xml"/>
  <Override PartName="/ppt/charts/chart59.xml" ContentType="application/vnd.openxmlformats-officedocument.drawingml.chart+xml"/>
  <Override PartName="/ppt/theme/themeOverride4.xml" ContentType="application/vnd.openxmlformats-officedocument.themeOverride+xml"/>
  <Override PartName="/ppt/charts/chart60.xml" ContentType="application/vnd.openxmlformats-officedocument.drawingml.chart+xml"/>
  <Override PartName="/ppt/notesSlides/notesSlide105.xml" ContentType="application/vnd.openxmlformats-officedocument.presentationml.notesSlide+xml"/>
  <Override PartName="/ppt/charts/chart61.xml" ContentType="application/vnd.openxmlformats-officedocument.drawingml.chart+xml"/>
  <Override PartName="/ppt/notesSlides/notesSlide106.xml" ContentType="application/vnd.openxmlformats-officedocument.presentationml.notesSlide+xml"/>
  <Override PartName="/ppt/charts/chart62.xml" ContentType="application/vnd.openxmlformats-officedocument.drawingml.chart+xml"/>
  <Override PartName="/ppt/notesSlides/notesSlide107.xml" ContentType="application/vnd.openxmlformats-officedocument.presentationml.notesSlide+xml"/>
  <Override PartName="/ppt/charts/chart63.xml" ContentType="application/vnd.openxmlformats-officedocument.drawingml.chart+xml"/>
  <Override PartName="/ppt/notesSlides/notesSlide108.xml" ContentType="application/vnd.openxmlformats-officedocument.presentationml.notesSlide+xml"/>
  <Override PartName="/ppt/charts/chart64.xml" ContentType="application/vnd.openxmlformats-officedocument.drawingml.chart+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charts/chart65.xml" ContentType="application/vnd.openxmlformats-officedocument.drawingml.chart+xml"/>
  <Override PartName="/ppt/notesSlides/notesSlide111.xml" ContentType="application/vnd.openxmlformats-officedocument.presentationml.notesSlide+xml"/>
  <Override PartName="/ppt/notesSlides/notesSlide1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93" r:id="rId1"/>
    <p:sldMasterId id="2147484497" r:id="rId2"/>
    <p:sldMasterId id="2147484514" r:id="rId3"/>
  </p:sldMasterIdLst>
  <p:notesMasterIdLst>
    <p:notesMasterId r:id="rId167"/>
  </p:notesMasterIdLst>
  <p:handoutMasterIdLst>
    <p:handoutMasterId r:id="rId168"/>
  </p:handoutMasterIdLst>
  <p:sldIdLst>
    <p:sldId id="444" r:id="rId4"/>
    <p:sldId id="610" r:id="rId5"/>
    <p:sldId id="602" r:id="rId6"/>
    <p:sldId id="582" r:id="rId7"/>
    <p:sldId id="635" r:id="rId8"/>
    <p:sldId id="647" r:id="rId9"/>
    <p:sldId id="677" r:id="rId10"/>
    <p:sldId id="664" r:id="rId11"/>
    <p:sldId id="689" r:id="rId12"/>
    <p:sldId id="704" r:id="rId13"/>
    <p:sldId id="730" r:id="rId14"/>
    <p:sldId id="636" r:id="rId15"/>
    <p:sldId id="447" r:id="rId16"/>
    <p:sldId id="513" r:id="rId17"/>
    <p:sldId id="579" r:id="rId18"/>
    <p:sldId id="585" r:id="rId19"/>
    <p:sldId id="611" r:id="rId20"/>
    <p:sldId id="449" r:id="rId21"/>
    <p:sldId id="591" r:id="rId22"/>
    <p:sldId id="640" r:id="rId23"/>
    <p:sldId id="651" r:id="rId24"/>
    <p:sldId id="665" r:id="rId25"/>
    <p:sldId id="678" r:id="rId26"/>
    <p:sldId id="690" r:id="rId27"/>
    <p:sldId id="705" r:id="rId28"/>
    <p:sldId id="731" r:id="rId29"/>
    <p:sldId id="451" r:id="rId30"/>
    <p:sldId id="603" r:id="rId31"/>
    <p:sldId id="592" r:id="rId32"/>
    <p:sldId id="641" r:id="rId33"/>
    <p:sldId id="652" r:id="rId34"/>
    <p:sldId id="666" r:id="rId35"/>
    <p:sldId id="679" r:id="rId36"/>
    <p:sldId id="691" r:id="rId37"/>
    <p:sldId id="707" r:id="rId38"/>
    <p:sldId id="732" r:id="rId39"/>
    <p:sldId id="581" r:id="rId40"/>
    <p:sldId id="642" r:id="rId41"/>
    <p:sldId id="708" r:id="rId42"/>
    <p:sldId id="733" r:id="rId43"/>
    <p:sldId id="613" r:id="rId44"/>
    <p:sldId id="593" r:id="rId45"/>
    <p:sldId id="605" r:id="rId46"/>
    <p:sldId id="643" r:id="rId47"/>
    <p:sldId id="653" r:id="rId48"/>
    <p:sldId id="667" r:id="rId49"/>
    <p:sldId id="680" r:id="rId50"/>
    <p:sldId id="692" r:id="rId51"/>
    <p:sldId id="709" r:id="rId52"/>
    <p:sldId id="734" r:id="rId53"/>
    <p:sldId id="702" r:id="rId54"/>
    <p:sldId id="608" r:id="rId55"/>
    <p:sldId id="595" r:id="rId56"/>
    <p:sldId id="606" r:id="rId57"/>
    <p:sldId id="644" r:id="rId58"/>
    <p:sldId id="656" r:id="rId59"/>
    <p:sldId id="668" r:id="rId60"/>
    <p:sldId id="693" r:id="rId61"/>
    <p:sldId id="681" r:id="rId62"/>
    <p:sldId id="729" r:id="rId63"/>
    <p:sldId id="742" r:id="rId64"/>
    <p:sldId id="456" r:id="rId65"/>
    <p:sldId id="703" r:id="rId66"/>
    <p:sldId id="588" r:id="rId67"/>
    <p:sldId id="590" r:id="rId68"/>
    <p:sldId id="726" r:id="rId69"/>
    <p:sldId id="633" r:id="rId70"/>
    <p:sldId id="589" r:id="rId71"/>
    <p:sldId id="598" r:id="rId72"/>
    <p:sldId id="607" r:id="rId73"/>
    <p:sldId id="637" r:id="rId74"/>
    <p:sldId id="669" r:id="rId75"/>
    <p:sldId id="654" r:id="rId76"/>
    <p:sldId id="682" r:id="rId77"/>
    <p:sldId id="694" r:id="rId78"/>
    <p:sldId id="728" r:id="rId79"/>
    <p:sldId id="735" r:id="rId80"/>
    <p:sldId id="518" r:id="rId81"/>
    <p:sldId id="520" r:id="rId82"/>
    <p:sldId id="720" r:id="rId83"/>
    <p:sldId id="523" r:id="rId84"/>
    <p:sldId id="717" r:id="rId85"/>
    <p:sldId id="630" r:id="rId86"/>
    <p:sldId id="631" r:id="rId87"/>
    <p:sldId id="629" r:id="rId88"/>
    <p:sldId id="645" r:id="rId89"/>
    <p:sldId id="663" r:id="rId90"/>
    <p:sldId id="670" r:id="rId91"/>
    <p:sldId id="683" r:id="rId92"/>
    <p:sldId id="695" r:id="rId93"/>
    <p:sldId id="710" r:id="rId94"/>
    <p:sldId id="736" r:id="rId95"/>
    <p:sldId id="620" r:id="rId96"/>
    <p:sldId id="621" r:id="rId97"/>
    <p:sldId id="622" r:id="rId98"/>
    <p:sldId id="638" r:id="rId99"/>
    <p:sldId id="648" r:id="rId100"/>
    <p:sldId id="671" r:id="rId101"/>
    <p:sldId id="684" r:id="rId102"/>
    <p:sldId id="696" r:id="rId103"/>
    <p:sldId id="723" r:id="rId104"/>
    <p:sldId id="737" r:id="rId105"/>
    <p:sldId id="524" r:id="rId106"/>
    <p:sldId id="628" r:id="rId107"/>
    <p:sldId id="672" r:id="rId108"/>
    <p:sldId id="721" r:id="rId109"/>
    <p:sldId id="534" r:id="rId110"/>
    <p:sldId id="718" r:id="rId111"/>
    <p:sldId id="539" r:id="rId112"/>
    <p:sldId id="719" r:id="rId113"/>
    <p:sldId id="655" r:id="rId114"/>
    <p:sldId id="685" r:id="rId115"/>
    <p:sldId id="697" r:id="rId116"/>
    <p:sldId id="716" r:id="rId117"/>
    <p:sldId id="738" r:id="rId118"/>
    <p:sldId id="711" r:id="rId119"/>
    <p:sldId id="712" r:id="rId120"/>
    <p:sldId id="713" r:id="rId121"/>
    <p:sldId id="714" r:id="rId122"/>
    <p:sldId id="615" r:id="rId123"/>
    <p:sldId id="616" r:id="rId124"/>
    <p:sldId id="614" r:id="rId125"/>
    <p:sldId id="646" r:id="rId126"/>
    <p:sldId id="650" r:id="rId127"/>
    <p:sldId id="673" r:id="rId128"/>
    <p:sldId id="686" r:id="rId129"/>
    <p:sldId id="698" r:id="rId130"/>
    <p:sldId id="715" r:id="rId131"/>
    <p:sldId id="739" r:id="rId132"/>
    <p:sldId id="617" r:id="rId133"/>
    <p:sldId id="618" r:id="rId134"/>
    <p:sldId id="619" r:id="rId135"/>
    <p:sldId id="639" r:id="rId136"/>
    <p:sldId id="649" r:id="rId137"/>
    <p:sldId id="687" r:id="rId138"/>
    <p:sldId id="674" r:id="rId139"/>
    <p:sldId id="699" r:id="rId140"/>
    <p:sldId id="722" r:id="rId141"/>
    <p:sldId id="740" r:id="rId142"/>
    <p:sldId id="741" r:id="rId143"/>
    <p:sldId id="623" r:id="rId144"/>
    <p:sldId id="727" r:id="rId145"/>
    <p:sldId id="625" r:id="rId146"/>
    <p:sldId id="626" r:id="rId147"/>
    <p:sldId id="657" r:id="rId148"/>
    <p:sldId id="659" r:id="rId149"/>
    <p:sldId id="660" r:id="rId150"/>
    <p:sldId id="675" r:id="rId151"/>
    <p:sldId id="676" r:id="rId152"/>
    <p:sldId id="662" r:id="rId153"/>
    <p:sldId id="571" r:id="rId154"/>
    <p:sldId id="577" r:id="rId155"/>
    <p:sldId id="700" r:id="rId156"/>
    <p:sldId id="575" r:id="rId157"/>
    <p:sldId id="688" r:id="rId158"/>
    <p:sldId id="549" r:id="rId159"/>
    <p:sldId id="600" r:id="rId160"/>
    <p:sldId id="597" r:id="rId161"/>
    <p:sldId id="701" r:id="rId162"/>
    <p:sldId id="558" r:id="rId163"/>
    <p:sldId id="567" r:id="rId164"/>
    <p:sldId id="601" r:id="rId165"/>
    <p:sldId id="511" r:id="rId166"/>
  </p:sldIdLst>
  <p:sldSz cx="9144000" cy="6858000" type="screen4x3"/>
  <p:notesSz cx="6797675" cy="9928225"/>
  <p:custDataLst>
    <p:tags r:id="rId169"/>
  </p:custData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0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FF05"/>
    <a:srgbClr val="FFCC66"/>
    <a:srgbClr val="FD0D07"/>
    <a:srgbClr val="FFCAC1"/>
    <a:srgbClr val="FAF40A"/>
    <a:srgbClr val="F7F743"/>
    <a:srgbClr val="FFE7E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269D01E-BC32-4049-B463-5C60D7B0CCD2}" styleName="Estilo temático 2 - Énfasis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27F97BB-C833-4FB7-BDE5-3F7075034690}" styleName="Estilo temático 2 - Énfasis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35" autoAdjust="0"/>
    <p:restoredTop sz="93416" autoAdjust="0"/>
  </p:normalViewPr>
  <p:slideViewPr>
    <p:cSldViewPr>
      <p:cViewPr>
        <p:scale>
          <a:sx n="115" d="100"/>
          <a:sy n="115" d="100"/>
        </p:scale>
        <p:origin x="-1776" y="168"/>
      </p:cViewPr>
      <p:guideLst>
        <p:guide orient="horz" pos="2208"/>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38" Type="http://schemas.openxmlformats.org/officeDocument/2006/relationships/slide" Target="slides/slide135.xml"/><Relationship Id="rId154" Type="http://schemas.openxmlformats.org/officeDocument/2006/relationships/slide" Target="slides/slide151.xml"/><Relationship Id="rId159" Type="http://schemas.openxmlformats.org/officeDocument/2006/relationships/slide" Target="slides/slide156.xml"/><Relationship Id="rId170" Type="http://schemas.openxmlformats.org/officeDocument/2006/relationships/presProps" Target="pres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144" Type="http://schemas.openxmlformats.org/officeDocument/2006/relationships/slide" Target="slides/slide141.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slide" Target="slides/slide157.xml"/><Relationship Id="rId165" Type="http://schemas.openxmlformats.org/officeDocument/2006/relationships/slide" Target="slides/slide16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71"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slide" Target="slides/slide16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slide" Target="slides/slide132.xml"/><Relationship Id="rId143" Type="http://schemas.openxmlformats.org/officeDocument/2006/relationships/slide" Target="slides/slide140.xml"/><Relationship Id="rId148" Type="http://schemas.openxmlformats.org/officeDocument/2006/relationships/slide" Target="slides/slide145.xml"/><Relationship Id="rId151" Type="http://schemas.openxmlformats.org/officeDocument/2006/relationships/slide" Target="slides/slide148.xml"/><Relationship Id="rId156" Type="http://schemas.openxmlformats.org/officeDocument/2006/relationships/slide" Target="slides/slide153.xml"/><Relationship Id="rId164" Type="http://schemas.openxmlformats.org/officeDocument/2006/relationships/slide" Target="slides/slide161.xml"/><Relationship Id="rId169"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72"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tableStyles" Target="tableStyles.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oleObject" Target="file:///D:\estad&#237;stica\envios\ENVIOS%202025\12%20ESPINAR%20ENVIO\SES1225.xls" TargetMode="Externa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12.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20.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D:\2017%20ESTADISTICA\documentos%20eval%202017\evaluacion%20estadistica%202017%20(Autoguardado).xlsx" TargetMode="External"/></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2017%20ESTADISTICA\documentos%20eval%202017\evaluacion%20estadistica%202017%20(Autoguardado).xlsx"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29.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ENVIOS%202018\11%20ESPINAR%20ENVIO\imprimir\SES112018.xls" TargetMode="External"/></Relationships>
</file>

<file path=ppt/charts/_rels/chart30.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1.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2.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3.xml.rels><?xml version="1.0" encoding="UTF-8" standalone="yes"?>
<Relationships xmlns="http://schemas.openxmlformats.org/package/2006/relationships"><Relationship Id="rId1" Type="http://schemas.openxmlformats.org/officeDocument/2006/relationships/oleObject" Target="file:///E:\2017%20ESTADISTICA\documentos%20eval%202017\evaluacion%20estadistica%202019%20(Autoguardado).xlsx" TargetMode="External"/></Relationships>
</file>

<file path=ppt/charts/_rels/chart34.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35.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6.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37.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38.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39.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ENVIOS%202019\12%20ESPINAR%20ENVIO\imprimir\SES122019.xls" TargetMode="External"/></Relationships>
</file>

<file path=ppt/charts/_rels/chart40.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41.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42.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43.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45.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46.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47.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48.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49.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xml.rels><?xml version="1.0" encoding="UTF-8" standalone="yes"?>
<Relationships xmlns="http://schemas.openxmlformats.org/package/2006/relationships"><Relationship Id="rId2" Type="http://schemas.openxmlformats.org/officeDocument/2006/relationships/oleObject" Target="file:///D:\ENVIOS%202019\12%20ESPINAR%20ENVIO\imprimir\SES122019.xls" TargetMode="External"/><Relationship Id="rId1" Type="http://schemas.openxmlformats.org/officeDocument/2006/relationships/themeOverride" Target="../theme/themeOverride2.xml"/></Relationships>
</file>

<file path=ppt/charts/_rels/chart50.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51.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2.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2017%20ESTADISTICA\documentos%20eval%202017\evaluacion%20estadistica%202019%20(Autoguardado).xlsx" TargetMode="External"/></Relationships>
</file>

<file path=ppt/charts/_rels/chart53.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4.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5.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6.xml.rels><?xml version="1.0" encoding="UTF-8" standalone="yes"?>
<Relationships xmlns="http://schemas.openxmlformats.org/package/2006/relationships"><Relationship Id="rId1" Type="http://schemas.openxmlformats.org/officeDocument/2006/relationships/oleObject" Target="file:///C:\2017%20ESTADISTICA\documentos%20eval%202017\evaluacion%20estadistica%202019%20(Autoguardado).xlsx" TargetMode="External"/></Relationships>
</file>

<file path=ppt/charts/_rels/chart57.xml.rels><?xml version="1.0" encoding="UTF-8" standalone="yes"?>
<Relationships xmlns="http://schemas.openxmlformats.org/package/2006/relationships"><Relationship Id="rId1" Type="http://schemas.openxmlformats.org/officeDocument/2006/relationships/oleObject" Target="file:///C:\Users\InformaticaPc\Desktop\USB-SES2024\evaluacion%20estadistica%202019%20(Autoguardado).xlsx" TargetMode="External"/></Relationships>
</file>

<file path=ppt/charts/_rels/chart58.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59.xml.rels><?xml version="1.0" encoding="UTF-8" standalone="yes"?>
<Relationships xmlns="http://schemas.openxmlformats.org/package/2006/relationships"><Relationship Id="rId2" Type="http://schemas.openxmlformats.org/officeDocument/2006/relationships/oleObject" Target="file:///C:\2017%20ESTADISTICA\EVALUACION%202025\EVALUACION%20ANUAL%20ESTADISTICA2024.xlsx" TargetMode="External"/><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1" Type="http://schemas.openxmlformats.org/officeDocument/2006/relationships/oleObject" Target="file:///D:\estad&#237;stica\envios\ENVIOS%202022\12%20ESPINAR%20ENVIO\SES122022.xls" TargetMode="External"/></Relationships>
</file>

<file path=ppt/charts/_rels/chart60.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61.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62.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63.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64.xml.rels><?xml version="1.0" encoding="UTF-8" standalone="yes"?>
<Relationships xmlns="http://schemas.openxmlformats.org/package/2006/relationships"><Relationship Id="rId1" Type="http://schemas.openxmlformats.org/officeDocument/2006/relationships/oleObject" Target="file:///C:\2017%20ESTADISTICA\EVALUACION%202025\EVALUACION%20ANUAL%20ESTADISTICA2024.xlsx" TargetMode="External"/></Relationships>
</file>

<file path=ppt/charts/_rels/chart65.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flutter\Desktop\COVID%202021\F00%20-%20F100%20-F200%20-F300-2021.....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D:\ENVIOS%202021\12%20ESPINAR%20ENVIO\imprimir\SES122021.xls"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D:\estad&#237;stica\envios\ENVIOS%202023\12%20ESPINAR%20ENVIO\SES122023.xls" TargetMode="External"/></Relationships>
</file>

<file path=ppt/charts/_rels/chart9.xml.rels><?xml version="1.0" encoding="UTF-8" standalone="yes"?>
<Relationships xmlns="http://schemas.openxmlformats.org/package/2006/relationships"><Relationship Id="rId2" Type="http://schemas.openxmlformats.org/officeDocument/2006/relationships/oleObject" Target="file:///D:\estad&#237;stica\envios\ENVIOS%202023\12%20ESPINAR%20ENVIO\SES122023.xls"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0"/>
      <c:rAngAx val="0"/>
      <c:perspective val="0"/>
    </c:view3D>
    <c:floor>
      <c:thickness val="0"/>
    </c:floor>
    <c:sideWall>
      <c:thickness val="0"/>
    </c:sideWall>
    <c:backWall>
      <c:thickness val="0"/>
    </c:backWall>
    <c:plotArea>
      <c:layout>
        <c:manualLayout>
          <c:layoutTarget val="inner"/>
          <c:xMode val="edge"/>
          <c:yMode val="edge"/>
          <c:x val="0.2822014051522248"/>
          <c:y val="0.34334763948497854"/>
          <c:w val="0.4379391100702576"/>
          <c:h val="0.31759656652360513"/>
        </c:manualLayout>
      </c:layout>
      <c:pie3DChart>
        <c:varyColors val="1"/>
        <c:ser>
          <c:idx val="0"/>
          <c:order val="0"/>
          <c:tx>
            <c:strRef>
              <c:f>Sheet1!$A$2</c:f>
              <c:strCache>
                <c:ptCount val="1"/>
                <c:pt idx="0">
                  <c:v>Nº</c:v>
                </c:pt>
              </c:strCache>
            </c:strRef>
          </c:tx>
          <c:spPr>
            <a:solidFill>
              <a:schemeClr val="accent1"/>
            </a:solidFill>
            <a:ln w="7368">
              <a:solidFill>
                <a:schemeClr val="tx1"/>
              </a:solidFill>
              <a:prstDash val="solid"/>
            </a:ln>
          </c:spPr>
          <c:explosion val="25"/>
          <c:dPt>
            <c:idx val="0"/>
            <c:bubble3D val="0"/>
            <c:spPr>
              <a:solidFill>
                <a:srgbClr val="FF0000"/>
              </a:solidFill>
              <a:ln w="14737">
                <a:solidFill>
                  <a:srgbClr val="FF0000"/>
                </a:solidFill>
                <a:prstDash val="solid"/>
              </a:ln>
            </c:spPr>
            <c:extLst xmlns:c16r2="http://schemas.microsoft.com/office/drawing/2015/06/chart">
              <c:ext xmlns:c16="http://schemas.microsoft.com/office/drawing/2014/chart" uri="{C3380CC4-5D6E-409C-BE32-E72D297353CC}">
                <c16:uniqueId val="{00000001-093A-4EE6-A61B-FDD9F92D118C}"/>
              </c:ext>
            </c:extLst>
          </c:dPt>
          <c:dPt>
            <c:idx val="1"/>
            <c:bubble3D val="0"/>
            <c:spPr>
              <a:solidFill>
                <a:srgbClr val="FF9900"/>
              </a:solidFill>
              <a:ln w="14737">
                <a:solidFill>
                  <a:srgbClr val="FF9900"/>
                </a:solidFill>
                <a:prstDash val="solid"/>
              </a:ln>
            </c:spPr>
            <c:extLst xmlns:c16r2="http://schemas.microsoft.com/office/drawing/2015/06/chart">
              <c:ext xmlns:c16="http://schemas.microsoft.com/office/drawing/2014/chart" uri="{C3380CC4-5D6E-409C-BE32-E72D297353CC}">
                <c16:uniqueId val="{00000003-093A-4EE6-A61B-FDD9F92D118C}"/>
              </c:ext>
            </c:extLst>
          </c:dPt>
          <c:dPt>
            <c:idx val="2"/>
            <c:bubble3D val="0"/>
            <c:spPr>
              <a:solidFill>
                <a:srgbClr val="00FF00"/>
              </a:solidFill>
              <a:ln w="14737">
                <a:solidFill>
                  <a:srgbClr val="00FF00"/>
                </a:solidFill>
                <a:prstDash val="solid"/>
              </a:ln>
            </c:spPr>
            <c:extLst xmlns:c16r2="http://schemas.microsoft.com/office/drawing/2015/06/chart">
              <c:ext xmlns:c16="http://schemas.microsoft.com/office/drawing/2014/chart" uri="{C3380CC4-5D6E-409C-BE32-E72D297353CC}">
                <c16:uniqueId val="{00000005-093A-4EE6-A61B-FDD9F92D118C}"/>
              </c:ext>
            </c:extLst>
          </c:dPt>
          <c:dPt>
            <c:idx val="3"/>
            <c:bubble3D val="0"/>
            <c:spPr>
              <a:solidFill>
                <a:srgbClr val="FF00FF"/>
              </a:solidFill>
              <a:ln w="14737">
                <a:solidFill>
                  <a:srgbClr val="FF00FF"/>
                </a:solidFill>
                <a:prstDash val="solid"/>
              </a:ln>
            </c:spPr>
            <c:extLst xmlns:c16r2="http://schemas.microsoft.com/office/drawing/2015/06/chart">
              <c:ext xmlns:c16="http://schemas.microsoft.com/office/drawing/2014/chart" uri="{C3380CC4-5D6E-409C-BE32-E72D297353CC}">
                <c16:uniqueId val="{00000007-093A-4EE6-A61B-FDD9F92D118C}"/>
              </c:ext>
            </c:extLst>
          </c:dPt>
          <c:dLbls>
            <c:dLbl>
              <c:idx val="0"/>
              <c:layout>
                <c:manualLayout>
                  <c:x val="9.8079482262830517E-3"/>
                  <c:y val="-0.12640763153183154"/>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93A-4EE6-A61B-FDD9F92D118C}"/>
                </c:ext>
              </c:extLst>
            </c:dLbl>
            <c:dLbl>
              <c:idx val="1"/>
              <c:layout>
                <c:manualLayout>
                  <c:x val="-2.8471245353457937E-3"/>
                  <c:y val="0.16378038786641783"/>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093A-4EE6-A61B-FDD9F92D118C}"/>
                </c:ext>
              </c:extLst>
            </c:dLbl>
            <c:dLbl>
              <c:idx val="2"/>
              <c:layout>
                <c:manualLayout>
                  <c:x val="-2.5338488443847083E-2"/>
                  <c:y val="0.14883547927418281"/>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093A-4EE6-A61B-FDD9F92D118C}"/>
                </c:ext>
              </c:extLst>
            </c:dLbl>
            <c:dLbl>
              <c:idx val="3"/>
              <c:layout>
                <c:manualLayout>
                  <c:x val="-4.1074007618522521E-2"/>
                  <c:y val="-7.5885325593852401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093A-4EE6-A61B-FDD9F92D118C}"/>
                </c:ext>
              </c:extLst>
            </c:dLbl>
            <c:dLbl>
              <c:idx val="4"/>
              <c:layout>
                <c:manualLayout>
                  <c:xMode val="edge"/>
                  <c:yMode val="edge"/>
                  <c:x val="0.12529274004683841"/>
                  <c:y val="3.0042918454935622E-2"/>
                </c:manualLayout>
              </c:layout>
              <c:dLblPos val="bestFit"/>
              <c:showLegendKey val="0"/>
              <c:showVal val="0"/>
              <c:showCatName val="1"/>
              <c:showSerName val="0"/>
              <c:showPercent val="1"/>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093A-4EE6-A61B-FDD9F92D118C}"/>
                </c:ext>
              </c:extLst>
            </c:dLbl>
            <c:numFmt formatCode="0%" sourceLinked="0"/>
            <c:spPr>
              <a:noFill/>
              <a:ln w="14737">
                <a:noFill/>
              </a:ln>
            </c:spPr>
            <c:txPr>
              <a:bodyPr/>
              <a:lstStyle/>
              <a:p>
                <a:pPr>
                  <a:defRPr sz="928" b="1" i="0" u="none" strike="noStrike" baseline="0">
                    <a:solidFill>
                      <a:schemeClr val="tx1"/>
                    </a:solidFill>
                    <a:latin typeface="Arial"/>
                    <a:ea typeface="Arial"/>
                    <a:cs typeface="Arial"/>
                  </a:defRPr>
                </a:pPr>
                <a:endParaRPr lang="en-US"/>
              </a:p>
            </c:txPr>
            <c:dLblPos val="outEnd"/>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Sheet1!$B$1:$E$1</c:f>
              <c:strCache>
                <c:ptCount val="4"/>
                <c:pt idx="0">
                  <c:v>NIÑO</c:v>
                </c:pt>
                <c:pt idx="1">
                  <c:v>ADOLESCENTE</c:v>
                </c:pt>
                <c:pt idx="2">
                  <c:v>ADULTO</c:v>
                </c:pt>
                <c:pt idx="3">
                  <c:v>ADULTO MAYOR</c:v>
                </c:pt>
              </c:strCache>
            </c:strRef>
          </c:cat>
          <c:val>
            <c:numRef>
              <c:f>Sheet1!$B$2:$E$2</c:f>
              <c:numCache>
                <c:formatCode>General</c:formatCode>
                <c:ptCount val="4"/>
                <c:pt idx="0">
                  <c:v>25</c:v>
                </c:pt>
                <c:pt idx="1">
                  <c:v>11.9</c:v>
                </c:pt>
                <c:pt idx="2">
                  <c:v>55.6</c:v>
                </c:pt>
                <c:pt idx="3">
                  <c:v>7.5</c:v>
                </c:pt>
              </c:numCache>
            </c:numRef>
          </c:val>
          <c:extLst xmlns:c16r2="http://schemas.microsoft.com/office/drawing/2015/06/chart">
            <c:ext xmlns:c16="http://schemas.microsoft.com/office/drawing/2014/chart" uri="{C3380CC4-5D6E-409C-BE32-E72D297353CC}">
              <c16:uniqueId val="{00000009-093A-4EE6-A61B-FDD9F92D118C}"/>
            </c:ext>
          </c:extLst>
        </c:ser>
        <c:dLbls>
          <c:showLegendKey val="0"/>
          <c:showVal val="0"/>
          <c:showCatName val="1"/>
          <c:showSerName val="0"/>
          <c:showPercent val="1"/>
          <c:showBubbleSize val="0"/>
          <c:showLeaderLines val="1"/>
        </c:dLbls>
      </c:pie3DChart>
      <c:spPr>
        <a:noFill/>
        <a:ln w="14737">
          <a:noFill/>
        </a:ln>
      </c:spPr>
    </c:plotArea>
    <c:plotVisOnly val="1"/>
    <c:dispBlanksAs val="zero"/>
    <c:showDLblsOverMax val="0"/>
  </c:chart>
  <c:spPr>
    <a:noFill/>
    <a:ln>
      <a:noFill/>
    </a:ln>
  </c:spPr>
  <c:txPr>
    <a:bodyPr/>
    <a:lstStyle/>
    <a:p>
      <a:pPr>
        <a:defRPr sz="1044" b="1" i="0" u="none" strike="noStrike" baseline="0">
          <a:solidFill>
            <a:schemeClr val="tx1"/>
          </a:solidFill>
          <a:latin typeface="Arial"/>
          <a:ea typeface="Arial"/>
          <a:cs typeface="Aria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6.5315801669124955E-3"/>
          <c:y val="6.5924373815113638E-2"/>
          <c:w val="0.98399113412214845"/>
          <c:h val="0.93407562618488638"/>
        </c:manualLayout>
      </c:layout>
      <c:pie3DChart>
        <c:varyColors val="1"/>
        <c:ser>
          <c:idx val="0"/>
          <c:order val="0"/>
          <c:tx>
            <c:strRef>
              <c:f>'SES1)'!$AA$73</c:f>
              <c:strCache>
                <c:ptCount val="1"/>
                <c:pt idx="0">
                  <c:v>TOTAL</c:v>
                </c:pt>
              </c:strCache>
            </c:strRef>
          </c:tx>
          <c:explosion val="25"/>
          <c:dPt>
            <c:idx val="0"/>
            <c:bubble3D val="0"/>
          </c:dPt>
          <c:dPt>
            <c:idx val="1"/>
            <c:bubble3D val="0"/>
          </c:dPt>
          <c:dPt>
            <c:idx val="2"/>
            <c:bubble3D val="0"/>
          </c:dPt>
          <c:dPt>
            <c:idx val="3"/>
            <c:bubble3D val="0"/>
          </c:dPt>
          <c:dPt>
            <c:idx val="4"/>
            <c:bubble3D val="0"/>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dLbls>
          <c:cat>
            <c:strRef>
              <c:f>'SES1)'!$Z$74:$Z$78</c:f>
              <c:strCache>
                <c:ptCount val="5"/>
                <c:pt idx="0">
                  <c:v>NIÑO</c:v>
                </c:pt>
                <c:pt idx="1">
                  <c:v>ADOLESCENTE</c:v>
                </c:pt>
                <c:pt idx="2">
                  <c:v>JOVEN</c:v>
                </c:pt>
                <c:pt idx="3">
                  <c:v>ADULTO </c:v>
                </c:pt>
                <c:pt idx="4">
                  <c:v>ADULTO MAYOR</c:v>
                </c:pt>
              </c:strCache>
            </c:strRef>
          </c:cat>
          <c:val>
            <c:numRef>
              <c:f>'SES1)'!$AA$74:$AA$78</c:f>
              <c:numCache>
                <c:formatCode>General</c:formatCode>
                <c:ptCount val="5"/>
                <c:pt idx="0" formatCode="0">
                  <c:v>4188</c:v>
                </c:pt>
                <c:pt idx="1">
                  <c:v>2087</c:v>
                </c:pt>
                <c:pt idx="2">
                  <c:v>3277</c:v>
                </c:pt>
                <c:pt idx="3">
                  <c:v>5571</c:v>
                </c:pt>
                <c:pt idx="4">
                  <c:v>1569</c:v>
                </c:pt>
              </c:numCache>
            </c:numRef>
          </c:val>
        </c:ser>
        <c:ser>
          <c:idx val="1"/>
          <c:order val="1"/>
          <c:tx>
            <c:strRef>
              <c:f>'SES1)'!$AB$73</c:f>
              <c:strCache>
                <c:ptCount val="1"/>
                <c:pt idx="0">
                  <c:v>%</c:v>
                </c:pt>
              </c:strCache>
            </c:strRef>
          </c:tx>
          <c:explosion val="25"/>
          <c:dPt>
            <c:idx val="0"/>
            <c:bubble3D val="0"/>
          </c:dPt>
          <c:dPt>
            <c:idx val="1"/>
            <c:bubble3D val="0"/>
          </c:dPt>
          <c:dPt>
            <c:idx val="2"/>
            <c:bubble3D val="0"/>
          </c:dPt>
          <c:dPt>
            <c:idx val="3"/>
            <c:bubble3D val="0"/>
          </c:dPt>
          <c:dPt>
            <c:idx val="4"/>
            <c:bubble3D val="0"/>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dLbls>
          <c:cat>
            <c:strRef>
              <c:f>'SES1)'!$Z$74:$Z$78</c:f>
              <c:strCache>
                <c:ptCount val="5"/>
                <c:pt idx="0">
                  <c:v>NIÑO</c:v>
                </c:pt>
                <c:pt idx="1">
                  <c:v>ADOLESCENTE</c:v>
                </c:pt>
                <c:pt idx="2">
                  <c:v>JOVEN</c:v>
                </c:pt>
                <c:pt idx="3">
                  <c:v>ADULTO </c:v>
                </c:pt>
                <c:pt idx="4">
                  <c:v>ADULTO MAYOR</c:v>
                </c:pt>
              </c:strCache>
            </c:strRef>
          </c:cat>
          <c:val>
            <c:numRef>
              <c:f>'SES1)'!$AB$74:$AB$78</c:f>
              <c:numCache>
                <c:formatCode>General</c:formatCode>
                <c:ptCount val="5"/>
                <c:pt idx="0">
                  <c:v>25.089863407620417</c:v>
                </c:pt>
                <c:pt idx="1">
                  <c:v>12.50299544692068</c:v>
                </c:pt>
                <c:pt idx="2">
                  <c:v>19.632159118140429</c:v>
                </c:pt>
                <c:pt idx="3">
                  <c:v>33.375269590222864</c:v>
                </c:pt>
                <c:pt idx="4">
                  <c:v>9.399712437095614</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080346106304079"/>
          <c:y val="6.5476190476190479E-2"/>
          <c:w val="0.72431801914053184"/>
          <c:h val="0.71031746031745957"/>
        </c:manualLayout>
      </c:layout>
      <c:lineChart>
        <c:grouping val="standard"/>
        <c:varyColors val="0"/>
        <c:ser>
          <c:idx val="0"/>
          <c:order val="0"/>
          <c:tx>
            <c:strRef>
              <c:f>Sheet1!$A$2</c:f>
              <c:strCache>
                <c:ptCount val="1"/>
                <c:pt idx="0">
                  <c:v>POBLACION</c:v>
                </c:pt>
              </c:strCache>
            </c:strRef>
          </c:tx>
          <c:spPr>
            <a:ln w="39997">
              <a:solidFill>
                <a:srgbClr val="FF0000"/>
              </a:solidFill>
              <a:prstDash val="solid"/>
            </a:ln>
          </c:spPr>
          <c:marker>
            <c:symbol val="diamond"/>
            <c:size val="9"/>
            <c:spPr>
              <a:solidFill>
                <a:schemeClr val="bg2"/>
              </a:solidFill>
              <a:ln>
                <a:solidFill>
                  <a:srgbClr val="FF0000"/>
                </a:solidFill>
                <a:prstDash val="solid"/>
              </a:ln>
            </c:spPr>
          </c:marker>
          <c:dLbls>
            <c:spPr>
              <a:solidFill>
                <a:schemeClr val="accent6">
                  <a:lumMod val="20000"/>
                  <a:lumOff val="80000"/>
                </a:schemeClr>
              </a:solidFill>
            </c:spPr>
            <c:txPr>
              <a:bodyPr/>
              <a:lstStyle/>
              <a:p>
                <a:pPr>
                  <a:defRPr sz="600"/>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Sheet1!$B$1:$R$1</c:f>
              <c:numCache>
                <c:formatCode>General</c:formatCode>
                <c:ptCount val="17"/>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numCache>
            </c:numRef>
          </c:cat>
          <c:val>
            <c:numRef>
              <c:f>Sheet1!$B$2:$R$2</c:f>
              <c:numCache>
                <c:formatCode>General</c:formatCode>
                <c:ptCount val="17"/>
                <c:pt idx="0">
                  <c:v>13499</c:v>
                </c:pt>
                <c:pt idx="1">
                  <c:v>12449</c:v>
                </c:pt>
                <c:pt idx="2">
                  <c:v>13069</c:v>
                </c:pt>
                <c:pt idx="3">
                  <c:v>12449</c:v>
                </c:pt>
                <c:pt idx="4">
                  <c:v>12158</c:v>
                </c:pt>
                <c:pt idx="5">
                  <c:v>13887</c:v>
                </c:pt>
                <c:pt idx="6">
                  <c:v>13959</c:v>
                </c:pt>
                <c:pt idx="7">
                  <c:v>14037</c:v>
                </c:pt>
                <c:pt idx="8">
                  <c:v>14122</c:v>
                </c:pt>
                <c:pt idx="9">
                  <c:v>14146</c:v>
                </c:pt>
                <c:pt idx="10">
                  <c:v>14281</c:v>
                </c:pt>
                <c:pt idx="11">
                  <c:v>14281</c:v>
                </c:pt>
                <c:pt idx="12">
                  <c:v>14796</c:v>
                </c:pt>
                <c:pt idx="13">
                  <c:v>14435</c:v>
                </c:pt>
                <c:pt idx="14">
                  <c:v>16563</c:v>
                </c:pt>
                <c:pt idx="15">
                  <c:v>17053</c:v>
                </c:pt>
                <c:pt idx="16">
                  <c:v>16692</c:v>
                </c:pt>
              </c:numCache>
            </c:numRef>
          </c:val>
          <c:smooth val="0"/>
          <c:extLst xmlns:c16r2="http://schemas.microsoft.com/office/drawing/2015/06/chart">
            <c:ext xmlns:c16="http://schemas.microsoft.com/office/drawing/2014/chart" uri="{C3380CC4-5D6E-409C-BE32-E72D297353CC}">
              <c16:uniqueId val="{00000000-9F39-446C-A99B-3610BF3E70EA}"/>
            </c:ext>
          </c:extLst>
        </c:ser>
        <c:dLbls>
          <c:showLegendKey val="0"/>
          <c:showVal val="0"/>
          <c:showCatName val="0"/>
          <c:showSerName val="0"/>
          <c:showPercent val="0"/>
          <c:showBubbleSize val="0"/>
        </c:dLbls>
        <c:marker val="1"/>
        <c:smooth val="0"/>
        <c:axId val="296709120"/>
        <c:axId val="296710912"/>
      </c:lineChart>
      <c:catAx>
        <c:axId val="296709120"/>
        <c:scaling>
          <c:orientation val="minMax"/>
        </c:scaling>
        <c:delete val="0"/>
        <c:axPos val="b"/>
        <c:numFmt formatCode="General" sourceLinked="1"/>
        <c:majorTickMark val="out"/>
        <c:minorTickMark val="none"/>
        <c:tickLblPos val="nextTo"/>
        <c:txPr>
          <a:bodyPr rot="-5400000" vert="horz"/>
          <a:lstStyle/>
          <a:p>
            <a:pPr>
              <a:defRPr sz="1200" b="1" baseline="0">
                <a:solidFill>
                  <a:schemeClr val="bg2">
                    <a:lumMod val="10000"/>
                  </a:schemeClr>
                </a:solidFill>
              </a:defRPr>
            </a:pPr>
            <a:endParaRPr lang="en-US"/>
          </a:p>
        </c:txPr>
        <c:crossAx val="296710912"/>
        <c:crosses val="autoZero"/>
        <c:auto val="0"/>
        <c:lblAlgn val="ctr"/>
        <c:lblOffset val="100"/>
        <c:tickLblSkip val="1"/>
        <c:tickMarkSkip val="1"/>
        <c:noMultiLvlLbl val="0"/>
      </c:catAx>
      <c:valAx>
        <c:axId val="296710912"/>
        <c:scaling>
          <c:orientation val="minMax"/>
        </c:scaling>
        <c:delete val="0"/>
        <c:axPos val="l"/>
        <c:title>
          <c:tx>
            <c:rich>
              <a:bodyPr/>
              <a:lstStyle/>
              <a:p>
                <a:pPr>
                  <a:defRPr sz="1047" b="1" i="0" u="none" strike="noStrike" baseline="0">
                    <a:solidFill>
                      <a:srgbClr val="000000"/>
                    </a:solidFill>
                    <a:latin typeface="Arial"/>
                    <a:ea typeface="Arial"/>
                    <a:cs typeface="Arial"/>
                  </a:defRPr>
                </a:pPr>
                <a:r>
                  <a:rPr lang="es-AR"/>
                  <a:t>Nº %</a:t>
                </a:r>
              </a:p>
            </c:rich>
          </c:tx>
          <c:layout>
            <c:manualLayout>
              <c:xMode val="edge"/>
              <c:yMode val="edge"/>
              <c:x val="3.2138379174521364E-2"/>
              <c:y val="0.38888895689924985"/>
            </c:manualLayout>
          </c:layout>
          <c:overlay val="0"/>
          <c:spPr>
            <a:noFill/>
            <a:ln w="26665">
              <a:noFill/>
            </a:ln>
          </c:spPr>
        </c:title>
        <c:numFmt formatCode="General" sourceLinked="1"/>
        <c:majorTickMark val="out"/>
        <c:minorTickMark val="none"/>
        <c:tickLblPos val="nextTo"/>
        <c:txPr>
          <a:bodyPr rot="0" vert="horz"/>
          <a:lstStyle/>
          <a:p>
            <a:pPr>
              <a:defRPr sz="1200" b="1" baseline="0">
                <a:solidFill>
                  <a:schemeClr val="bg2">
                    <a:lumMod val="10000"/>
                  </a:schemeClr>
                </a:solidFill>
              </a:defRPr>
            </a:pPr>
            <a:endParaRPr lang="en-US"/>
          </a:p>
        </c:txPr>
        <c:crossAx val="296709120"/>
        <c:crosses val="autoZero"/>
        <c:crossBetween val="between"/>
        <c:majorUnit val="1000"/>
      </c:valAx>
      <c:spPr>
        <a:noFill/>
        <a:ln w="25567">
          <a:noFill/>
        </a:ln>
      </c:spPr>
    </c:plotArea>
    <c:legend>
      <c:legendPos val="b"/>
      <c:layout>
        <c:manualLayout>
          <c:xMode val="edge"/>
          <c:yMode val="edge"/>
          <c:x val="4.4499423492117142E-2"/>
          <c:y val="0.9444443764340833"/>
          <c:w val="0.16979740536910284"/>
          <c:h val="4.9366792740170223E-2"/>
        </c:manualLayout>
      </c:layout>
      <c:overlay val="0"/>
      <c:spPr>
        <a:noFill/>
        <a:ln w="3333">
          <a:solidFill>
            <a:schemeClr val="tx1"/>
          </a:solidFill>
          <a:prstDash val="solid"/>
        </a:ln>
      </c:spPr>
      <c:txPr>
        <a:bodyPr/>
        <a:lstStyle/>
        <a:p>
          <a:pPr>
            <a:defRPr sz="1155" b="1" i="0" u="none" strike="noStrike" baseline="0">
              <a:solidFill>
                <a:schemeClr val="tx1"/>
              </a:solidFill>
              <a:latin typeface="Arial"/>
              <a:ea typeface="Arial"/>
              <a:cs typeface="Arial"/>
            </a:defRPr>
          </a:pPr>
          <a:endParaRPr lang="en-US"/>
        </a:p>
      </c:txPr>
    </c:legend>
    <c:plotVisOnly val="1"/>
    <c:dispBlanksAs val="gap"/>
    <c:showDLblsOverMax val="0"/>
  </c:chart>
  <c:spPr>
    <a:noFill/>
    <a:ln>
      <a:noFill/>
    </a:ln>
  </c:spPr>
  <c:txPr>
    <a:bodyPr/>
    <a:lstStyle/>
    <a:p>
      <a:pPr>
        <a:defRPr sz="1050" b="0" i="0" u="none" strike="noStrike" baseline="0">
          <a:solidFill>
            <a:schemeClr val="tx1"/>
          </a:solidFill>
          <a:latin typeface="Arial"/>
          <a:ea typeface="Arial"/>
          <a:cs typeface="Aria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view3D>
      <c:rotX val="15"/>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indicadores!$B$2</c:f>
              <c:strCache>
                <c:ptCount val="1"/>
                <c:pt idx="0">
                  <c:v>ATENDIDOS</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indicadores!$A$3:$A$15</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indicadores!$B$3:$B$15</c:f>
              <c:numCache>
                <c:formatCode>General</c:formatCode>
                <c:ptCount val="13"/>
                <c:pt idx="0">
                  <c:v>19757</c:v>
                </c:pt>
                <c:pt idx="1">
                  <c:v>13451</c:v>
                </c:pt>
                <c:pt idx="2">
                  <c:v>9397</c:v>
                </c:pt>
                <c:pt idx="3">
                  <c:v>13764</c:v>
                </c:pt>
                <c:pt idx="4">
                  <c:v>12037</c:v>
                </c:pt>
                <c:pt idx="5">
                  <c:v>14122</c:v>
                </c:pt>
                <c:pt idx="6">
                  <c:v>24319</c:v>
                </c:pt>
                <c:pt idx="7">
                  <c:v>13235</c:v>
                </c:pt>
                <c:pt idx="8">
                  <c:v>11824</c:v>
                </c:pt>
                <c:pt idx="9">
                  <c:v>23987</c:v>
                </c:pt>
                <c:pt idx="10">
                  <c:v>26959</c:v>
                </c:pt>
                <c:pt idx="11">
                  <c:v>39765</c:v>
                </c:pt>
                <c:pt idx="12">
                  <c:v>53758</c:v>
                </c:pt>
              </c:numCache>
            </c:numRef>
          </c:val>
          <c:extLst xmlns:c16r2="http://schemas.microsoft.com/office/drawing/2015/06/chart">
            <c:ext xmlns:c16="http://schemas.microsoft.com/office/drawing/2014/chart" uri="{C3380CC4-5D6E-409C-BE32-E72D297353CC}">
              <c16:uniqueId val="{00000000-34FB-4946-817A-839D24A3D050}"/>
            </c:ext>
          </c:extLst>
        </c:ser>
        <c:dLbls>
          <c:showLegendKey val="0"/>
          <c:showVal val="0"/>
          <c:showCatName val="0"/>
          <c:showSerName val="0"/>
          <c:showPercent val="0"/>
          <c:showBubbleSize val="0"/>
        </c:dLbls>
        <c:gapWidth val="150"/>
        <c:shape val="box"/>
        <c:axId val="198904832"/>
        <c:axId val="198910720"/>
        <c:axId val="0"/>
      </c:bar3DChart>
      <c:catAx>
        <c:axId val="198904832"/>
        <c:scaling>
          <c:orientation val="minMax"/>
        </c:scaling>
        <c:delete val="0"/>
        <c:axPos val="b"/>
        <c:numFmt formatCode="General" sourceLinked="1"/>
        <c:majorTickMark val="out"/>
        <c:minorTickMark val="none"/>
        <c:tickLblPos val="nextTo"/>
        <c:crossAx val="198910720"/>
        <c:crosses val="autoZero"/>
        <c:auto val="1"/>
        <c:lblAlgn val="ctr"/>
        <c:lblOffset val="100"/>
        <c:noMultiLvlLbl val="0"/>
      </c:catAx>
      <c:valAx>
        <c:axId val="198910720"/>
        <c:scaling>
          <c:orientation val="minMax"/>
        </c:scaling>
        <c:delete val="0"/>
        <c:axPos val="l"/>
        <c:majorGridlines/>
        <c:numFmt formatCode="General" sourceLinked="1"/>
        <c:majorTickMark val="out"/>
        <c:minorTickMark val="none"/>
        <c:tickLblPos val="nextTo"/>
        <c:crossAx val="19890483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perspective val="30"/>
    </c:view3D>
    <c:floor>
      <c:thickness val="0"/>
    </c:floor>
    <c:sideWall>
      <c:thickness val="0"/>
    </c:sideWall>
    <c:backWall>
      <c:thickness val="0"/>
    </c:backWall>
    <c:plotArea>
      <c:layout/>
      <c:bar3DChart>
        <c:barDir val="col"/>
        <c:grouping val="clustered"/>
        <c:varyColors val="0"/>
        <c:ser>
          <c:idx val="0"/>
          <c:order val="0"/>
          <c:tx>
            <c:strRef>
              <c:f>indicadores!$B$18</c:f>
              <c:strCache>
                <c:ptCount val="1"/>
                <c:pt idx="0">
                  <c:v>ATENCIONES</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indicadores!$A$19:$A$31</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indicadores!$B$19:$B$31</c:f>
              <c:numCache>
                <c:formatCode>General</c:formatCode>
                <c:ptCount val="13"/>
                <c:pt idx="0">
                  <c:v>57311</c:v>
                </c:pt>
                <c:pt idx="1">
                  <c:v>50266</c:v>
                </c:pt>
                <c:pt idx="2">
                  <c:v>58338</c:v>
                </c:pt>
                <c:pt idx="3">
                  <c:v>73293</c:v>
                </c:pt>
                <c:pt idx="4">
                  <c:v>50571</c:v>
                </c:pt>
                <c:pt idx="5">
                  <c:v>64684</c:v>
                </c:pt>
                <c:pt idx="6">
                  <c:v>64890</c:v>
                </c:pt>
                <c:pt idx="7">
                  <c:v>61469</c:v>
                </c:pt>
                <c:pt idx="8">
                  <c:v>139044</c:v>
                </c:pt>
                <c:pt idx="9">
                  <c:v>161230</c:v>
                </c:pt>
                <c:pt idx="10">
                  <c:v>167868</c:v>
                </c:pt>
                <c:pt idx="11">
                  <c:v>162924</c:v>
                </c:pt>
                <c:pt idx="12">
                  <c:v>152977</c:v>
                </c:pt>
              </c:numCache>
            </c:numRef>
          </c:val>
          <c:extLst xmlns:c16r2="http://schemas.microsoft.com/office/drawing/2015/06/chart">
            <c:ext xmlns:c16="http://schemas.microsoft.com/office/drawing/2014/chart" uri="{C3380CC4-5D6E-409C-BE32-E72D297353CC}">
              <c16:uniqueId val="{00000000-A90F-4F28-9B0B-F0E0406248A8}"/>
            </c:ext>
          </c:extLst>
        </c:ser>
        <c:dLbls>
          <c:showLegendKey val="0"/>
          <c:showVal val="0"/>
          <c:showCatName val="0"/>
          <c:showSerName val="0"/>
          <c:showPercent val="0"/>
          <c:showBubbleSize val="0"/>
        </c:dLbls>
        <c:gapWidth val="150"/>
        <c:shape val="box"/>
        <c:axId val="198954368"/>
        <c:axId val="198956160"/>
        <c:axId val="0"/>
      </c:bar3DChart>
      <c:catAx>
        <c:axId val="198954368"/>
        <c:scaling>
          <c:orientation val="minMax"/>
        </c:scaling>
        <c:delete val="0"/>
        <c:axPos val="b"/>
        <c:numFmt formatCode="General" sourceLinked="1"/>
        <c:majorTickMark val="out"/>
        <c:minorTickMark val="none"/>
        <c:tickLblPos val="nextTo"/>
        <c:crossAx val="198956160"/>
        <c:crosses val="autoZero"/>
        <c:auto val="1"/>
        <c:lblAlgn val="ctr"/>
        <c:lblOffset val="100"/>
        <c:noMultiLvlLbl val="0"/>
      </c:catAx>
      <c:valAx>
        <c:axId val="198956160"/>
        <c:scaling>
          <c:orientation val="minMax"/>
        </c:scaling>
        <c:delete val="0"/>
        <c:axPos val="l"/>
        <c:majorGridlines/>
        <c:numFmt formatCode="General" sourceLinked="1"/>
        <c:majorTickMark val="out"/>
        <c:minorTickMark val="none"/>
        <c:tickLblPos val="nextTo"/>
        <c:crossAx val="19895436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indicadores!$G$34</c:f>
              <c:strCache>
                <c:ptCount val="1"/>
                <c:pt idx="0">
                  <c:v>2020</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indicadores!$G$35:$G$46</c:f>
              <c:numCache>
                <c:formatCode>General</c:formatCode>
                <c:ptCount val="12"/>
                <c:pt idx="0">
                  <c:v>4168</c:v>
                </c:pt>
                <c:pt idx="1">
                  <c:v>3702</c:v>
                </c:pt>
                <c:pt idx="2">
                  <c:v>2873</c:v>
                </c:pt>
                <c:pt idx="3">
                  <c:v>1325</c:v>
                </c:pt>
                <c:pt idx="4">
                  <c:v>3483</c:v>
                </c:pt>
                <c:pt idx="5">
                  <c:v>3465</c:v>
                </c:pt>
                <c:pt idx="6">
                  <c:v>7419</c:v>
                </c:pt>
                <c:pt idx="7">
                  <c:v>4864</c:v>
                </c:pt>
                <c:pt idx="8">
                  <c:v>6188</c:v>
                </c:pt>
                <c:pt idx="9">
                  <c:v>6246</c:v>
                </c:pt>
                <c:pt idx="10">
                  <c:v>9559</c:v>
                </c:pt>
                <c:pt idx="11">
                  <c:v>8187</c:v>
                </c:pt>
              </c:numCache>
            </c:numRef>
          </c:val>
          <c:smooth val="0"/>
          <c:extLst xmlns:c16r2="http://schemas.microsoft.com/office/drawing/2015/06/chart">
            <c:ext xmlns:c16="http://schemas.microsoft.com/office/drawing/2014/chart" uri="{C3380CC4-5D6E-409C-BE32-E72D297353CC}">
              <c16:uniqueId val="{00000000-8E74-4A39-8590-DE5865A38801}"/>
            </c:ext>
          </c:extLst>
        </c:ser>
        <c:ser>
          <c:idx val="1"/>
          <c:order val="1"/>
          <c:tx>
            <c:strRef>
              <c:f>indicadores!$H$34</c:f>
              <c:strCache>
                <c:ptCount val="1"/>
                <c:pt idx="0">
                  <c:v>2021</c:v>
                </c:pt>
              </c:strCache>
            </c:strRef>
          </c:tx>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indicadores!$H$35:$H$46</c:f>
              <c:numCache>
                <c:formatCode>General</c:formatCode>
                <c:ptCount val="12"/>
                <c:pt idx="0">
                  <c:v>6526</c:v>
                </c:pt>
                <c:pt idx="1">
                  <c:v>6561</c:v>
                </c:pt>
                <c:pt idx="2">
                  <c:v>8073</c:v>
                </c:pt>
                <c:pt idx="3">
                  <c:v>7305</c:v>
                </c:pt>
                <c:pt idx="4">
                  <c:v>9676</c:v>
                </c:pt>
                <c:pt idx="5">
                  <c:v>8096</c:v>
                </c:pt>
                <c:pt idx="6">
                  <c:v>4590</c:v>
                </c:pt>
                <c:pt idx="7">
                  <c:v>10925</c:v>
                </c:pt>
                <c:pt idx="8">
                  <c:v>20299</c:v>
                </c:pt>
                <c:pt idx="9">
                  <c:v>18767</c:v>
                </c:pt>
                <c:pt idx="10">
                  <c:v>21802</c:v>
                </c:pt>
                <c:pt idx="11">
                  <c:v>16424</c:v>
                </c:pt>
              </c:numCache>
            </c:numRef>
          </c:val>
          <c:smooth val="0"/>
          <c:extLst xmlns:c16r2="http://schemas.microsoft.com/office/drawing/2015/06/chart">
            <c:ext xmlns:c16="http://schemas.microsoft.com/office/drawing/2014/chart" uri="{C3380CC4-5D6E-409C-BE32-E72D297353CC}">
              <c16:uniqueId val="{00000001-8E74-4A39-8590-DE5865A38801}"/>
            </c:ext>
          </c:extLst>
        </c:ser>
        <c:ser>
          <c:idx val="2"/>
          <c:order val="2"/>
          <c:tx>
            <c:strRef>
              <c:f>indicadores!$I$34</c:f>
              <c:strCache>
                <c:ptCount val="1"/>
                <c:pt idx="0">
                  <c:v>2022</c:v>
                </c:pt>
              </c:strCache>
            </c:strRef>
          </c:tx>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indicadores!$I$35:$I$46</c:f>
              <c:numCache>
                <c:formatCode>General</c:formatCode>
                <c:ptCount val="12"/>
                <c:pt idx="0">
                  <c:v>14095</c:v>
                </c:pt>
                <c:pt idx="1">
                  <c:v>11043</c:v>
                </c:pt>
                <c:pt idx="2">
                  <c:v>15404</c:v>
                </c:pt>
                <c:pt idx="3">
                  <c:v>12320</c:v>
                </c:pt>
                <c:pt idx="4">
                  <c:v>13233</c:v>
                </c:pt>
                <c:pt idx="5">
                  <c:v>20006</c:v>
                </c:pt>
                <c:pt idx="6">
                  <c:v>12523</c:v>
                </c:pt>
                <c:pt idx="7">
                  <c:v>11819</c:v>
                </c:pt>
                <c:pt idx="8">
                  <c:v>12302</c:v>
                </c:pt>
                <c:pt idx="9">
                  <c:v>11163</c:v>
                </c:pt>
                <c:pt idx="10">
                  <c:v>11763</c:v>
                </c:pt>
                <c:pt idx="11">
                  <c:v>15559</c:v>
                </c:pt>
              </c:numCache>
            </c:numRef>
          </c:val>
          <c:smooth val="0"/>
          <c:extLst xmlns:c16r2="http://schemas.microsoft.com/office/drawing/2015/06/chart">
            <c:ext xmlns:c16="http://schemas.microsoft.com/office/drawing/2014/chart" uri="{C3380CC4-5D6E-409C-BE32-E72D297353CC}">
              <c16:uniqueId val="{00000002-8E74-4A39-8590-DE5865A38801}"/>
            </c:ext>
          </c:extLst>
        </c:ser>
        <c:ser>
          <c:idx val="3"/>
          <c:order val="3"/>
          <c:tx>
            <c:strRef>
              <c:f>indicadores!$J$34</c:f>
              <c:strCache>
                <c:ptCount val="1"/>
                <c:pt idx="0">
                  <c:v>2023</c:v>
                </c:pt>
              </c:strCache>
            </c:strRef>
          </c:tx>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indicadores!$J$35:$J$46</c:f>
              <c:numCache>
                <c:formatCode>General</c:formatCode>
                <c:ptCount val="12"/>
                <c:pt idx="0">
                  <c:v>9553</c:v>
                </c:pt>
                <c:pt idx="1">
                  <c:v>10390</c:v>
                </c:pt>
                <c:pt idx="2">
                  <c:v>12905</c:v>
                </c:pt>
                <c:pt idx="3">
                  <c:v>11964</c:v>
                </c:pt>
                <c:pt idx="4">
                  <c:v>20224</c:v>
                </c:pt>
                <c:pt idx="5">
                  <c:v>18822</c:v>
                </c:pt>
                <c:pt idx="6">
                  <c:v>13646</c:v>
                </c:pt>
                <c:pt idx="7">
                  <c:v>12965</c:v>
                </c:pt>
                <c:pt idx="8">
                  <c:v>13580</c:v>
                </c:pt>
                <c:pt idx="9">
                  <c:v>16163</c:v>
                </c:pt>
                <c:pt idx="10">
                  <c:v>15478</c:v>
                </c:pt>
                <c:pt idx="11">
                  <c:v>12178</c:v>
                </c:pt>
              </c:numCache>
            </c:numRef>
          </c:val>
          <c:smooth val="0"/>
          <c:extLst xmlns:c16r2="http://schemas.microsoft.com/office/drawing/2015/06/chart">
            <c:ext xmlns:c16="http://schemas.microsoft.com/office/drawing/2014/chart" uri="{C3380CC4-5D6E-409C-BE32-E72D297353CC}">
              <c16:uniqueId val="{00000003-8E74-4A39-8590-DE5865A38801}"/>
            </c:ext>
          </c:extLst>
        </c:ser>
        <c:ser>
          <c:idx val="4"/>
          <c:order val="4"/>
          <c:tx>
            <c:strRef>
              <c:f>indicadores!$K$34</c:f>
              <c:strCache>
                <c:ptCount val="1"/>
                <c:pt idx="0">
                  <c:v>2024</c:v>
                </c:pt>
              </c:strCache>
            </c:strRef>
          </c:tx>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indicadores!$K$35:$K$46</c:f>
              <c:numCache>
                <c:formatCode>General</c:formatCode>
                <c:ptCount val="12"/>
                <c:pt idx="0">
                  <c:v>11181</c:v>
                </c:pt>
                <c:pt idx="1">
                  <c:v>11090</c:v>
                </c:pt>
                <c:pt idx="2">
                  <c:v>11636</c:v>
                </c:pt>
                <c:pt idx="3">
                  <c:v>14179</c:v>
                </c:pt>
                <c:pt idx="4">
                  <c:v>14308</c:v>
                </c:pt>
                <c:pt idx="5">
                  <c:v>13402</c:v>
                </c:pt>
                <c:pt idx="6">
                  <c:v>13298</c:v>
                </c:pt>
                <c:pt idx="7">
                  <c:v>13035</c:v>
                </c:pt>
                <c:pt idx="8">
                  <c:v>18465</c:v>
                </c:pt>
                <c:pt idx="9">
                  <c:v>15452</c:v>
                </c:pt>
                <c:pt idx="10">
                  <c:v>15189</c:v>
                </c:pt>
                <c:pt idx="11">
                  <c:v>11689</c:v>
                </c:pt>
              </c:numCache>
            </c:numRef>
          </c:val>
          <c:smooth val="0"/>
          <c:extLst xmlns:c16r2="http://schemas.microsoft.com/office/drawing/2015/06/chart">
            <c:ext xmlns:c16="http://schemas.microsoft.com/office/drawing/2014/chart" uri="{C3380CC4-5D6E-409C-BE32-E72D297353CC}">
              <c16:uniqueId val="{00000004-8E74-4A39-8590-DE5865A38801}"/>
            </c:ext>
          </c:extLst>
        </c:ser>
        <c:ser>
          <c:idx val="5"/>
          <c:order val="5"/>
          <c:tx>
            <c:strRef>
              <c:f>indicadores!$L$34</c:f>
              <c:strCache>
                <c:ptCount val="1"/>
                <c:pt idx="0">
                  <c:v>2025</c:v>
                </c:pt>
              </c:strCache>
            </c:strRef>
          </c:tx>
          <c:dLbls>
            <c:showLegendKey val="0"/>
            <c:showVal val="1"/>
            <c:showCatName val="0"/>
            <c:showSerName val="0"/>
            <c:showPercent val="0"/>
            <c:showBubbleSize val="0"/>
            <c:showLeaderLines val="0"/>
          </c:dLbls>
          <c:cat>
            <c:strRef>
              <c:f>indicadores!$A$35:$A$46</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indicadores!$L$35:$L$46</c:f>
              <c:numCache>
                <c:formatCode>General</c:formatCode>
                <c:ptCount val="12"/>
                <c:pt idx="0">
                  <c:v>11549</c:v>
                </c:pt>
                <c:pt idx="1">
                  <c:v>12389</c:v>
                </c:pt>
                <c:pt idx="2">
                  <c:v>11793</c:v>
                </c:pt>
                <c:pt idx="3">
                  <c:v>11017</c:v>
                </c:pt>
                <c:pt idx="4">
                  <c:v>12443</c:v>
                </c:pt>
                <c:pt idx="5">
                  <c:v>15031</c:v>
                </c:pt>
                <c:pt idx="6">
                  <c:v>2660</c:v>
                </c:pt>
                <c:pt idx="7">
                  <c:v>14748</c:v>
                </c:pt>
                <c:pt idx="8">
                  <c:v>15891</c:v>
                </c:pt>
                <c:pt idx="9">
                  <c:v>17967</c:v>
                </c:pt>
                <c:pt idx="10">
                  <c:v>14543</c:v>
                </c:pt>
                <c:pt idx="11">
                  <c:v>12946</c:v>
                </c:pt>
              </c:numCache>
            </c:numRef>
          </c:val>
          <c:smooth val="0"/>
          <c:extLst xmlns:c16r2="http://schemas.microsoft.com/office/drawing/2015/06/chart">
            <c:ext xmlns:c16="http://schemas.microsoft.com/office/drawing/2014/chart" uri="{C3380CC4-5D6E-409C-BE32-E72D297353CC}">
              <c16:uniqueId val="{00000005-8E74-4A39-8590-DE5865A38801}"/>
            </c:ext>
          </c:extLst>
        </c:ser>
        <c:dLbls>
          <c:showLegendKey val="0"/>
          <c:showVal val="0"/>
          <c:showCatName val="0"/>
          <c:showSerName val="0"/>
          <c:showPercent val="0"/>
          <c:showBubbleSize val="0"/>
        </c:dLbls>
        <c:marker val="1"/>
        <c:smooth val="0"/>
        <c:axId val="199116288"/>
        <c:axId val="199117824"/>
      </c:lineChart>
      <c:catAx>
        <c:axId val="199116288"/>
        <c:scaling>
          <c:orientation val="minMax"/>
        </c:scaling>
        <c:delete val="0"/>
        <c:axPos val="b"/>
        <c:numFmt formatCode="General" sourceLinked="0"/>
        <c:majorTickMark val="out"/>
        <c:minorTickMark val="none"/>
        <c:tickLblPos val="nextTo"/>
        <c:crossAx val="199117824"/>
        <c:crosses val="autoZero"/>
        <c:auto val="1"/>
        <c:lblAlgn val="ctr"/>
        <c:lblOffset val="100"/>
        <c:noMultiLvlLbl val="0"/>
      </c:catAx>
      <c:valAx>
        <c:axId val="199117824"/>
        <c:scaling>
          <c:orientation val="minMax"/>
        </c:scaling>
        <c:delete val="0"/>
        <c:axPos val="l"/>
        <c:majorGridlines/>
        <c:numFmt formatCode="General" sourceLinked="1"/>
        <c:majorTickMark val="out"/>
        <c:minorTickMark val="none"/>
        <c:tickLblPos val="nextTo"/>
        <c:crossAx val="199116288"/>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indicadores!$AM$51</c:f>
              <c:strCache>
                <c:ptCount val="1"/>
                <c:pt idx="0">
                  <c:v>MEDICO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indicadores!$AL$52:$AL$63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indicadores!$AM$52:$AM$63</c:f>
              <c:numCache>
                <c:formatCode>General</c:formatCode>
                <c:ptCount val="12"/>
                <c:pt idx="0">
                  <c:v>950</c:v>
                </c:pt>
                <c:pt idx="1">
                  <c:v>4530</c:v>
                </c:pt>
                <c:pt idx="2">
                  <c:v>1473</c:v>
                </c:pt>
                <c:pt idx="3">
                  <c:v>6627</c:v>
                </c:pt>
                <c:pt idx="4">
                  <c:v>1137</c:v>
                </c:pt>
                <c:pt idx="5">
                  <c:v>1165</c:v>
                </c:pt>
                <c:pt idx="6">
                  <c:v>967</c:v>
                </c:pt>
                <c:pt idx="7">
                  <c:v>1486</c:v>
                </c:pt>
                <c:pt idx="8">
                  <c:v>1295</c:v>
                </c:pt>
                <c:pt idx="9">
                  <c:v>1346</c:v>
                </c:pt>
                <c:pt idx="10">
                  <c:v>1346</c:v>
                </c:pt>
                <c:pt idx="11">
                  <c:v>1848</c:v>
                </c:pt>
              </c:numCache>
            </c:numRef>
          </c:val>
          <c:smooth val="0"/>
          <c:extLst xmlns:c16r2="http://schemas.microsoft.com/office/drawing/2015/06/chart">
            <c:ext xmlns:c16="http://schemas.microsoft.com/office/drawing/2014/chart" uri="{C3380CC4-5D6E-409C-BE32-E72D297353CC}">
              <c16:uniqueId val="{00000000-FB60-49E6-8B48-5782D55943D7}"/>
            </c:ext>
          </c:extLst>
        </c:ser>
        <c:ser>
          <c:idx val="1"/>
          <c:order val="1"/>
          <c:tx>
            <c:strRef>
              <c:f>indicadores!$AN$51</c:f>
              <c:strCache>
                <c:ptCount val="1"/>
                <c:pt idx="0">
                  <c:v>OBSTETRIZ</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indicadores!$AL$52:$AL$63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indicadores!$AN$52:$AN$63</c:f>
              <c:numCache>
                <c:formatCode>General</c:formatCode>
                <c:ptCount val="12"/>
                <c:pt idx="0">
                  <c:v>904</c:v>
                </c:pt>
                <c:pt idx="1">
                  <c:v>1165</c:v>
                </c:pt>
                <c:pt idx="2">
                  <c:v>1252</c:v>
                </c:pt>
                <c:pt idx="3">
                  <c:v>988</c:v>
                </c:pt>
                <c:pt idx="4">
                  <c:v>1040</c:v>
                </c:pt>
                <c:pt idx="5">
                  <c:v>1862</c:v>
                </c:pt>
                <c:pt idx="6">
                  <c:v>718</c:v>
                </c:pt>
                <c:pt idx="7">
                  <c:v>937</c:v>
                </c:pt>
                <c:pt idx="8">
                  <c:v>730</c:v>
                </c:pt>
                <c:pt idx="9">
                  <c:v>677</c:v>
                </c:pt>
                <c:pt idx="10">
                  <c:v>677</c:v>
                </c:pt>
                <c:pt idx="11">
                  <c:v>786</c:v>
                </c:pt>
              </c:numCache>
            </c:numRef>
          </c:val>
          <c:smooth val="0"/>
          <c:extLst xmlns:c16r2="http://schemas.microsoft.com/office/drawing/2015/06/chart">
            <c:ext xmlns:c16="http://schemas.microsoft.com/office/drawing/2014/chart" uri="{C3380CC4-5D6E-409C-BE32-E72D297353CC}">
              <c16:uniqueId val="{00000001-FB60-49E6-8B48-5782D55943D7}"/>
            </c:ext>
          </c:extLst>
        </c:ser>
        <c:ser>
          <c:idx val="2"/>
          <c:order val="2"/>
          <c:tx>
            <c:strRef>
              <c:f>indicadores!$AO$51</c:f>
              <c:strCache>
                <c:ptCount val="1"/>
                <c:pt idx="0">
                  <c:v>PSICOLOGO</c:v>
                </c:pt>
              </c:strCache>
            </c:strRef>
          </c:tx>
          <c:marker>
            <c:symbol val="none"/>
          </c:marker>
          <c:cat>
            <c:strRef>
              <c:f>indicadores!$AL$52:$AL$63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indicadores!$AO$52:$AO$63</c:f>
              <c:numCache>
                <c:formatCode>General</c:formatCode>
                <c:ptCount val="12"/>
                <c:pt idx="0">
                  <c:v>106</c:v>
                </c:pt>
                <c:pt idx="1">
                  <c:v>319</c:v>
                </c:pt>
                <c:pt idx="2">
                  <c:v>119</c:v>
                </c:pt>
                <c:pt idx="3">
                  <c:v>0</c:v>
                </c:pt>
                <c:pt idx="4">
                  <c:v>0</c:v>
                </c:pt>
                <c:pt idx="5">
                  <c:v>20</c:v>
                </c:pt>
                <c:pt idx="7">
                  <c:v>56</c:v>
                </c:pt>
                <c:pt idx="8">
                  <c:v>226</c:v>
                </c:pt>
                <c:pt idx="9">
                  <c:v>72</c:v>
                </c:pt>
                <c:pt idx="10">
                  <c:v>72</c:v>
                </c:pt>
                <c:pt idx="11">
                  <c:v>56</c:v>
                </c:pt>
              </c:numCache>
            </c:numRef>
          </c:val>
          <c:smooth val="0"/>
          <c:extLst xmlns:c16r2="http://schemas.microsoft.com/office/drawing/2015/06/chart">
            <c:ext xmlns:c16="http://schemas.microsoft.com/office/drawing/2014/chart" uri="{C3380CC4-5D6E-409C-BE32-E72D297353CC}">
              <c16:uniqueId val="{00000002-FB60-49E6-8B48-5782D55943D7}"/>
            </c:ext>
          </c:extLst>
        </c:ser>
        <c:ser>
          <c:idx val="3"/>
          <c:order val="3"/>
          <c:tx>
            <c:strRef>
              <c:f>indicadores!$AP$51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indicadores!$AL$52:$AL$63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indicadores!$AP$52:$AP$63</c:f>
              <c:numCache>
                <c:formatCode>General</c:formatCode>
                <c:ptCount val="12"/>
                <c:pt idx="0">
                  <c:v>327</c:v>
                </c:pt>
                <c:pt idx="1">
                  <c:v>896</c:v>
                </c:pt>
                <c:pt idx="2">
                  <c:v>653</c:v>
                </c:pt>
                <c:pt idx="3">
                  <c:v>125</c:v>
                </c:pt>
                <c:pt idx="4">
                  <c:v>245</c:v>
                </c:pt>
                <c:pt idx="5">
                  <c:v>240</c:v>
                </c:pt>
                <c:pt idx="6">
                  <c:v>237</c:v>
                </c:pt>
                <c:pt idx="7">
                  <c:v>408</c:v>
                </c:pt>
                <c:pt idx="8">
                  <c:v>261</c:v>
                </c:pt>
                <c:pt idx="9">
                  <c:v>245</c:v>
                </c:pt>
                <c:pt idx="10">
                  <c:v>245</c:v>
                </c:pt>
                <c:pt idx="11">
                  <c:v>39</c:v>
                </c:pt>
              </c:numCache>
            </c:numRef>
          </c:val>
          <c:smooth val="0"/>
          <c:extLst xmlns:c16r2="http://schemas.microsoft.com/office/drawing/2015/06/chart">
            <c:ext xmlns:c16="http://schemas.microsoft.com/office/drawing/2014/chart" uri="{C3380CC4-5D6E-409C-BE32-E72D297353CC}">
              <c16:uniqueId val="{00000003-FB60-49E6-8B48-5782D55943D7}"/>
            </c:ext>
          </c:extLst>
        </c:ser>
        <c:dLbls>
          <c:showLegendKey val="0"/>
          <c:showVal val="0"/>
          <c:showCatName val="0"/>
          <c:showSerName val="0"/>
          <c:showPercent val="0"/>
          <c:showBubbleSize val="0"/>
        </c:dLbls>
        <c:marker val="1"/>
        <c:smooth val="0"/>
        <c:axId val="199501312"/>
        <c:axId val="199502848"/>
      </c:lineChart>
      <c:catAx>
        <c:axId val="199501312"/>
        <c:scaling>
          <c:orientation val="minMax"/>
        </c:scaling>
        <c:delete val="0"/>
        <c:axPos val="b"/>
        <c:numFmt formatCode="General" sourceLinked="0"/>
        <c:majorTickMark val="out"/>
        <c:minorTickMark val="none"/>
        <c:tickLblPos val="nextTo"/>
        <c:crossAx val="199502848"/>
        <c:crosses val="autoZero"/>
        <c:auto val="1"/>
        <c:lblAlgn val="ctr"/>
        <c:lblOffset val="100"/>
        <c:noMultiLvlLbl val="0"/>
      </c:catAx>
      <c:valAx>
        <c:axId val="199502848"/>
        <c:scaling>
          <c:orientation val="minMax"/>
        </c:scaling>
        <c:delete val="0"/>
        <c:axPos val="l"/>
        <c:majorGridlines/>
        <c:numFmt formatCode="General" sourceLinked="1"/>
        <c:majorTickMark val="out"/>
        <c:minorTickMark val="none"/>
        <c:tickLblPos val="nextTo"/>
        <c:crossAx val="19950131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AE91-4BF2-9696-1EE29C1A93B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indicadores!$A$52:$A$63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indicadores!$B$52:$B$63</c:f>
              <c:numCache>
                <c:formatCode>General</c:formatCode>
                <c:ptCount val="12"/>
                <c:pt idx="0">
                  <c:v>1151</c:v>
                </c:pt>
                <c:pt idx="1">
                  <c:v>1059</c:v>
                </c:pt>
                <c:pt idx="2">
                  <c:v>1214</c:v>
                </c:pt>
                <c:pt idx="3">
                  <c:v>935</c:v>
                </c:pt>
                <c:pt idx="4">
                  <c:v>1078</c:v>
                </c:pt>
                <c:pt idx="5">
                  <c:v>1092</c:v>
                </c:pt>
                <c:pt idx="6">
                  <c:v>1209</c:v>
                </c:pt>
                <c:pt idx="7">
                  <c:v>1552</c:v>
                </c:pt>
                <c:pt idx="8">
                  <c:v>1524</c:v>
                </c:pt>
                <c:pt idx="9">
                  <c:v>1430</c:v>
                </c:pt>
                <c:pt idx="10">
                  <c:v>1427</c:v>
                </c:pt>
                <c:pt idx="11">
                  <c:v>1398</c:v>
                </c:pt>
              </c:numCache>
            </c:numRef>
          </c:val>
          <c:smooth val="0"/>
          <c:extLst xmlns:c16r2="http://schemas.microsoft.com/office/drawing/2015/06/chart">
            <c:ext xmlns:c16="http://schemas.microsoft.com/office/drawing/2014/chart" uri="{C3380CC4-5D6E-409C-BE32-E72D297353CC}">
              <c16:uniqueId val="{00000001-AE91-4BF2-9696-1EE29C1A93B0}"/>
            </c:ext>
          </c:extLst>
        </c:ser>
        <c:ser>
          <c:idx val="1"/>
          <c:order val="1"/>
          <c:tx>
            <c:strRef>
              <c:f>indicadores!$D$51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AE91-4BF2-9696-1EE29C1A93B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indicadores!$A$52:$A$63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indicadores!$D$52:$D$63</c:f>
              <c:numCache>
                <c:formatCode>General</c:formatCode>
                <c:ptCount val="12"/>
                <c:pt idx="0">
                  <c:v>569</c:v>
                </c:pt>
                <c:pt idx="1">
                  <c:v>599</c:v>
                </c:pt>
                <c:pt idx="2">
                  <c:v>778</c:v>
                </c:pt>
                <c:pt idx="3">
                  <c:v>825</c:v>
                </c:pt>
                <c:pt idx="4">
                  <c:v>405</c:v>
                </c:pt>
                <c:pt idx="5">
                  <c:v>668</c:v>
                </c:pt>
                <c:pt idx="6">
                  <c:v>927</c:v>
                </c:pt>
                <c:pt idx="7">
                  <c:v>1022</c:v>
                </c:pt>
                <c:pt idx="8">
                  <c:v>1009</c:v>
                </c:pt>
                <c:pt idx="9">
                  <c:v>1012</c:v>
                </c:pt>
                <c:pt idx="10">
                  <c:v>1231</c:v>
                </c:pt>
                <c:pt idx="11">
                  <c:v>628</c:v>
                </c:pt>
              </c:numCache>
            </c:numRef>
          </c:val>
          <c:smooth val="0"/>
          <c:extLst xmlns:c16r2="http://schemas.microsoft.com/office/drawing/2015/06/chart">
            <c:ext xmlns:c16="http://schemas.microsoft.com/office/drawing/2014/chart" uri="{C3380CC4-5D6E-409C-BE32-E72D297353CC}">
              <c16:uniqueId val="{00000003-AE91-4BF2-9696-1EE29C1A93B0}"/>
            </c:ext>
          </c:extLst>
        </c:ser>
        <c:ser>
          <c:idx val="2"/>
          <c:order val="2"/>
          <c:tx>
            <c:strRef>
              <c:f>indicadores!$E$51</c:f>
              <c:strCache>
                <c:ptCount val="1"/>
                <c:pt idx="0">
                  <c:v>PSICOLOGO</c:v>
                </c:pt>
              </c:strCache>
            </c:strRef>
          </c:tx>
          <c:marker>
            <c:symbol val="none"/>
          </c:marker>
          <c:cat>
            <c:strRef>
              <c:f>indicadores!$A$52:$A$63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indicadores!$E$52:$E$63</c:f>
              <c:numCache>
                <c:formatCode>General</c:formatCode>
                <c:ptCount val="12"/>
                <c:pt idx="0">
                  <c:v>45</c:v>
                </c:pt>
                <c:pt idx="1">
                  <c:v>96</c:v>
                </c:pt>
                <c:pt idx="2">
                  <c:v>99</c:v>
                </c:pt>
                <c:pt idx="3">
                  <c:v>170</c:v>
                </c:pt>
                <c:pt idx="4">
                  <c:v>53</c:v>
                </c:pt>
                <c:pt idx="5">
                  <c:v>47</c:v>
                </c:pt>
                <c:pt idx="6">
                  <c:v>58</c:v>
                </c:pt>
                <c:pt idx="7">
                  <c:v>0</c:v>
                </c:pt>
                <c:pt idx="8">
                  <c:v>0</c:v>
                </c:pt>
                <c:pt idx="9">
                  <c:v>0</c:v>
                </c:pt>
                <c:pt idx="10">
                  <c:v>0</c:v>
                </c:pt>
                <c:pt idx="11">
                  <c:v>63</c:v>
                </c:pt>
              </c:numCache>
            </c:numRef>
          </c:val>
          <c:smooth val="0"/>
          <c:extLst xmlns:c16r2="http://schemas.microsoft.com/office/drawing/2015/06/chart">
            <c:ext xmlns:c16="http://schemas.microsoft.com/office/drawing/2014/chart" uri="{C3380CC4-5D6E-409C-BE32-E72D297353CC}">
              <c16:uniqueId val="{00000004-AE91-4BF2-9696-1EE29C1A93B0}"/>
            </c:ext>
          </c:extLst>
        </c:ser>
        <c:ser>
          <c:idx val="3"/>
          <c:order val="3"/>
          <c:tx>
            <c:strRef>
              <c:f>indicadores!$F$51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indicadores!$A$52:$A$63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indicadores!$F$52:$F$63</c:f>
              <c:numCache>
                <c:formatCode>General</c:formatCode>
                <c:ptCount val="12"/>
                <c:pt idx="0">
                  <c:v>88</c:v>
                </c:pt>
                <c:pt idx="1">
                  <c:v>257</c:v>
                </c:pt>
                <c:pt idx="2">
                  <c:v>245</c:v>
                </c:pt>
                <c:pt idx="3">
                  <c:v>178</c:v>
                </c:pt>
                <c:pt idx="4">
                  <c:v>214</c:v>
                </c:pt>
                <c:pt idx="5">
                  <c:v>171</c:v>
                </c:pt>
                <c:pt idx="6">
                  <c:v>275</c:v>
                </c:pt>
                <c:pt idx="7">
                  <c:v>251</c:v>
                </c:pt>
                <c:pt idx="8">
                  <c:v>129</c:v>
                </c:pt>
                <c:pt idx="9">
                  <c:v>153</c:v>
                </c:pt>
                <c:pt idx="10">
                  <c:v>160</c:v>
                </c:pt>
                <c:pt idx="11">
                  <c:v>86</c:v>
                </c:pt>
              </c:numCache>
            </c:numRef>
          </c:val>
          <c:smooth val="0"/>
          <c:extLst xmlns:c16r2="http://schemas.microsoft.com/office/drawing/2015/06/chart">
            <c:ext xmlns:c16="http://schemas.microsoft.com/office/drawing/2014/chart" uri="{C3380CC4-5D6E-409C-BE32-E72D297353CC}">
              <c16:uniqueId val="{00000005-AE91-4BF2-9696-1EE29C1A93B0}"/>
            </c:ext>
          </c:extLst>
        </c:ser>
        <c:dLbls>
          <c:showLegendKey val="0"/>
          <c:showVal val="0"/>
          <c:showCatName val="0"/>
          <c:showSerName val="0"/>
          <c:showPercent val="0"/>
          <c:showBubbleSize val="0"/>
        </c:dLbls>
        <c:marker val="1"/>
        <c:smooth val="0"/>
        <c:axId val="199232896"/>
        <c:axId val="199246976"/>
      </c:lineChart>
      <c:catAx>
        <c:axId val="199232896"/>
        <c:scaling>
          <c:orientation val="minMax"/>
        </c:scaling>
        <c:delete val="0"/>
        <c:axPos val="b"/>
        <c:numFmt formatCode="General" sourceLinked="0"/>
        <c:majorTickMark val="out"/>
        <c:minorTickMark val="none"/>
        <c:tickLblPos val="nextTo"/>
        <c:crossAx val="199246976"/>
        <c:crosses val="autoZero"/>
        <c:auto val="1"/>
        <c:lblAlgn val="ctr"/>
        <c:lblOffset val="100"/>
        <c:noMultiLvlLbl val="0"/>
      </c:catAx>
      <c:valAx>
        <c:axId val="199246976"/>
        <c:scaling>
          <c:orientation val="minMax"/>
        </c:scaling>
        <c:delete val="0"/>
        <c:axPos val="l"/>
        <c:majorGridlines/>
        <c:numFmt formatCode="General" sourceLinked="1"/>
        <c:majorTickMark val="out"/>
        <c:minorTickMark val="none"/>
        <c:tickLblPos val="nextTo"/>
        <c:crossAx val="199232896"/>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indicadores!$U$50</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888-421E-ABE9-14678BCAE154}"/>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indicadores!$T$51:$T$62</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indicadores!$U$51:$U$62</c:f>
              <c:numCache>
                <c:formatCode>General</c:formatCode>
                <c:ptCount val="12"/>
                <c:pt idx="0">
                  <c:v>1037</c:v>
                </c:pt>
                <c:pt idx="1">
                  <c:v>1075</c:v>
                </c:pt>
                <c:pt idx="2">
                  <c:v>1197</c:v>
                </c:pt>
                <c:pt idx="3">
                  <c:v>1140</c:v>
                </c:pt>
                <c:pt idx="4">
                  <c:v>1147</c:v>
                </c:pt>
                <c:pt idx="5">
                  <c:v>1284</c:v>
                </c:pt>
                <c:pt idx="6">
                  <c:v>1496</c:v>
                </c:pt>
                <c:pt idx="7">
                  <c:v>1424</c:v>
                </c:pt>
                <c:pt idx="8">
                  <c:v>1290</c:v>
                </c:pt>
                <c:pt idx="9">
                  <c:v>1373</c:v>
                </c:pt>
                <c:pt idx="10">
                  <c:v>1100</c:v>
                </c:pt>
                <c:pt idx="11">
                  <c:v>963</c:v>
                </c:pt>
              </c:numCache>
            </c:numRef>
          </c:val>
          <c:smooth val="0"/>
          <c:extLst xmlns:c16r2="http://schemas.microsoft.com/office/drawing/2015/06/chart">
            <c:ext xmlns:c16="http://schemas.microsoft.com/office/drawing/2014/chart" uri="{C3380CC4-5D6E-409C-BE32-E72D297353CC}">
              <c16:uniqueId val="{00000001-E888-421E-ABE9-14678BCAE154}"/>
            </c:ext>
          </c:extLst>
        </c:ser>
        <c:ser>
          <c:idx val="1"/>
          <c:order val="1"/>
          <c:tx>
            <c:strRef>
              <c:f>indicadores!$V$50</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888-421E-ABE9-14678BCAE154}"/>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indicadores!$T$51:$T$62</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indicadores!$V$51:$V$62</c:f>
              <c:numCache>
                <c:formatCode>General</c:formatCode>
                <c:ptCount val="12"/>
                <c:pt idx="0">
                  <c:v>545</c:v>
                </c:pt>
                <c:pt idx="1">
                  <c:v>869</c:v>
                </c:pt>
                <c:pt idx="2">
                  <c:v>901</c:v>
                </c:pt>
                <c:pt idx="3">
                  <c:v>1662</c:v>
                </c:pt>
                <c:pt idx="4">
                  <c:v>883</c:v>
                </c:pt>
                <c:pt idx="5">
                  <c:v>910</c:v>
                </c:pt>
                <c:pt idx="6">
                  <c:v>901</c:v>
                </c:pt>
                <c:pt idx="7">
                  <c:v>1088</c:v>
                </c:pt>
                <c:pt idx="8">
                  <c:v>1255</c:v>
                </c:pt>
                <c:pt idx="9">
                  <c:v>1495</c:v>
                </c:pt>
                <c:pt idx="10">
                  <c:v>1484</c:v>
                </c:pt>
                <c:pt idx="11">
                  <c:v>1153</c:v>
                </c:pt>
              </c:numCache>
            </c:numRef>
          </c:val>
          <c:smooth val="0"/>
          <c:extLst xmlns:c16r2="http://schemas.microsoft.com/office/drawing/2015/06/chart">
            <c:ext xmlns:c16="http://schemas.microsoft.com/office/drawing/2014/chart" uri="{C3380CC4-5D6E-409C-BE32-E72D297353CC}">
              <c16:uniqueId val="{00000003-E888-421E-ABE9-14678BCAE154}"/>
            </c:ext>
          </c:extLst>
        </c:ser>
        <c:ser>
          <c:idx val="2"/>
          <c:order val="2"/>
          <c:tx>
            <c:strRef>
              <c:f>indicadores!$W$50</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indicadores!$T$51:$T$62</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indicadores!$W$51:$W$62</c:f>
              <c:numCache>
                <c:formatCode>General</c:formatCode>
                <c:ptCount val="12"/>
                <c:pt idx="0">
                  <c:v>46</c:v>
                </c:pt>
                <c:pt idx="1">
                  <c:v>88</c:v>
                </c:pt>
                <c:pt idx="2">
                  <c:v>141</c:v>
                </c:pt>
                <c:pt idx="3">
                  <c:v>98</c:v>
                </c:pt>
                <c:pt idx="4">
                  <c:v>426</c:v>
                </c:pt>
                <c:pt idx="5">
                  <c:v>335</c:v>
                </c:pt>
                <c:pt idx="6">
                  <c:v>395</c:v>
                </c:pt>
                <c:pt idx="7">
                  <c:v>352</c:v>
                </c:pt>
                <c:pt idx="8">
                  <c:v>330</c:v>
                </c:pt>
                <c:pt idx="9">
                  <c:v>388</c:v>
                </c:pt>
                <c:pt idx="10">
                  <c:v>555</c:v>
                </c:pt>
                <c:pt idx="11">
                  <c:v>306</c:v>
                </c:pt>
              </c:numCache>
            </c:numRef>
          </c:val>
          <c:smooth val="0"/>
          <c:extLst xmlns:c16r2="http://schemas.microsoft.com/office/drawing/2015/06/chart">
            <c:ext xmlns:c16="http://schemas.microsoft.com/office/drawing/2014/chart" uri="{C3380CC4-5D6E-409C-BE32-E72D297353CC}">
              <c16:uniqueId val="{00000004-E888-421E-ABE9-14678BCAE154}"/>
            </c:ext>
          </c:extLst>
        </c:ser>
        <c:ser>
          <c:idx val="3"/>
          <c:order val="3"/>
          <c:tx>
            <c:strRef>
              <c:f>indicadores!$X$50</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indicadores!$T$51:$T$62</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indicadores!$X$51:$X$62</c:f>
              <c:numCache>
                <c:formatCode>General</c:formatCode>
                <c:ptCount val="12"/>
                <c:pt idx="0">
                  <c:v>74</c:v>
                </c:pt>
                <c:pt idx="1">
                  <c:v>163</c:v>
                </c:pt>
                <c:pt idx="2">
                  <c:v>238</c:v>
                </c:pt>
                <c:pt idx="3">
                  <c:v>221</c:v>
                </c:pt>
                <c:pt idx="4">
                  <c:v>140</c:v>
                </c:pt>
                <c:pt idx="5">
                  <c:v>139</c:v>
                </c:pt>
                <c:pt idx="6">
                  <c:v>163</c:v>
                </c:pt>
                <c:pt idx="7">
                  <c:v>200</c:v>
                </c:pt>
                <c:pt idx="8">
                  <c:v>170</c:v>
                </c:pt>
                <c:pt idx="9">
                  <c:v>172</c:v>
                </c:pt>
                <c:pt idx="10">
                  <c:v>117</c:v>
                </c:pt>
                <c:pt idx="11">
                  <c:v>117</c:v>
                </c:pt>
              </c:numCache>
            </c:numRef>
          </c:val>
          <c:smooth val="0"/>
          <c:extLst xmlns:c16r2="http://schemas.microsoft.com/office/drawing/2015/06/chart">
            <c:ext xmlns:c16="http://schemas.microsoft.com/office/drawing/2014/chart" uri="{C3380CC4-5D6E-409C-BE32-E72D297353CC}">
              <c16:uniqueId val="{00000005-E888-421E-ABE9-14678BCAE154}"/>
            </c:ext>
          </c:extLst>
        </c:ser>
        <c:dLbls>
          <c:showLegendKey val="0"/>
          <c:showVal val="0"/>
          <c:showCatName val="0"/>
          <c:showSerName val="0"/>
          <c:showPercent val="0"/>
          <c:showBubbleSize val="0"/>
        </c:dLbls>
        <c:marker val="1"/>
        <c:smooth val="0"/>
        <c:axId val="199305088"/>
        <c:axId val="199306624"/>
      </c:lineChart>
      <c:catAx>
        <c:axId val="199305088"/>
        <c:scaling>
          <c:orientation val="minMax"/>
        </c:scaling>
        <c:delete val="0"/>
        <c:axPos val="b"/>
        <c:numFmt formatCode="General" sourceLinked="0"/>
        <c:majorTickMark val="out"/>
        <c:minorTickMark val="none"/>
        <c:tickLblPos val="nextTo"/>
        <c:crossAx val="199306624"/>
        <c:crosses val="autoZero"/>
        <c:auto val="1"/>
        <c:lblAlgn val="ctr"/>
        <c:lblOffset val="100"/>
        <c:noMultiLvlLbl val="0"/>
      </c:catAx>
      <c:valAx>
        <c:axId val="199306624"/>
        <c:scaling>
          <c:orientation val="minMax"/>
        </c:scaling>
        <c:delete val="0"/>
        <c:axPos val="l"/>
        <c:majorGridlines/>
        <c:numFmt formatCode="General" sourceLinked="1"/>
        <c:majorTickMark val="out"/>
        <c:minorTickMark val="none"/>
        <c:tickLblPos val="nextTo"/>
        <c:crossAx val="199305088"/>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6988-4D7C-B50A-6AF023C79092}"/>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indicadores!$BA$53:$BA$63</c:f>
              <c:numCache>
                <c:formatCode>General</c:formatCode>
                <c:ptCount val="11"/>
                <c:pt idx="0">
                  <c:v>1179</c:v>
                </c:pt>
                <c:pt idx="1">
                  <c:v>1310</c:v>
                </c:pt>
                <c:pt idx="2">
                  <c:v>1187</c:v>
                </c:pt>
                <c:pt idx="3">
                  <c:v>1287</c:v>
                </c:pt>
                <c:pt idx="4">
                  <c:v>1425</c:v>
                </c:pt>
                <c:pt idx="5">
                  <c:v>1353</c:v>
                </c:pt>
                <c:pt idx="6">
                  <c:v>1654</c:v>
                </c:pt>
                <c:pt idx="7">
                  <c:v>1331</c:v>
                </c:pt>
                <c:pt idx="8">
                  <c:v>1297</c:v>
                </c:pt>
                <c:pt idx="9">
                  <c:v>1699</c:v>
                </c:pt>
                <c:pt idx="10">
                  <c:v>1120</c:v>
                </c:pt>
              </c:numCache>
            </c:numRef>
          </c:val>
          <c:smooth val="0"/>
          <c:extLst xmlns:c16r2="http://schemas.microsoft.com/office/drawing/2015/06/chart">
            <c:ext xmlns:c16="http://schemas.microsoft.com/office/drawing/2014/chart" uri="{C3380CC4-5D6E-409C-BE32-E72D297353CC}">
              <c16:uniqueId val="{00000001-6988-4D7C-B50A-6AF023C79092}"/>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6988-4D7C-B50A-6AF023C79092}"/>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indicadores!$BC$53:$BC$63</c:f>
              <c:numCache>
                <c:formatCode>General</c:formatCode>
                <c:ptCount val="11"/>
                <c:pt idx="0">
                  <c:v>1050</c:v>
                </c:pt>
                <c:pt idx="1">
                  <c:v>936</c:v>
                </c:pt>
                <c:pt idx="2">
                  <c:v>390</c:v>
                </c:pt>
                <c:pt idx="3">
                  <c:v>933</c:v>
                </c:pt>
                <c:pt idx="4">
                  <c:v>1190</c:v>
                </c:pt>
                <c:pt idx="5">
                  <c:v>720</c:v>
                </c:pt>
                <c:pt idx="6">
                  <c:v>1162</c:v>
                </c:pt>
                <c:pt idx="7">
                  <c:v>965</c:v>
                </c:pt>
                <c:pt idx="8">
                  <c:v>996</c:v>
                </c:pt>
                <c:pt idx="9">
                  <c:v>639</c:v>
                </c:pt>
                <c:pt idx="10">
                  <c:v>1041</c:v>
                </c:pt>
              </c:numCache>
            </c:numRef>
          </c:val>
          <c:smooth val="0"/>
          <c:extLst xmlns:c16r2="http://schemas.microsoft.com/office/drawing/2015/06/chart">
            <c:ext xmlns:c16="http://schemas.microsoft.com/office/drawing/2014/chart" uri="{C3380CC4-5D6E-409C-BE32-E72D297353CC}">
              <c16:uniqueId val="{00000003-6988-4D7C-B50A-6AF023C79092}"/>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indicadores!$BD$53:$BD$63</c:f>
              <c:numCache>
                <c:formatCode>General</c:formatCode>
                <c:ptCount val="11"/>
                <c:pt idx="0">
                  <c:v>273</c:v>
                </c:pt>
                <c:pt idx="1">
                  <c:v>148</c:v>
                </c:pt>
                <c:pt idx="2">
                  <c:v>87</c:v>
                </c:pt>
                <c:pt idx="3">
                  <c:v>95</c:v>
                </c:pt>
                <c:pt idx="4">
                  <c:v>165</c:v>
                </c:pt>
                <c:pt idx="5">
                  <c:v>224</c:v>
                </c:pt>
                <c:pt idx="6">
                  <c:v>265</c:v>
                </c:pt>
                <c:pt idx="7">
                  <c:v>45</c:v>
                </c:pt>
                <c:pt idx="8">
                  <c:v>199</c:v>
                </c:pt>
                <c:pt idx="9">
                  <c:v>416</c:v>
                </c:pt>
                <c:pt idx="10">
                  <c:v>249</c:v>
                </c:pt>
              </c:numCache>
            </c:numRef>
          </c:val>
          <c:smooth val="0"/>
          <c:extLst xmlns:c16r2="http://schemas.microsoft.com/office/drawing/2015/06/chart">
            <c:ext xmlns:c16="http://schemas.microsoft.com/office/drawing/2014/chart" uri="{C3380CC4-5D6E-409C-BE32-E72D297353CC}">
              <c16:uniqueId val="{00000004-6988-4D7C-B50A-6AF023C79092}"/>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indicadores!$BE$53:$BE$63</c:f>
              <c:numCache>
                <c:formatCode>General</c:formatCode>
                <c:ptCount val="11"/>
                <c:pt idx="0">
                  <c:v>172</c:v>
                </c:pt>
                <c:pt idx="1">
                  <c:v>187</c:v>
                </c:pt>
                <c:pt idx="2">
                  <c:v>193</c:v>
                </c:pt>
                <c:pt idx="3">
                  <c:v>124</c:v>
                </c:pt>
                <c:pt idx="4">
                  <c:v>125</c:v>
                </c:pt>
                <c:pt idx="5">
                  <c:v>174</c:v>
                </c:pt>
                <c:pt idx="6">
                  <c:v>269</c:v>
                </c:pt>
                <c:pt idx="7">
                  <c:v>124</c:v>
                </c:pt>
                <c:pt idx="8">
                  <c:v>218</c:v>
                </c:pt>
                <c:pt idx="9">
                  <c:v>218</c:v>
                </c:pt>
                <c:pt idx="10">
                  <c:v>179</c:v>
                </c:pt>
              </c:numCache>
            </c:numRef>
          </c:val>
          <c:smooth val="0"/>
          <c:extLst xmlns:c16r2="http://schemas.microsoft.com/office/drawing/2015/06/chart">
            <c:ext xmlns:c16="http://schemas.microsoft.com/office/drawing/2014/chart" uri="{C3380CC4-5D6E-409C-BE32-E72D297353CC}">
              <c16:uniqueId val="{00000005-6988-4D7C-B50A-6AF023C79092}"/>
            </c:ext>
          </c:extLst>
        </c:ser>
        <c:dLbls>
          <c:showLegendKey val="0"/>
          <c:showVal val="0"/>
          <c:showCatName val="0"/>
          <c:showSerName val="0"/>
          <c:showPercent val="0"/>
          <c:showBubbleSize val="0"/>
        </c:dLbls>
        <c:marker val="1"/>
        <c:smooth val="0"/>
        <c:axId val="199446912"/>
        <c:axId val="199448448"/>
      </c:lineChart>
      <c:catAx>
        <c:axId val="199446912"/>
        <c:scaling>
          <c:orientation val="minMax"/>
        </c:scaling>
        <c:delete val="0"/>
        <c:axPos val="b"/>
        <c:numFmt formatCode="General" sourceLinked="0"/>
        <c:majorTickMark val="out"/>
        <c:minorTickMark val="none"/>
        <c:tickLblPos val="nextTo"/>
        <c:crossAx val="199448448"/>
        <c:crosses val="autoZero"/>
        <c:auto val="1"/>
        <c:lblAlgn val="ctr"/>
        <c:lblOffset val="100"/>
        <c:noMultiLvlLbl val="0"/>
      </c:catAx>
      <c:valAx>
        <c:axId val="199448448"/>
        <c:scaling>
          <c:orientation val="minMax"/>
        </c:scaling>
        <c:delete val="0"/>
        <c:axPos val="l"/>
        <c:majorGridlines/>
        <c:numFmt formatCode="General" sourceLinked="1"/>
        <c:majorTickMark val="out"/>
        <c:minorTickMark val="none"/>
        <c:tickLblPos val="nextTo"/>
        <c:crossAx val="199446912"/>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54A-4D09-93BC-83711402A2AF}"/>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indicadores!$BS$52:$BS$63</c:f>
              <c:numCache>
                <c:formatCode>General</c:formatCode>
                <c:ptCount val="12"/>
                <c:pt idx="0">
                  <c:v>1271</c:v>
                </c:pt>
                <c:pt idx="1">
                  <c:v>1150</c:v>
                </c:pt>
                <c:pt idx="2">
                  <c:v>676</c:v>
                </c:pt>
                <c:pt idx="3">
                  <c:v>108</c:v>
                </c:pt>
                <c:pt idx="4">
                  <c:v>801</c:v>
                </c:pt>
                <c:pt idx="5">
                  <c:v>471</c:v>
                </c:pt>
                <c:pt idx="6">
                  <c:v>2142</c:v>
                </c:pt>
                <c:pt idx="7">
                  <c:v>1247</c:v>
                </c:pt>
                <c:pt idx="8">
                  <c:v>527</c:v>
                </c:pt>
                <c:pt idx="9">
                  <c:v>161</c:v>
                </c:pt>
                <c:pt idx="10">
                  <c:v>317</c:v>
                </c:pt>
                <c:pt idx="11">
                  <c:v>319</c:v>
                </c:pt>
              </c:numCache>
            </c:numRef>
          </c:val>
          <c:smooth val="0"/>
          <c:extLst xmlns:c16r2="http://schemas.microsoft.com/office/drawing/2015/06/chart">
            <c:ext xmlns:c16="http://schemas.microsoft.com/office/drawing/2014/chart" uri="{C3380CC4-5D6E-409C-BE32-E72D297353CC}">
              <c16:uniqueId val="{00000001-E54A-4D09-93BC-83711402A2AF}"/>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54A-4D09-93BC-83711402A2AF}"/>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indicadores!$BT$52:$BT$63</c:f>
              <c:numCache>
                <c:formatCode>General</c:formatCode>
                <c:ptCount val="12"/>
                <c:pt idx="0">
                  <c:v>767</c:v>
                </c:pt>
                <c:pt idx="1">
                  <c:v>713</c:v>
                </c:pt>
                <c:pt idx="2">
                  <c:v>640</c:v>
                </c:pt>
                <c:pt idx="3">
                  <c:v>370</c:v>
                </c:pt>
                <c:pt idx="4">
                  <c:v>849</c:v>
                </c:pt>
                <c:pt idx="5">
                  <c:v>931</c:v>
                </c:pt>
                <c:pt idx="6">
                  <c:v>1592</c:v>
                </c:pt>
                <c:pt idx="7">
                  <c:v>1611</c:v>
                </c:pt>
                <c:pt idx="8">
                  <c:v>2485</c:v>
                </c:pt>
                <c:pt idx="9">
                  <c:v>2095</c:v>
                </c:pt>
                <c:pt idx="10">
                  <c:v>2256</c:v>
                </c:pt>
                <c:pt idx="11">
                  <c:v>1752</c:v>
                </c:pt>
              </c:numCache>
            </c:numRef>
          </c:val>
          <c:smooth val="0"/>
          <c:extLst xmlns:c16r2="http://schemas.microsoft.com/office/drawing/2015/06/chart">
            <c:ext xmlns:c16="http://schemas.microsoft.com/office/drawing/2014/chart" uri="{C3380CC4-5D6E-409C-BE32-E72D297353CC}">
              <c16:uniqueId val="{00000003-E54A-4D09-93BC-83711402A2AF}"/>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indicadores!$BU$52:$BU$63</c:f>
              <c:numCache>
                <c:formatCode>General</c:formatCode>
                <c:ptCount val="12"/>
                <c:pt idx="0">
                  <c:v>82</c:v>
                </c:pt>
                <c:pt idx="1">
                  <c:v>146</c:v>
                </c:pt>
                <c:pt idx="2">
                  <c:v>50</c:v>
                </c:pt>
                <c:pt idx="3">
                  <c:v>20</c:v>
                </c:pt>
                <c:pt idx="4">
                  <c:v>49</c:v>
                </c:pt>
                <c:pt idx="5">
                  <c:v>2014</c:v>
                </c:pt>
                <c:pt idx="6">
                  <c:v>348</c:v>
                </c:pt>
                <c:pt idx="7">
                  <c:v>105</c:v>
                </c:pt>
                <c:pt idx="8">
                  <c:v>75</c:v>
                </c:pt>
                <c:pt idx="9">
                  <c:v>0</c:v>
                </c:pt>
                <c:pt idx="10">
                  <c:v>980</c:v>
                </c:pt>
                <c:pt idx="11">
                  <c:v>594</c:v>
                </c:pt>
              </c:numCache>
            </c:numRef>
          </c:val>
          <c:smooth val="0"/>
          <c:extLst xmlns:c16r2="http://schemas.microsoft.com/office/drawing/2015/06/chart">
            <c:ext xmlns:c16="http://schemas.microsoft.com/office/drawing/2014/chart" uri="{C3380CC4-5D6E-409C-BE32-E72D297353CC}">
              <c16:uniqueId val="{00000004-E54A-4D09-93BC-83711402A2AF}"/>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indicadores!$BV$52:$BV$63</c:f>
              <c:numCache>
                <c:formatCode>General</c:formatCode>
                <c:ptCount val="12"/>
                <c:pt idx="0">
                  <c:v>82</c:v>
                </c:pt>
                <c:pt idx="1">
                  <c:v>172</c:v>
                </c:pt>
                <c:pt idx="2">
                  <c:v>230</c:v>
                </c:pt>
                <c:pt idx="3">
                  <c:v>27</c:v>
                </c:pt>
                <c:pt idx="4">
                  <c:v>115</c:v>
                </c:pt>
                <c:pt idx="5">
                  <c:v>14</c:v>
                </c:pt>
                <c:pt idx="6">
                  <c:v>29</c:v>
                </c:pt>
                <c:pt idx="7">
                  <c:v>51</c:v>
                </c:pt>
                <c:pt idx="8">
                  <c:v>41</c:v>
                </c:pt>
                <c:pt idx="9">
                  <c:v>68</c:v>
                </c:pt>
                <c:pt idx="10">
                  <c:v>45</c:v>
                </c:pt>
                <c:pt idx="11">
                  <c:v>119</c:v>
                </c:pt>
              </c:numCache>
            </c:numRef>
          </c:val>
          <c:smooth val="0"/>
          <c:extLst xmlns:c16r2="http://schemas.microsoft.com/office/drawing/2015/06/chart">
            <c:ext xmlns:c16="http://schemas.microsoft.com/office/drawing/2014/chart" uri="{C3380CC4-5D6E-409C-BE32-E72D297353CC}">
              <c16:uniqueId val="{00000005-E54A-4D09-93BC-83711402A2AF}"/>
            </c:ext>
          </c:extLst>
        </c:ser>
        <c:dLbls>
          <c:showLegendKey val="0"/>
          <c:showVal val="0"/>
          <c:showCatName val="0"/>
          <c:showSerName val="0"/>
          <c:showPercent val="0"/>
          <c:showBubbleSize val="0"/>
        </c:dLbls>
        <c:marker val="1"/>
        <c:smooth val="0"/>
        <c:axId val="199588480"/>
        <c:axId val="199610752"/>
      </c:lineChart>
      <c:catAx>
        <c:axId val="199588480"/>
        <c:scaling>
          <c:orientation val="minMax"/>
        </c:scaling>
        <c:delete val="0"/>
        <c:axPos val="b"/>
        <c:numFmt formatCode="General" sourceLinked="0"/>
        <c:majorTickMark val="out"/>
        <c:minorTickMark val="none"/>
        <c:tickLblPos val="nextTo"/>
        <c:crossAx val="199610752"/>
        <c:crosses val="autoZero"/>
        <c:auto val="1"/>
        <c:lblAlgn val="ctr"/>
        <c:lblOffset val="100"/>
        <c:noMultiLvlLbl val="0"/>
      </c:catAx>
      <c:valAx>
        <c:axId val="199610752"/>
        <c:scaling>
          <c:orientation val="minMax"/>
        </c:scaling>
        <c:delete val="0"/>
        <c:axPos val="l"/>
        <c:majorGridlines/>
        <c:numFmt formatCode="General" sourceLinked="1"/>
        <c:majorTickMark val="out"/>
        <c:minorTickMark val="none"/>
        <c:tickLblPos val="nextTo"/>
        <c:crossAx val="199588480"/>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'SES1)'!$AA$74</c:f>
              <c:strCache>
                <c:ptCount val="1"/>
                <c:pt idx="0">
                  <c:v>TOTAL</c:v>
                </c:pt>
              </c:strCache>
            </c:strRef>
          </c:tx>
          <c:explosion val="25"/>
          <c:dLbls>
            <c:spPr>
              <a:noFill/>
              <a:ln>
                <a:noFill/>
              </a:ln>
              <a:effectLst/>
            </c:sp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'SES1)'!$AA$75:$AA$79</c:f>
              <c:numCache>
                <c:formatCode>General</c:formatCode>
                <c:ptCount val="5"/>
                <c:pt idx="0">
                  <c:v>3421</c:v>
                </c:pt>
                <c:pt idx="1">
                  <c:v>1652</c:v>
                </c:pt>
                <c:pt idx="2">
                  <c:v>3067</c:v>
                </c:pt>
                <c:pt idx="3">
                  <c:v>4863</c:v>
                </c:pt>
                <c:pt idx="4">
                  <c:v>1119</c:v>
                </c:pt>
              </c:numCache>
            </c:numRef>
          </c:val>
          <c:extLst xmlns:c16r2="http://schemas.microsoft.com/office/drawing/2015/06/chart">
            <c:ext xmlns:c16="http://schemas.microsoft.com/office/drawing/2014/chart" uri="{C3380CC4-5D6E-409C-BE32-E72D297353CC}">
              <c16:uniqueId val="{00000000-9F97-4EB5-AC5D-6E966B10814E}"/>
            </c:ext>
          </c:extLst>
        </c:ser>
        <c:ser>
          <c:idx val="1"/>
          <c:order val="1"/>
          <c:tx>
            <c:strRef>
              <c:f>'SES1)'!$AB$74</c:f>
              <c:strCache>
                <c:ptCount val="1"/>
                <c:pt idx="0">
                  <c:v>%</c:v>
                </c:pt>
              </c:strCache>
            </c:strRef>
          </c:tx>
          <c:explosion val="25"/>
          <c:dLbls>
            <c:spPr>
              <a:noFill/>
              <a:ln>
                <a:noFill/>
              </a:ln>
              <a:effectLst/>
            </c:sp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'SES1)'!$AB$75:$AB$79</c:f>
              <c:numCache>
                <c:formatCode>General</c:formatCode>
                <c:ptCount val="5"/>
                <c:pt idx="0">
                  <c:v>24.224614077326155</c:v>
                </c:pt>
                <c:pt idx="1">
                  <c:v>11.698059764905819</c:v>
                </c:pt>
                <c:pt idx="2">
                  <c:v>21.717886984846338</c:v>
                </c:pt>
                <c:pt idx="3">
                  <c:v>34.435632346693104</c:v>
                </c:pt>
                <c:pt idx="4">
                  <c:v>7.9238068262285797</c:v>
                </c:pt>
              </c:numCache>
            </c:numRef>
          </c:val>
          <c:extLst xmlns:c16r2="http://schemas.microsoft.com/office/drawing/2015/06/chart">
            <c:ext xmlns:c16="http://schemas.microsoft.com/office/drawing/2014/chart" uri="{C3380CC4-5D6E-409C-BE32-E72D297353CC}">
              <c16:uniqueId val="{00000001-9F97-4EB5-AC5D-6E966B10814E}"/>
            </c:ext>
          </c:extLst>
        </c:ser>
        <c:dLbls>
          <c:showLegendKey val="0"/>
          <c:showVal val="0"/>
          <c:showCatName val="1"/>
          <c:showSerName val="0"/>
          <c:showPercent val="1"/>
          <c:showBubbleSize val="0"/>
          <c:showLeaderLines val="1"/>
        </c:dLbls>
      </c:pie3DChart>
    </c:plotArea>
    <c:plotVisOnly val="1"/>
    <c:dispBlanksAs val="gap"/>
    <c:showDLblsOverMax val="0"/>
  </c:chart>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BB63-4AEC-8C6E-37EB99897018}"/>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indicadores!$CI$52:$CI$63</c:f>
              <c:numCache>
                <c:formatCode>General</c:formatCode>
                <c:ptCount val="12"/>
                <c:pt idx="0">
                  <c:v>256</c:v>
                </c:pt>
                <c:pt idx="1">
                  <c:v>373</c:v>
                </c:pt>
                <c:pt idx="2">
                  <c:v>382</c:v>
                </c:pt>
                <c:pt idx="3">
                  <c:v>750</c:v>
                </c:pt>
                <c:pt idx="4">
                  <c:v>679</c:v>
                </c:pt>
                <c:pt idx="5">
                  <c:v>778</c:v>
                </c:pt>
                <c:pt idx="6">
                  <c:v>961</c:v>
                </c:pt>
                <c:pt idx="7">
                  <c:v>1023</c:v>
                </c:pt>
                <c:pt idx="8">
                  <c:v>1117</c:v>
                </c:pt>
                <c:pt idx="9">
                  <c:v>978</c:v>
                </c:pt>
                <c:pt idx="10">
                  <c:v>1170</c:v>
                </c:pt>
                <c:pt idx="11">
                  <c:v>1022</c:v>
                </c:pt>
              </c:numCache>
            </c:numRef>
          </c:val>
          <c:smooth val="0"/>
          <c:extLst xmlns:c16r2="http://schemas.microsoft.com/office/drawing/2015/06/chart">
            <c:ext xmlns:c16="http://schemas.microsoft.com/office/drawing/2014/chart" uri="{C3380CC4-5D6E-409C-BE32-E72D297353CC}">
              <c16:uniqueId val="{00000001-BB63-4AEC-8C6E-37EB99897018}"/>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BB63-4AEC-8C6E-37EB99897018}"/>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indicadores!$CJ$52:$CJ$63</c:f>
              <c:numCache>
                <c:formatCode>General</c:formatCode>
                <c:ptCount val="12"/>
                <c:pt idx="0">
                  <c:v>2037</c:v>
                </c:pt>
                <c:pt idx="1">
                  <c:v>2181</c:v>
                </c:pt>
                <c:pt idx="2">
                  <c:v>3121</c:v>
                </c:pt>
                <c:pt idx="3">
                  <c:v>2489</c:v>
                </c:pt>
                <c:pt idx="4">
                  <c:v>2841</c:v>
                </c:pt>
                <c:pt idx="5">
                  <c:v>2237</c:v>
                </c:pt>
                <c:pt idx="6">
                  <c:v>3163</c:v>
                </c:pt>
                <c:pt idx="7">
                  <c:v>4479</c:v>
                </c:pt>
                <c:pt idx="8">
                  <c:v>4328</c:v>
                </c:pt>
                <c:pt idx="9">
                  <c:v>2898</c:v>
                </c:pt>
                <c:pt idx="10">
                  <c:v>2853</c:v>
                </c:pt>
                <c:pt idx="11">
                  <c:v>2290</c:v>
                </c:pt>
              </c:numCache>
            </c:numRef>
          </c:val>
          <c:smooth val="0"/>
          <c:extLst xmlns:c16r2="http://schemas.microsoft.com/office/drawing/2015/06/chart">
            <c:ext xmlns:c16="http://schemas.microsoft.com/office/drawing/2014/chart" uri="{C3380CC4-5D6E-409C-BE32-E72D297353CC}">
              <c16:uniqueId val="{00000003-BB63-4AEC-8C6E-37EB99897018}"/>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indicadores!$CK$52:$CK$63</c:f>
              <c:numCache>
                <c:formatCode>General</c:formatCode>
                <c:ptCount val="12"/>
                <c:pt idx="0">
                  <c:v>305</c:v>
                </c:pt>
                <c:pt idx="1">
                  <c:v>0</c:v>
                </c:pt>
                <c:pt idx="2">
                  <c:v>0</c:v>
                </c:pt>
                <c:pt idx="3">
                  <c:v>416</c:v>
                </c:pt>
                <c:pt idx="4">
                  <c:v>765</c:v>
                </c:pt>
                <c:pt idx="5">
                  <c:v>630</c:v>
                </c:pt>
                <c:pt idx="6">
                  <c:v>466</c:v>
                </c:pt>
                <c:pt idx="7">
                  <c:v>436</c:v>
                </c:pt>
                <c:pt idx="8">
                  <c:v>495</c:v>
                </c:pt>
                <c:pt idx="9">
                  <c:v>592</c:v>
                </c:pt>
                <c:pt idx="10">
                  <c:v>723</c:v>
                </c:pt>
                <c:pt idx="11">
                  <c:v>279</c:v>
                </c:pt>
              </c:numCache>
            </c:numRef>
          </c:val>
          <c:smooth val="0"/>
          <c:extLst xmlns:c16r2="http://schemas.microsoft.com/office/drawing/2015/06/chart">
            <c:ext xmlns:c16="http://schemas.microsoft.com/office/drawing/2014/chart" uri="{C3380CC4-5D6E-409C-BE32-E72D297353CC}">
              <c16:uniqueId val="{00000004-BB63-4AEC-8C6E-37EB99897018}"/>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indicadores!$CL$52:$CL$63</c:f>
              <c:numCache>
                <c:formatCode>General</c:formatCode>
                <c:ptCount val="12"/>
                <c:pt idx="0">
                  <c:v>163</c:v>
                </c:pt>
                <c:pt idx="1">
                  <c:v>171</c:v>
                </c:pt>
                <c:pt idx="2">
                  <c:v>128</c:v>
                </c:pt>
                <c:pt idx="3">
                  <c:v>267</c:v>
                </c:pt>
                <c:pt idx="4">
                  <c:v>151</c:v>
                </c:pt>
                <c:pt idx="5">
                  <c:v>237</c:v>
                </c:pt>
                <c:pt idx="6">
                  <c:v>427</c:v>
                </c:pt>
                <c:pt idx="7">
                  <c:v>360</c:v>
                </c:pt>
                <c:pt idx="8">
                  <c:v>538</c:v>
                </c:pt>
                <c:pt idx="9">
                  <c:v>538</c:v>
                </c:pt>
                <c:pt idx="10">
                  <c:v>345</c:v>
                </c:pt>
                <c:pt idx="11">
                  <c:v>472</c:v>
                </c:pt>
              </c:numCache>
            </c:numRef>
          </c:val>
          <c:smooth val="0"/>
          <c:extLst xmlns:c16r2="http://schemas.microsoft.com/office/drawing/2015/06/chart">
            <c:ext xmlns:c16="http://schemas.microsoft.com/office/drawing/2014/chart" uri="{C3380CC4-5D6E-409C-BE32-E72D297353CC}">
              <c16:uniqueId val="{00000005-BB63-4AEC-8C6E-37EB99897018}"/>
            </c:ext>
          </c:extLst>
        </c:ser>
        <c:dLbls>
          <c:showLegendKey val="0"/>
          <c:showVal val="0"/>
          <c:showCatName val="0"/>
          <c:showSerName val="0"/>
          <c:showPercent val="0"/>
          <c:showBubbleSize val="0"/>
        </c:dLbls>
        <c:marker val="1"/>
        <c:smooth val="0"/>
        <c:axId val="199947392"/>
        <c:axId val="199948928"/>
      </c:lineChart>
      <c:catAx>
        <c:axId val="199947392"/>
        <c:scaling>
          <c:orientation val="minMax"/>
        </c:scaling>
        <c:delete val="0"/>
        <c:axPos val="b"/>
        <c:numFmt formatCode="General" sourceLinked="0"/>
        <c:majorTickMark val="out"/>
        <c:minorTickMark val="none"/>
        <c:tickLblPos val="nextTo"/>
        <c:crossAx val="199948928"/>
        <c:crosses val="autoZero"/>
        <c:auto val="1"/>
        <c:lblAlgn val="ctr"/>
        <c:lblOffset val="100"/>
        <c:noMultiLvlLbl val="0"/>
      </c:catAx>
      <c:valAx>
        <c:axId val="199948928"/>
        <c:scaling>
          <c:orientation val="minMax"/>
        </c:scaling>
        <c:delete val="0"/>
        <c:axPos val="l"/>
        <c:majorGridlines/>
        <c:numFmt formatCode="General" sourceLinked="1"/>
        <c:majorTickMark val="out"/>
        <c:minorTickMark val="none"/>
        <c:tickLblPos val="nextTo"/>
        <c:crossAx val="199947392"/>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FE0C-4AA1-A0A6-69B1FB293FF5}"/>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indicadores!$CZ$52:$CZ$63</c:f>
              <c:numCache>
                <c:formatCode>General</c:formatCode>
                <c:ptCount val="12"/>
                <c:pt idx="0">
                  <c:v>922</c:v>
                </c:pt>
                <c:pt idx="1">
                  <c:v>1004</c:v>
                </c:pt>
                <c:pt idx="2">
                  <c:v>1071</c:v>
                </c:pt>
                <c:pt idx="3">
                  <c:v>1276</c:v>
                </c:pt>
                <c:pt idx="4">
                  <c:v>1123</c:v>
                </c:pt>
                <c:pt idx="5">
                  <c:v>1387</c:v>
                </c:pt>
                <c:pt idx="6">
                  <c:v>1216</c:v>
                </c:pt>
                <c:pt idx="7">
                  <c:v>2021</c:v>
                </c:pt>
                <c:pt idx="8">
                  <c:v>2063</c:v>
                </c:pt>
                <c:pt idx="9">
                  <c:v>1969</c:v>
                </c:pt>
                <c:pt idx="10">
                  <c:v>2159</c:v>
                </c:pt>
                <c:pt idx="11">
                  <c:v>1952</c:v>
                </c:pt>
              </c:numCache>
            </c:numRef>
          </c:val>
          <c:smooth val="0"/>
          <c:extLst xmlns:c16r2="http://schemas.microsoft.com/office/drawing/2015/06/chart">
            <c:ext xmlns:c16="http://schemas.microsoft.com/office/drawing/2014/chart" uri="{C3380CC4-5D6E-409C-BE32-E72D297353CC}">
              <c16:uniqueId val="{00000001-FE0C-4AA1-A0A6-69B1FB293FF5}"/>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FE0C-4AA1-A0A6-69B1FB293FF5}"/>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indicadores!$DA$52:$DA$63</c:f>
              <c:numCache>
                <c:formatCode>General</c:formatCode>
                <c:ptCount val="12"/>
                <c:pt idx="0">
                  <c:v>2615</c:v>
                </c:pt>
                <c:pt idx="1">
                  <c:v>2193</c:v>
                </c:pt>
                <c:pt idx="2">
                  <c:v>3712</c:v>
                </c:pt>
                <c:pt idx="3">
                  <c:v>2247</c:v>
                </c:pt>
                <c:pt idx="4">
                  <c:v>3033</c:v>
                </c:pt>
                <c:pt idx="5">
                  <c:v>3913</c:v>
                </c:pt>
                <c:pt idx="6">
                  <c:v>2605</c:v>
                </c:pt>
                <c:pt idx="7">
                  <c:v>2376</c:v>
                </c:pt>
                <c:pt idx="8">
                  <c:v>2396</c:v>
                </c:pt>
                <c:pt idx="9">
                  <c:v>2173</c:v>
                </c:pt>
                <c:pt idx="10">
                  <c:v>2976</c:v>
                </c:pt>
                <c:pt idx="11">
                  <c:v>2454</c:v>
                </c:pt>
              </c:numCache>
            </c:numRef>
          </c:val>
          <c:smooth val="0"/>
          <c:extLst xmlns:c16r2="http://schemas.microsoft.com/office/drawing/2015/06/chart">
            <c:ext xmlns:c16="http://schemas.microsoft.com/office/drawing/2014/chart" uri="{C3380CC4-5D6E-409C-BE32-E72D297353CC}">
              <c16:uniqueId val="{00000003-FE0C-4AA1-A0A6-69B1FB293FF5}"/>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indicadores!$DB$52:$DB$63</c:f>
              <c:numCache>
                <c:formatCode>General</c:formatCode>
                <c:ptCount val="12"/>
                <c:pt idx="0">
                  <c:v>366</c:v>
                </c:pt>
                <c:pt idx="1">
                  <c:v>249</c:v>
                </c:pt>
                <c:pt idx="2">
                  <c:v>345</c:v>
                </c:pt>
                <c:pt idx="3">
                  <c:v>555</c:v>
                </c:pt>
                <c:pt idx="4">
                  <c:v>1092</c:v>
                </c:pt>
                <c:pt idx="5">
                  <c:v>1282</c:v>
                </c:pt>
                <c:pt idx="6">
                  <c:v>780</c:v>
                </c:pt>
                <c:pt idx="7">
                  <c:v>310</c:v>
                </c:pt>
                <c:pt idx="8">
                  <c:v>368</c:v>
                </c:pt>
                <c:pt idx="9">
                  <c:v>362</c:v>
                </c:pt>
                <c:pt idx="10">
                  <c:v>1023</c:v>
                </c:pt>
                <c:pt idx="11">
                  <c:v>746</c:v>
                </c:pt>
              </c:numCache>
            </c:numRef>
          </c:val>
          <c:smooth val="0"/>
          <c:extLst xmlns:c16r2="http://schemas.microsoft.com/office/drawing/2015/06/chart">
            <c:ext xmlns:c16="http://schemas.microsoft.com/office/drawing/2014/chart" uri="{C3380CC4-5D6E-409C-BE32-E72D297353CC}">
              <c16:uniqueId val="{00000004-FE0C-4AA1-A0A6-69B1FB293FF5}"/>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indicadores!$DC$52:$DC$63</c:f>
              <c:numCache>
                <c:formatCode>General</c:formatCode>
                <c:ptCount val="12"/>
                <c:pt idx="0">
                  <c:v>594</c:v>
                </c:pt>
                <c:pt idx="1">
                  <c:v>580</c:v>
                </c:pt>
                <c:pt idx="2">
                  <c:v>632</c:v>
                </c:pt>
                <c:pt idx="3">
                  <c:v>300</c:v>
                </c:pt>
                <c:pt idx="4">
                  <c:v>482</c:v>
                </c:pt>
                <c:pt idx="5">
                  <c:v>306</c:v>
                </c:pt>
                <c:pt idx="6">
                  <c:v>382</c:v>
                </c:pt>
                <c:pt idx="7">
                  <c:v>670</c:v>
                </c:pt>
                <c:pt idx="8">
                  <c:v>512</c:v>
                </c:pt>
                <c:pt idx="9">
                  <c:v>569</c:v>
                </c:pt>
                <c:pt idx="10">
                  <c:v>485</c:v>
                </c:pt>
                <c:pt idx="11">
                  <c:v>390</c:v>
                </c:pt>
              </c:numCache>
            </c:numRef>
          </c:val>
          <c:smooth val="0"/>
          <c:extLst xmlns:c16r2="http://schemas.microsoft.com/office/drawing/2015/06/chart">
            <c:ext xmlns:c16="http://schemas.microsoft.com/office/drawing/2014/chart" uri="{C3380CC4-5D6E-409C-BE32-E72D297353CC}">
              <c16:uniqueId val="{00000005-FE0C-4AA1-A0A6-69B1FB293FF5}"/>
            </c:ext>
          </c:extLst>
        </c:ser>
        <c:dLbls>
          <c:showLegendKey val="0"/>
          <c:showVal val="0"/>
          <c:showCatName val="0"/>
          <c:showSerName val="0"/>
          <c:showPercent val="0"/>
          <c:showBubbleSize val="0"/>
        </c:dLbls>
        <c:marker val="1"/>
        <c:smooth val="0"/>
        <c:axId val="200007040"/>
        <c:axId val="200025216"/>
      </c:lineChart>
      <c:catAx>
        <c:axId val="200007040"/>
        <c:scaling>
          <c:orientation val="minMax"/>
        </c:scaling>
        <c:delete val="0"/>
        <c:axPos val="b"/>
        <c:numFmt formatCode="General" sourceLinked="0"/>
        <c:majorTickMark val="out"/>
        <c:minorTickMark val="none"/>
        <c:tickLblPos val="nextTo"/>
        <c:crossAx val="200025216"/>
        <c:crosses val="autoZero"/>
        <c:auto val="1"/>
        <c:lblAlgn val="ctr"/>
        <c:lblOffset val="100"/>
        <c:noMultiLvlLbl val="0"/>
      </c:catAx>
      <c:valAx>
        <c:axId val="200025216"/>
        <c:scaling>
          <c:orientation val="minMax"/>
        </c:scaling>
        <c:delete val="0"/>
        <c:axPos val="l"/>
        <c:majorGridlines/>
        <c:numFmt formatCode="General" sourceLinked="1"/>
        <c:majorTickMark val="out"/>
        <c:minorTickMark val="none"/>
        <c:tickLblPos val="nextTo"/>
        <c:crossAx val="200007040"/>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0F75-494E-BEE6-BFDB4080634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indicadores!$CZ$52:$CZ$63</c:f>
              <c:numCache>
                <c:formatCode>General</c:formatCode>
                <c:ptCount val="12"/>
                <c:pt idx="0">
                  <c:v>1343</c:v>
                </c:pt>
                <c:pt idx="1">
                  <c:v>1336</c:v>
                </c:pt>
                <c:pt idx="2">
                  <c:v>2031</c:v>
                </c:pt>
                <c:pt idx="3">
                  <c:v>1874</c:v>
                </c:pt>
                <c:pt idx="4">
                  <c:v>2216</c:v>
                </c:pt>
                <c:pt idx="5">
                  <c:v>2378</c:v>
                </c:pt>
                <c:pt idx="6">
                  <c:v>2269</c:v>
                </c:pt>
                <c:pt idx="7">
                  <c:v>2695</c:v>
                </c:pt>
                <c:pt idx="8">
                  <c:v>2845</c:v>
                </c:pt>
                <c:pt idx="9">
                  <c:v>1985</c:v>
                </c:pt>
                <c:pt idx="10">
                  <c:v>2070</c:v>
                </c:pt>
                <c:pt idx="11">
                  <c:v>2035</c:v>
                </c:pt>
              </c:numCache>
            </c:numRef>
          </c:val>
          <c:smooth val="0"/>
          <c:extLst xmlns:c16r2="http://schemas.microsoft.com/office/drawing/2015/06/chart">
            <c:ext xmlns:c16="http://schemas.microsoft.com/office/drawing/2014/chart" uri="{C3380CC4-5D6E-409C-BE32-E72D297353CC}">
              <c16:uniqueId val="{00000001-0F75-494E-BEE6-BFDB40806340}"/>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0F75-494E-BEE6-BFDB4080634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indicadores!$DA$52:$DA$63</c:f>
              <c:numCache>
                <c:formatCode>General</c:formatCode>
                <c:ptCount val="12"/>
                <c:pt idx="0">
                  <c:v>2636</c:v>
                </c:pt>
                <c:pt idx="1">
                  <c:v>2594</c:v>
                </c:pt>
                <c:pt idx="2">
                  <c:v>3725</c:v>
                </c:pt>
                <c:pt idx="3">
                  <c:v>2537</c:v>
                </c:pt>
                <c:pt idx="4">
                  <c:v>3016</c:v>
                </c:pt>
                <c:pt idx="5">
                  <c:v>3266</c:v>
                </c:pt>
                <c:pt idx="6">
                  <c:v>3464</c:v>
                </c:pt>
                <c:pt idx="7">
                  <c:v>2773</c:v>
                </c:pt>
                <c:pt idx="8">
                  <c:v>2433</c:v>
                </c:pt>
                <c:pt idx="9">
                  <c:v>4858</c:v>
                </c:pt>
                <c:pt idx="10">
                  <c:v>2059</c:v>
                </c:pt>
                <c:pt idx="11">
                  <c:v>2166</c:v>
                </c:pt>
              </c:numCache>
            </c:numRef>
          </c:val>
          <c:smooth val="0"/>
          <c:extLst xmlns:c16r2="http://schemas.microsoft.com/office/drawing/2015/06/chart">
            <c:ext xmlns:c16="http://schemas.microsoft.com/office/drawing/2014/chart" uri="{C3380CC4-5D6E-409C-BE32-E72D297353CC}">
              <c16:uniqueId val="{00000003-0F75-494E-BEE6-BFDB40806340}"/>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indicadores!$DB$52:$DB$63</c:f>
              <c:numCache>
                <c:formatCode>General</c:formatCode>
                <c:ptCount val="12"/>
                <c:pt idx="0">
                  <c:v>348</c:v>
                </c:pt>
                <c:pt idx="1">
                  <c:v>281</c:v>
                </c:pt>
                <c:pt idx="2">
                  <c:v>494</c:v>
                </c:pt>
                <c:pt idx="3">
                  <c:v>845</c:v>
                </c:pt>
                <c:pt idx="4">
                  <c:v>1192</c:v>
                </c:pt>
                <c:pt idx="5">
                  <c:v>1700</c:v>
                </c:pt>
                <c:pt idx="6">
                  <c:v>898</c:v>
                </c:pt>
                <c:pt idx="7">
                  <c:v>1317</c:v>
                </c:pt>
                <c:pt idx="8">
                  <c:v>815</c:v>
                </c:pt>
                <c:pt idx="9">
                  <c:v>277</c:v>
                </c:pt>
                <c:pt idx="10">
                  <c:v>640</c:v>
                </c:pt>
                <c:pt idx="11">
                  <c:v>639</c:v>
                </c:pt>
              </c:numCache>
            </c:numRef>
          </c:val>
          <c:smooth val="0"/>
          <c:extLst xmlns:c16r2="http://schemas.microsoft.com/office/drawing/2015/06/chart">
            <c:ext xmlns:c16="http://schemas.microsoft.com/office/drawing/2014/chart" uri="{C3380CC4-5D6E-409C-BE32-E72D297353CC}">
              <c16:uniqueId val="{00000004-0F75-494E-BEE6-BFDB40806340}"/>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indicadores!$DC$52:$DC$63</c:f>
              <c:numCache>
                <c:formatCode>General</c:formatCode>
                <c:ptCount val="12"/>
                <c:pt idx="0">
                  <c:v>669</c:v>
                </c:pt>
                <c:pt idx="1">
                  <c:v>590</c:v>
                </c:pt>
                <c:pt idx="2">
                  <c:v>680</c:v>
                </c:pt>
                <c:pt idx="3">
                  <c:v>537</c:v>
                </c:pt>
                <c:pt idx="4">
                  <c:v>577</c:v>
                </c:pt>
                <c:pt idx="5">
                  <c:v>367</c:v>
                </c:pt>
                <c:pt idx="6">
                  <c:v>580</c:v>
                </c:pt>
                <c:pt idx="7">
                  <c:v>525</c:v>
                </c:pt>
                <c:pt idx="8">
                  <c:v>380</c:v>
                </c:pt>
                <c:pt idx="9">
                  <c:v>434</c:v>
                </c:pt>
                <c:pt idx="10">
                  <c:v>336</c:v>
                </c:pt>
                <c:pt idx="11">
                  <c:v>420</c:v>
                </c:pt>
              </c:numCache>
            </c:numRef>
          </c:val>
          <c:smooth val="0"/>
          <c:extLst xmlns:c16r2="http://schemas.microsoft.com/office/drawing/2015/06/chart">
            <c:ext xmlns:c16="http://schemas.microsoft.com/office/drawing/2014/chart" uri="{C3380CC4-5D6E-409C-BE32-E72D297353CC}">
              <c16:uniqueId val="{00000005-0F75-494E-BEE6-BFDB40806340}"/>
            </c:ext>
          </c:extLst>
        </c:ser>
        <c:dLbls>
          <c:showLegendKey val="0"/>
          <c:showVal val="0"/>
          <c:showCatName val="0"/>
          <c:showSerName val="0"/>
          <c:showPercent val="0"/>
          <c:showBubbleSize val="0"/>
        </c:dLbls>
        <c:marker val="1"/>
        <c:smooth val="0"/>
        <c:axId val="200083328"/>
        <c:axId val="200084864"/>
      </c:lineChart>
      <c:catAx>
        <c:axId val="200083328"/>
        <c:scaling>
          <c:orientation val="minMax"/>
        </c:scaling>
        <c:delete val="0"/>
        <c:axPos val="b"/>
        <c:numFmt formatCode="General" sourceLinked="0"/>
        <c:majorTickMark val="out"/>
        <c:minorTickMark val="none"/>
        <c:tickLblPos val="nextTo"/>
        <c:crossAx val="200084864"/>
        <c:crosses val="autoZero"/>
        <c:auto val="1"/>
        <c:lblAlgn val="ctr"/>
        <c:lblOffset val="100"/>
        <c:noMultiLvlLbl val="0"/>
      </c:catAx>
      <c:valAx>
        <c:axId val="200084864"/>
        <c:scaling>
          <c:orientation val="minMax"/>
        </c:scaling>
        <c:delete val="0"/>
        <c:axPos val="l"/>
        <c:majorGridlines/>
        <c:numFmt formatCode="General" sourceLinked="1"/>
        <c:majorTickMark val="out"/>
        <c:minorTickMark val="none"/>
        <c:tickLblPos val="nextTo"/>
        <c:crossAx val="200083328"/>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9CAD-4F71-BF56-F08A4E569FD1}"/>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indicadores!$EK$52:$EK$63</c:f>
              <c:numCache>
                <c:formatCode>General</c:formatCode>
                <c:ptCount val="12"/>
                <c:pt idx="0">
                  <c:v>2191</c:v>
                </c:pt>
                <c:pt idx="1">
                  <c:v>1905</c:v>
                </c:pt>
                <c:pt idx="2">
                  <c:v>2109</c:v>
                </c:pt>
                <c:pt idx="3">
                  <c:v>2489</c:v>
                </c:pt>
                <c:pt idx="4">
                  <c:v>2606</c:v>
                </c:pt>
                <c:pt idx="5">
                  <c:v>1926</c:v>
                </c:pt>
                <c:pt idx="6">
                  <c:v>2389</c:v>
                </c:pt>
                <c:pt idx="7">
                  <c:v>2340</c:v>
                </c:pt>
                <c:pt idx="8">
                  <c:v>3420</c:v>
                </c:pt>
                <c:pt idx="9">
                  <c:v>2576</c:v>
                </c:pt>
                <c:pt idx="10">
                  <c:v>2133</c:v>
                </c:pt>
                <c:pt idx="11">
                  <c:v>2096</c:v>
                </c:pt>
              </c:numCache>
            </c:numRef>
          </c:val>
          <c:smooth val="0"/>
          <c:extLst xmlns:c16r2="http://schemas.microsoft.com/office/drawing/2015/06/chart">
            <c:ext xmlns:c16="http://schemas.microsoft.com/office/drawing/2014/chart" uri="{C3380CC4-5D6E-409C-BE32-E72D297353CC}">
              <c16:uniqueId val="{00000001-9CAD-4F71-BF56-F08A4E569FD1}"/>
            </c:ext>
          </c:extLst>
        </c:ser>
        <c:ser>
          <c:idx val="1"/>
          <c:order val="1"/>
          <c:tx>
            <c:strRef>
              <c:f>indicadores!$BC$51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9CAD-4F71-BF56-F08A4E569FD1}"/>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indicadores!$EL$52:$EL$63</c:f>
              <c:numCache>
                <c:formatCode>General</c:formatCode>
                <c:ptCount val="12"/>
                <c:pt idx="0">
                  <c:v>2568</c:v>
                </c:pt>
                <c:pt idx="1">
                  <c:v>3550</c:v>
                </c:pt>
                <c:pt idx="2">
                  <c:v>3248</c:v>
                </c:pt>
                <c:pt idx="3">
                  <c:v>3510</c:v>
                </c:pt>
                <c:pt idx="4">
                  <c:v>2894</c:v>
                </c:pt>
                <c:pt idx="5">
                  <c:v>2439</c:v>
                </c:pt>
                <c:pt idx="6">
                  <c:v>3022</c:v>
                </c:pt>
                <c:pt idx="7">
                  <c:v>3156</c:v>
                </c:pt>
                <c:pt idx="8">
                  <c:v>3560</c:v>
                </c:pt>
                <c:pt idx="9">
                  <c:v>3297</c:v>
                </c:pt>
                <c:pt idx="10">
                  <c:v>4372</c:v>
                </c:pt>
                <c:pt idx="11">
                  <c:v>2722</c:v>
                </c:pt>
              </c:numCache>
            </c:numRef>
          </c:val>
          <c:smooth val="0"/>
          <c:extLst xmlns:c16r2="http://schemas.microsoft.com/office/drawing/2015/06/chart">
            <c:ext xmlns:c16="http://schemas.microsoft.com/office/drawing/2014/chart" uri="{C3380CC4-5D6E-409C-BE32-E72D297353CC}">
              <c16:uniqueId val="{00000003-9CAD-4F71-BF56-F08A4E569FD1}"/>
            </c:ext>
          </c:extLst>
        </c:ser>
        <c:ser>
          <c:idx val="2"/>
          <c:order val="2"/>
          <c:tx>
            <c:strRef>
              <c:f>indicadores!$BD$51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indicadores!$EM$52:$EM$63</c:f>
              <c:numCache>
                <c:formatCode>General</c:formatCode>
                <c:ptCount val="12"/>
                <c:pt idx="0">
                  <c:v>757</c:v>
                </c:pt>
                <c:pt idx="1">
                  <c:v>882</c:v>
                </c:pt>
                <c:pt idx="2">
                  <c:v>913</c:v>
                </c:pt>
                <c:pt idx="3">
                  <c:v>910</c:v>
                </c:pt>
                <c:pt idx="4">
                  <c:v>638</c:v>
                </c:pt>
                <c:pt idx="5">
                  <c:v>1795</c:v>
                </c:pt>
                <c:pt idx="6">
                  <c:v>1153</c:v>
                </c:pt>
                <c:pt idx="7">
                  <c:v>1515</c:v>
                </c:pt>
                <c:pt idx="8">
                  <c:v>1977</c:v>
                </c:pt>
                <c:pt idx="9">
                  <c:v>1039</c:v>
                </c:pt>
                <c:pt idx="10">
                  <c:v>1844</c:v>
                </c:pt>
                <c:pt idx="11">
                  <c:v>1443</c:v>
                </c:pt>
              </c:numCache>
            </c:numRef>
          </c:val>
          <c:smooth val="0"/>
          <c:extLst xmlns:c16r2="http://schemas.microsoft.com/office/drawing/2015/06/chart">
            <c:ext xmlns:c16="http://schemas.microsoft.com/office/drawing/2014/chart" uri="{C3380CC4-5D6E-409C-BE32-E72D297353CC}">
              <c16:uniqueId val="{00000004-9CAD-4F71-BF56-F08A4E569FD1}"/>
            </c:ext>
          </c:extLst>
        </c:ser>
        <c:ser>
          <c:idx val="3"/>
          <c:order val="3"/>
          <c:tx>
            <c:strRef>
              <c:f>indicadores!$BE$51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indicadores!$EN$52:$EN$63</c:f>
              <c:numCache>
                <c:formatCode>General</c:formatCode>
                <c:ptCount val="12"/>
                <c:pt idx="0">
                  <c:v>585</c:v>
                </c:pt>
                <c:pt idx="1">
                  <c:v>621</c:v>
                </c:pt>
                <c:pt idx="2">
                  <c:v>524</c:v>
                </c:pt>
                <c:pt idx="3">
                  <c:v>410</c:v>
                </c:pt>
                <c:pt idx="4">
                  <c:v>475</c:v>
                </c:pt>
                <c:pt idx="5">
                  <c:v>722</c:v>
                </c:pt>
                <c:pt idx="6">
                  <c:v>644</c:v>
                </c:pt>
                <c:pt idx="7">
                  <c:v>546</c:v>
                </c:pt>
                <c:pt idx="8">
                  <c:v>507</c:v>
                </c:pt>
                <c:pt idx="9">
                  <c:v>0</c:v>
                </c:pt>
                <c:pt idx="10">
                  <c:v>379</c:v>
                </c:pt>
                <c:pt idx="11">
                  <c:v>389</c:v>
                </c:pt>
              </c:numCache>
            </c:numRef>
          </c:val>
          <c:smooth val="0"/>
          <c:extLst xmlns:c16r2="http://schemas.microsoft.com/office/drawing/2015/06/chart">
            <c:ext xmlns:c16="http://schemas.microsoft.com/office/drawing/2014/chart" uri="{C3380CC4-5D6E-409C-BE32-E72D297353CC}">
              <c16:uniqueId val="{00000005-9CAD-4F71-BF56-F08A4E569FD1}"/>
            </c:ext>
          </c:extLst>
        </c:ser>
        <c:dLbls>
          <c:showLegendKey val="0"/>
          <c:showVal val="0"/>
          <c:showCatName val="0"/>
          <c:showSerName val="0"/>
          <c:showPercent val="0"/>
          <c:showBubbleSize val="0"/>
        </c:dLbls>
        <c:marker val="1"/>
        <c:smooth val="0"/>
        <c:axId val="200184192"/>
        <c:axId val="200185728"/>
      </c:lineChart>
      <c:catAx>
        <c:axId val="200184192"/>
        <c:scaling>
          <c:orientation val="minMax"/>
        </c:scaling>
        <c:delete val="0"/>
        <c:axPos val="b"/>
        <c:numFmt formatCode="General" sourceLinked="0"/>
        <c:majorTickMark val="out"/>
        <c:minorTickMark val="none"/>
        <c:tickLblPos val="nextTo"/>
        <c:crossAx val="200185728"/>
        <c:crosses val="autoZero"/>
        <c:auto val="1"/>
        <c:lblAlgn val="ctr"/>
        <c:lblOffset val="100"/>
        <c:noMultiLvlLbl val="0"/>
      </c:catAx>
      <c:valAx>
        <c:axId val="200185728"/>
        <c:scaling>
          <c:orientation val="minMax"/>
        </c:scaling>
        <c:delete val="0"/>
        <c:axPos val="l"/>
        <c:majorGridlines/>
        <c:numFmt formatCode="General" sourceLinked="1"/>
        <c:majorTickMark val="out"/>
        <c:minorTickMark val="none"/>
        <c:tickLblPos val="nextTo"/>
        <c:crossAx val="200184192"/>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8400368090703086E-2"/>
          <c:y val="0.15715732806433427"/>
          <c:w val="0.60344593089039167"/>
          <c:h val="0.68381127470214464"/>
        </c:manualLayout>
      </c:layout>
      <c:lineChart>
        <c:grouping val="standard"/>
        <c:varyColors val="0"/>
        <c:ser>
          <c:idx val="0"/>
          <c:order val="0"/>
          <c:tx>
            <c:strRef>
              <c:f>indicadores!$BA$51</c:f>
              <c:strCache>
                <c:ptCount val="1"/>
                <c:pt idx="0">
                  <c:v>MEDICO</c:v>
                </c:pt>
              </c:strCache>
            </c:strRef>
          </c:tx>
          <c:marker>
            <c:symbol val="none"/>
          </c:marker>
          <c:dLbls>
            <c:dLbl>
              <c:idx val="8"/>
              <c:layout>
                <c:manualLayout>
                  <c:x val="-1.9110621095185593E-2"/>
                  <c:y val="-2.6936032649016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89E2-4428-B008-B5F12B75CFB6}"/>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indicadores!$FB$52:$FB$63</c:f>
              <c:numCache>
                <c:formatCode>General</c:formatCode>
                <c:ptCount val="12"/>
                <c:pt idx="0">
                  <c:v>2351</c:v>
                </c:pt>
                <c:pt idx="1">
                  <c:v>2258</c:v>
                </c:pt>
                <c:pt idx="2">
                  <c:v>2432</c:v>
                </c:pt>
                <c:pt idx="3">
                  <c:v>2566</c:v>
                </c:pt>
                <c:pt idx="4">
                  <c:v>2064</c:v>
                </c:pt>
                <c:pt idx="5">
                  <c:v>2244</c:v>
                </c:pt>
                <c:pt idx="6">
                  <c:v>2228</c:v>
                </c:pt>
                <c:pt idx="7">
                  <c:v>3560</c:v>
                </c:pt>
                <c:pt idx="8">
                  <c:v>4140</c:v>
                </c:pt>
                <c:pt idx="9">
                  <c:v>4980</c:v>
                </c:pt>
                <c:pt idx="10">
                  <c:v>3150</c:v>
                </c:pt>
                <c:pt idx="11">
                  <c:v>1705</c:v>
                </c:pt>
              </c:numCache>
            </c:numRef>
          </c:val>
          <c:smooth val="0"/>
          <c:extLst xmlns:c16r2="http://schemas.microsoft.com/office/drawing/2015/06/chart">
            <c:ext xmlns:c16="http://schemas.microsoft.com/office/drawing/2014/chart" uri="{C3380CC4-5D6E-409C-BE32-E72D297353CC}">
              <c16:uniqueId val="{00000001-89E2-4428-B008-B5F12B75CFB6}"/>
            </c:ext>
          </c:extLst>
        </c:ser>
        <c:ser>
          <c:idx val="1"/>
          <c:order val="1"/>
          <c:tx>
            <c:strRef>
              <c:f>indicadores!$EL$51</c:f>
              <c:strCache>
                <c:ptCount val="1"/>
                <c:pt idx="0">
                  <c:v>OBSTETRIZ</c:v>
                </c:pt>
              </c:strCache>
            </c:strRef>
          </c:tx>
          <c:marker>
            <c:symbol val="none"/>
          </c:marker>
          <c:dLbls>
            <c:dLbl>
              <c:idx val="8"/>
              <c:layout>
                <c:manualLayout>
                  <c:x val="-1.9110621095185593E-2"/>
                  <c:y val="2.693603264901670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89E2-4428-B008-B5F12B75CFB6}"/>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indicadores!$FC$52:$FC$63</c:f>
              <c:numCache>
                <c:formatCode>General</c:formatCode>
                <c:ptCount val="12"/>
                <c:pt idx="0">
                  <c:v>2272</c:v>
                </c:pt>
                <c:pt idx="1">
                  <c:v>2622</c:v>
                </c:pt>
                <c:pt idx="2">
                  <c:v>2910</c:v>
                </c:pt>
                <c:pt idx="3">
                  <c:v>2721</c:v>
                </c:pt>
                <c:pt idx="4">
                  <c:v>2531</c:v>
                </c:pt>
                <c:pt idx="5">
                  <c:v>3459</c:v>
                </c:pt>
                <c:pt idx="6">
                  <c:v>2976</c:v>
                </c:pt>
                <c:pt idx="7">
                  <c:v>2875</c:v>
                </c:pt>
                <c:pt idx="8">
                  <c:v>3176</c:v>
                </c:pt>
                <c:pt idx="9">
                  <c:v>3895</c:v>
                </c:pt>
                <c:pt idx="10">
                  <c:v>3945</c:v>
                </c:pt>
                <c:pt idx="11">
                  <c:v>3783</c:v>
                </c:pt>
              </c:numCache>
            </c:numRef>
          </c:val>
          <c:smooth val="0"/>
          <c:extLst xmlns:c16r2="http://schemas.microsoft.com/office/drawing/2015/06/chart">
            <c:ext xmlns:c16="http://schemas.microsoft.com/office/drawing/2014/chart" uri="{C3380CC4-5D6E-409C-BE32-E72D297353CC}">
              <c16:uniqueId val="{00000003-89E2-4428-B008-B5F12B75CFB6}"/>
            </c:ext>
          </c:extLst>
        </c:ser>
        <c:ser>
          <c:idx val="2"/>
          <c:order val="2"/>
          <c:tx>
            <c:strRef>
              <c:f>indicadores!$BU$51</c:f>
              <c:strCache>
                <c:ptCount val="1"/>
                <c:pt idx="0">
                  <c:v>PSICOLOGO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indicadores!$FD$52:$FD$63</c:f>
              <c:numCache>
                <c:formatCode>General</c:formatCode>
                <c:ptCount val="12"/>
                <c:pt idx="0">
                  <c:v>960</c:v>
                </c:pt>
                <c:pt idx="1">
                  <c:v>2087</c:v>
                </c:pt>
                <c:pt idx="2">
                  <c:v>667</c:v>
                </c:pt>
                <c:pt idx="3">
                  <c:v>679</c:v>
                </c:pt>
                <c:pt idx="4">
                  <c:v>731</c:v>
                </c:pt>
                <c:pt idx="5">
                  <c:v>473</c:v>
                </c:pt>
                <c:pt idx="6">
                  <c:v>1065</c:v>
                </c:pt>
                <c:pt idx="7">
                  <c:v>995</c:v>
                </c:pt>
                <c:pt idx="8">
                  <c:v>999</c:v>
                </c:pt>
                <c:pt idx="9">
                  <c:v>1034</c:v>
                </c:pt>
                <c:pt idx="10">
                  <c:v>944</c:v>
                </c:pt>
                <c:pt idx="11">
                  <c:v>1289</c:v>
                </c:pt>
              </c:numCache>
            </c:numRef>
          </c:val>
          <c:smooth val="0"/>
          <c:extLst xmlns:c16r2="http://schemas.microsoft.com/office/drawing/2015/06/chart">
            <c:ext xmlns:c16="http://schemas.microsoft.com/office/drawing/2014/chart" uri="{C3380CC4-5D6E-409C-BE32-E72D297353CC}">
              <c16:uniqueId val="{00000004-89E2-4428-B008-B5F12B75CFB6}"/>
            </c:ext>
          </c:extLst>
        </c:ser>
        <c:ser>
          <c:idx val="3"/>
          <c:order val="3"/>
          <c:tx>
            <c:strRef>
              <c:f>indicadores!$FE$51</c:f>
              <c:strCache>
                <c:ptCount val="1"/>
                <c:pt idx="0">
                  <c:v>ODONTOLOGO</c:v>
                </c:pt>
              </c:strCache>
            </c:strRef>
          </c:tx>
          <c:marker>
            <c:symbol val="none"/>
          </c:marker>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indicadores!$AZ$52:$AZ$63</c:f>
              <c:strCache>
                <c:ptCount val="12"/>
                <c:pt idx="0">
                  <c:v>ENERO</c:v>
                </c:pt>
                <c:pt idx="1">
                  <c:v>FEBRERO</c:v>
                </c:pt>
                <c:pt idx="2">
                  <c:v>MARZO</c:v>
                </c:pt>
                <c:pt idx="3">
                  <c:v>ABRIL</c:v>
                </c:pt>
                <c:pt idx="4">
                  <c:v>MAYO</c:v>
                </c:pt>
                <c:pt idx="5">
                  <c:v>JUNIO</c:v>
                </c:pt>
                <c:pt idx="6">
                  <c:v>JULIO</c:v>
                </c:pt>
                <c:pt idx="7">
                  <c:v>AGOSTO</c:v>
                </c:pt>
                <c:pt idx="8">
                  <c:v>SEPTIEMBRE</c:v>
                </c:pt>
                <c:pt idx="9">
                  <c:v>OCTUBRE</c:v>
                </c:pt>
                <c:pt idx="10">
                  <c:v>NOVIEMBRE</c:v>
                </c:pt>
                <c:pt idx="11">
                  <c:v>DICIEMBRE</c:v>
                </c:pt>
              </c:strCache>
            </c:strRef>
          </c:cat>
          <c:val>
            <c:numRef>
              <c:f>indicadores!$FE$52:$FE$63</c:f>
              <c:numCache>
                <c:formatCode>General</c:formatCode>
                <c:ptCount val="12"/>
                <c:pt idx="0">
                  <c:v>569</c:v>
                </c:pt>
                <c:pt idx="1">
                  <c:v>499</c:v>
                </c:pt>
                <c:pt idx="2">
                  <c:v>522</c:v>
                </c:pt>
                <c:pt idx="3">
                  <c:v>445</c:v>
                </c:pt>
                <c:pt idx="4">
                  <c:v>514</c:v>
                </c:pt>
                <c:pt idx="5">
                  <c:v>424</c:v>
                </c:pt>
                <c:pt idx="6">
                  <c:v>541</c:v>
                </c:pt>
                <c:pt idx="7">
                  <c:v>687</c:v>
                </c:pt>
                <c:pt idx="8">
                  <c:v>667</c:v>
                </c:pt>
                <c:pt idx="9">
                  <c:v>720</c:v>
                </c:pt>
                <c:pt idx="10">
                  <c:v>636</c:v>
                </c:pt>
                <c:pt idx="11">
                  <c:v>1315</c:v>
                </c:pt>
              </c:numCache>
            </c:numRef>
          </c:val>
          <c:smooth val="0"/>
          <c:extLst xmlns:c16r2="http://schemas.microsoft.com/office/drawing/2015/06/chart">
            <c:ext xmlns:c16="http://schemas.microsoft.com/office/drawing/2014/chart" uri="{C3380CC4-5D6E-409C-BE32-E72D297353CC}">
              <c16:uniqueId val="{00000005-89E2-4428-B008-B5F12B75CFB6}"/>
            </c:ext>
          </c:extLst>
        </c:ser>
        <c:dLbls>
          <c:showLegendKey val="0"/>
          <c:showVal val="0"/>
          <c:showCatName val="0"/>
          <c:showSerName val="0"/>
          <c:showPercent val="0"/>
          <c:showBubbleSize val="0"/>
        </c:dLbls>
        <c:marker val="1"/>
        <c:smooth val="0"/>
        <c:axId val="199731840"/>
        <c:axId val="199745920"/>
      </c:lineChart>
      <c:catAx>
        <c:axId val="199731840"/>
        <c:scaling>
          <c:orientation val="minMax"/>
        </c:scaling>
        <c:delete val="0"/>
        <c:axPos val="b"/>
        <c:numFmt formatCode="General" sourceLinked="0"/>
        <c:majorTickMark val="out"/>
        <c:minorTickMark val="none"/>
        <c:tickLblPos val="nextTo"/>
        <c:crossAx val="199745920"/>
        <c:crosses val="autoZero"/>
        <c:auto val="1"/>
        <c:lblAlgn val="ctr"/>
        <c:lblOffset val="100"/>
        <c:noMultiLvlLbl val="0"/>
      </c:catAx>
      <c:valAx>
        <c:axId val="199745920"/>
        <c:scaling>
          <c:orientation val="minMax"/>
        </c:scaling>
        <c:delete val="0"/>
        <c:axPos val="l"/>
        <c:majorGridlines/>
        <c:numFmt formatCode="General" sourceLinked="1"/>
        <c:majorTickMark val="out"/>
        <c:minorTickMark val="none"/>
        <c:tickLblPos val="nextTo"/>
        <c:crossAx val="199731840"/>
        <c:crosses val="autoZero"/>
        <c:crossBetween val="between"/>
      </c:valAx>
    </c:plotArea>
    <c:legend>
      <c:legendPos val="r"/>
      <c:layout>
        <c:manualLayout>
          <c:xMode val="edge"/>
          <c:yMode val="edge"/>
          <c:x val="0.74012472255742012"/>
          <c:y val="0.40258361093000572"/>
          <c:w val="0.15104622806171947"/>
          <c:h val="0.19365904563134428"/>
        </c:manualLayout>
      </c:layout>
      <c:overlay val="0"/>
    </c:legend>
    <c:plotVisOnly val="1"/>
    <c:dispBlanksAs val="gap"/>
    <c:showDLblsOverMax val="0"/>
  </c:chart>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indicadores!$V$73</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indicadores!$U$74:$U$91</c:f>
              <c:strCache>
                <c:ptCount val="18"/>
                <c:pt idx="0">
                  <c:v>Obstetricia</c:v>
                </c:pt>
                <c:pt idx="1">
                  <c:v>Pediatría General</c:v>
                </c:pt>
                <c:pt idx="2">
                  <c:v>Medicina General</c:v>
                </c:pt>
                <c:pt idx="3">
                  <c:v>Ginecologia </c:v>
                </c:pt>
                <c:pt idx="4">
                  <c:v>Planificación Familiar</c:v>
                </c:pt>
                <c:pt idx="5">
                  <c:v>Cirugía General</c:v>
                </c:pt>
                <c:pt idx="6">
                  <c:v>Psicología</c:v>
                </c:pt>
                <c:pt idx="7">
                  <c:v>Oftalmología</c:v>
                </c:pt>
                <c:pt idx="8">
                  <c:v>Infectología</c:v>
                </c:pt>
                <c:pt idx="9">
                  <c:v>Traum. y Ortopedia</c:v>
                </c:pt>
                <c:pt idx="10">
                  <c:v>Gastroenterología</c:v>
                </c:pt>
                <c:pt idx="11">
                  <c:v>Neurología</c:v>
                </c:pt>
                <c:pt idx="12">
                  <c:v>Medicina Interna</c:v>
                </c:pt>
                <c:pt idx="13">
                  <c:v>Nefrología</c:v>
                </c:pt>
                <c:pt idx="14">
                  <c:v>Neumologia</c:v>
                </c:pt>
                <c:pt idx="15">
                  <c:v>Cardiologia</c:v>
                </c:pt>
                <c:pt idx="16">
                  <c:v>Urología</c:v>
                </c:pt>
                <c:pt idx="17">
                  <c:v>Psiquiatría</c:v>
                </c:pt>
              </c:strCache>
            </c:strRef>
          </c:cat>
          <c:val>
            <c:numRef>
              <c:f>indicadores!$V$74:$V$91</c:f>
              <c:numCache>
                <c:formatCode>General</c:formatCode>
                <c:ptCount val="18"/>
                <c:pt idx="0">
                  <c:v>10201</c:v>
                </c:pt>
                <c:pt idx="1">
                  <c:v>6535</c:v>
                </c:pt>
                <c:pt idx="2">
                  <c:v>6654</c:v>
                </c:pt>
                <c:pt idx="3">
                  <c:v>3030</c:v>
                </c:pt>
                <c:pt idx="4">
                  <c:v>1754</c:v>
                </c:pt>
                <c:pt idx="5">
                  <c:v>2078</c:v>
                </c:pt>
                <c:pt idx="6">
                  <c:v>1102</c:v>
                </c:pt>
                <c:pt idx="7">
                  <c:v>1147</c:v>
                </c:pt>
                <c:pt idx="8">
                  <c:v>285</c:v>
                </c:pt>
                <c:pt idx="9">
                  <c:v>212</c:v>
                </c:pt>
                <c:pt idx="10">
                  <c:v>703</c:v>
                </c:pt>
                <c:pt idx="11">
                  <c:v>244</c:v>
                </c:pt>
                <c:pt idx="12">
                  <c:v>1301</c:v>
                </c:pt>
                <c:pt idx="13">
                  <c:v>78</c:v>
                </c:pt>
                <c:pt idx="14">
                  <c:v>745</c:v>
                </c:pt>
                <c:pt idx="15">
                  <c:v>754</c:v>
                </c:pt>
                <c:pt idx="16">
                  <c:v>435</c:v>
                </c:pt>
                <c:pt idx="17">
                  <c:v>488</c:v>
                </c:pt>
              </c:numCache>
            </c:numRef>
          </c:val>
          <c:extLst xmlns:c16r2="http://schemas.microsoft.com/office/drawing/2015/06/chart">
            <c:ext xmlns:c16="http://schemas.microsoft.com/office/drawing/2014/chart" uri="{C3380CC4-5D6E-409C-BE32-E72D297353CC}">
              <c16:uniqueId val="{00000000-301A-4133-9396-7B65861687E0}"/>
            </c:ext>
          </c:extLst>
        </c:ser>
        <c:dLbls>
          <c:showLegendKey val="0"/>
          <c:showVal val="0"/>
          <c:showCatName val="0"/>
          <c:showSerName val="0"/>
          <c:showPercent val="0"/>
          <c:showBubbleSize val="0"/>
        </c:dLbls>
        <c:gapWidth val="150"/>
        <c:axId val="199801088"/>
        <c:axId val="199806976"/>
      </c:barChart>
      <c:lineChart>
        <c:grouping val="stacked"/>
        <c:varyColors val="0"/>
        <c:ser>
          <c:idx val="1"/>
          <c:order val="1"/>
          <c:tx>
            <c:strRef>
              <c:f>indicadores!$W$73</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indicadores!$A$78:$A$92</c:f>
              <c:strCache>
                <c:ptCount val="15"/>
                <c:pt idx="0">
                  <c:v>Obstetricia</c:v>
                </c:pt>
                <c:pt idx="1">
                  <c:v>Medicina General</c:v>
                </c:pt>
                <c:pt idx="2">
                  <c:v>Pediatría General</c:v>
                </c:pt>
                <c:pt idx="3">
                  <c:v>Psicología</c:v>
                </c:pt>
                <c:pt idx="4">
                  <c:v>Planificación Familiar</c:v>
                </c:pt>
                <c:pt idx="5">
                  <c:v>Ginecologia </c:v>
                </c:pt>
                <c:pt idx="6">
                  <c:v>Cirugía General</c:v>
                </c:pt>
                <c:pt idx="7">
                  <c:v>Oftalmología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indicadores!$W$74:$W$91</c:f>
              <c:numCache>
                <c:formatCode>0.00%</c:formatCode>
                <c:ptCount val="18"/>
                <c:pt idx="0">
                  <c:v>0.27025380172733537</c:v>
                </c:pt>
                <c:pt idx="1">
                  <c:v>0.17313092778042707</c:v>
                </c:pt>
                <c:pt idx="2">
                  <c:v>0.1762835797170561</c:v>
                </c:pt>
                <c:pt idx="3">
                  <c:v>8.0273406453663959E-2</c:v>
                </c:pt>
                <c:pt idx="4">
                  <c:v>4.6468499973507126E-2</c:v>
                </c:pt>
                <c:pt idx="5">
                  <c:v>5.5052190960631589E-2</c:v>
                </c:pt>
                <c:pt idx="6">
                  <c:v>2.9195146505589995E-2</c:v>
                </c:pt>
                <c:pt idx="7">
                  <c:v>3.0387325809357282E-2</c:v>
                </c:pt>
                <c:pt idx="8">
                  <c:v>7.5504689238594814E-3</c:v>
                </c:pt>
                <c:pt idx="9">
                  <c:v>5.6164891644147723E-3</c:v>
                </c:pt>
                <c:pt idx="10">
                  <c:v>1.8624490012186721E-2</c:v>
                </c:pt>
                <c:pt idx="11">
                  <c:v>6.4642611137603985E-3</c:v>
                </c:pt>
                <c:pt idx="12">
                  <c:v>3.4467228315583111E-2</c:v>
                </c:pt>
                <c:pt idx="13">
                  <c:v>2.0664441265299633E-3</c:v>
                </c:pt>
                <c:pt idx="14">
                  <c:v>1.9737190695702855E-2</c:v>
                </c:pt>
                <c:pt idx="15">
                  <c:v>1.9975626556456315E-2</c:v>
                </c:pt>
                <c:pt idx="16">
                  <c:v>1.1524399936417103E-2</c:v>
                </c:pt>
                <c:pt idx="17">
                  <c:v>1.2928522227520797E-2</c:v>
                </c:pt>
              </c:numCache>
            </c:numRef>
          </c:val>
          <c:smooth val="0"/>
          <c:extLst xmlns:c16r2="http://schemas.microsoft.com/office/drawing/2015/06/chart">
            <c:ext xmlns:c16="http://schemas.microsoft.com/office/drawing/2014/chart" uri="{C3380CC4-5D6E-409C-BE32-E72D297353CC}">
              <c16:uniqueId val="{00000001-301A-4133-9396-7B65861687E0}"/>
            </c:ext>
          </c:extLst>
        </c:ser>
        <c:dLbls>
          <c:showLegendKey val="0"/>
          <c:showVal val="0"/>
          <c:showCatName val="0"/>
          <c:showSerName val="0"/>
          <c:showPercent val="0"/>
          <c:showBubbleSize val="0"/>
        </c:dLbls>
        <c:marker val="1"/>
        <c:smooth val="0"/>
        <c:axId val="199810048"/>
        <c:axId val="199808512"/>
      </c:lineChart>
      <c:catAx>
        <c:axId val="199801088"/>
        <c:scaling>
          <c:orientation val="minMax"/>
        </c:scaling>
        <c:delete val="0"/>
        <c:axPos val="b"/>
        <c:numFmt formatCode="General" sourceLinked="0"/>
        <c:majorTickMark val="out"/>
        <c:minorTickMark val="none"/>
        <c:tickLblPos val="nextTo"/>
        <c:txPr>
          <a:bodyPr rot="-2640000"/>
          <a:lstStyle/>
          <a:p>
            <a:pPr>
              <a:defRPr/>
            </a:pPr>
            <a:endParaRPr lang="en-US"/>
          </a:p>
        </c:txPr>
        <c:crossAx val="199806976"/>
        <c:crosses val="autoZero"/>
        <c:auto val="1"/>
        <c:lblAlgn val="ctr"/>
        <c:lblOffset val="100"/>
        <c:noMultiLvlLbl val="0"/>
      </c:catAx>
      <c:valAx>
        <c:axId val="199806976"/>
        <c:scaling>
          <c:orientation val="minMax"/>
        </c:scaling>
        <c:delete val="0"/>
        <c:axPos val="l"/>
        <c:majorGridlines/>
        <c:numFmt formatCode="General" sourceLinked="1"/>
        <c:majorTickMark val="out"/>
        <c:minorTickMark val="none"/>
        <c:tickLblPos val="nextTo"/>
        <c:crossAx val="199801088"/>
        <c:crosses val="autoZero"/>
        <c:crossBetween val="between"/>
      </c:valAx>
      <c:valAx>
        <c:axId val="199808512"/>
        <c:scaling>
          <c:orientation val="minMax"/>
        </c:scaling>
        <c:delete val="0"/>
        <c:axPos val="r"/>
        <c:numFmt formatCode="0.00%" sourceLinked="1"/>
        <c:majorTickMark val="out"/>
        <c:minorTickMark val="none"/>
        <c:tickLblPos val="nextTo"/>
        <c:crossAx val="199810048"/>
        <c:crosses val="max"/>
        <c:crossBetween val="between"/>
      </c:valAx>
      <c:catAx>
        <c:axId val="199810048"/>
        <c:scaling>
          <c:orientation val="minMax"/>
        </c:scaling>
        <c:delete val="1"/>
        <c:axPos val="b"/>
        <c:numFmt formatCode="General" sourceLinked="1"/>
        <c:majorTickMark val="out"/>
        <c:minorTickMark val="none"/>
        <c:tickLblPos val="nextTo"/>
        <c:crossAx val="199808512"/>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indicadores!$P$77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indicadores!$O$78:$O$92</c:f>
              <c:strCache>
                <c:ptCount val="15"/>
                <c:pt idx="0">
                  <c:v>Obstetricia</c:v>
                </c:pt>
                <c:pt idx="1">
                  <c:v>Medicina General</c:v>
                </c:pt>
                <c:pt idx="2">
                  <c:v>Pediatría General</c:v>
                </c:pt>
                <c:pt idx="3">
                  <c:v>Ginecologia </c:v>
                </c:pt>
                <c:pt idx="4">
                  <c:v>Planificación Familiar</c:v>
                </c:pt>
                <c:pt idx="5">
                  <c:v>Cirugía General</c:v>
                </c:pt>
                <c:pt idx="6">
                  <c:v>Oftalmología</c:v>
                </c:pt>
                <c:pt idx="7">
                  <c:v>Psicología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indicadores!$P$78:$P$92</c:f>
              <c:numCache>
                <c:formatCode>General</c:formatCode>
                <c:ptCount val="15"/>
                <c:pt idx="0">
                  <c:v>7822</c:v>
                </c:pt>
                <c:pt idx="1">
                  <c:v>4994</c:v>
                </c:pt>
                <c:pt idx="2">
                  <c:v>4306</c:v>
                </c:pt>
                <c:pt idx="3">
                  <c:v>2438</c:v>
                </c:pt>
                <c:pt idx="4">
                  <c:v>1851</c:v>
                </c:pt>
                <c:pt idx="5">
                  <c:v>1630</c:v>
                </c:pt>
                <c:pt idx="6">
                  <c:v>1194</c:v>
                </c:pt>
                <c:pt idx="7">
                  <c:v>631</c:v>
                </c:pt>
                <c:pt idx="8">
                  <c:v>464</c:v>
                </c:pt>
                <c:pt idx="9">
                  <c:v>43</c:v>
                </c:pt>
                <c:pt idx="10">
                  <c:v>0</c:v>
                </c:pt>
                <c:pt idx="11">
                  <c:v>0</c:v>
                </c:pt>
                <c:pt idx="12">
                  <c:v>0</c:v>
                </c:pt>
                <c:pt idx="13">
                  <c:v>0</c:v>
                </c:pt>
                <c:pt idx="14">
                  <c:v>0</c:v>
                </c:pt>
              </c:numCache>
            </c:numRef>
          </c:val>
          <c:extLst xmlns:c16r2="http://schemas.microsoft.com/office/drawing/2015/06/chart">
            <c:ext xmlns:c16="http://schemas.microsoft.com/office/drawing/2014/chart" uri="{C3380CC4-5D6E-409C-BE32-E72D297353CC}">
              <c16:uniqueId val="{00000000-EF1F-4741-87E0-A63DAB08E6DC}"/>
            </c:ext>
          </c:extLst>
        </c:ser>
        <c:dLbls>
          <c:showLegendKey val="0"/>
          <c:showVal val="0"/>
          <c:showCatName val="0"/>
          <c:showSerName val="0"/>
          <c:showPercent val="0"/>
          <c:showBubbleSize val="0"/>
        </c:dLbls>
        <c:gapWidth val="150"/>
        <c:axId val="200549504"/>
        <c:axId val="200551040"/>
      </c:barChart>
      <c:lineChart>
        <c:grouping val="stacked"/>
        <c:varyColors val="0"/>
        <c:ser>
          <c:idx val="1"/>
          <c:order val="1"/>
          <c:tx>
            <c:strRef>
              <c:f>indicadores!$Q$77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indicadores!$A$78:$A$92</c:f>
              <c:strCache>
                <c:ptCount val="15"/>
                <c:pt idx="0">
                  <c:v>Obstetricia</c:v>
                </c:pt>
                <c:pt idx="1">
                  <c:v>Medicina General</c:v>
                </c:pt>
                <c:pt idx="2">
                  <c:v>Pediatría General</c:v>
                </c:pt>
                <c:pt idx="3">
                  <c:v>Psicología</c:v>
                </c:pt>
                <c:pt idx="4">
                  <c:v>Planificación Familiar</c:v>
                </c:pt>
                <c:pt idx="5">
                  <c:v>Ginecologia </c:v>
                </c:pt>
                <c:pt idx="6">
                  <c:v>Cirugía General</c:v>
                </c:pt>
                <c:pt idx="7">
                  <c:v>Oftalmología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indicadores!$Q$78:$Q$92</c:f>
              <c:numCache>
                <c:formatCode>0.00%</c:formatCode>
                <c:ptCount val="15"/>
                <c:pt idx="0">
                  <c:v>0.30828045560241202</c:v>
                </c:pt>
                <c:pt idx="1">
                  <c:v>0.19682339494738502</c:v>
                </c:pt>
                <c:pt idx="2">
                  <c:v>0.16970795727742088</c:v>
                </c:pt>
                <c:pt idx="3">
                  <c:v>9.6086391045599656E-2</c:v>
                </c:pt>
                <c:pt idx="4">
                  <c:v>7.295156268474362E-2</c:v>
                </c:pt>
                <c:pt idx="5">
                  <c:v>6.4241516572734803E-2</c:v>
                </c:pt>
                <c:pt idx="6">
                  <c:v>4.7057896188862178E-2</c:v>
                </c:pt>
                <c:pt idx="7">
                  <c:v>2.4868955188586294E-2</c:v>
                </c:pt>
                <c:pt idx="8">
                  <c:v>1.8287155637882788E-2</c:v>
                </c:pt>
                <c:pt idx="9">
                  <c:v>1.6947148543727585E-3</c:v>
                </c:pt>
                <c:pt idx="10">
                  <c:v>0</c:v>
                </c:pt>
                <c:pt idx="11">
                  <c:v>0</c:v>
                </c:pt>
                <c:pt idx="12">
                  <c:v>0</c:v>
                </c:pt>
                <c:pt idx="13">
                  <c:v>0</c:v>
                </c:pt>
                <c:pt idx="14">
                  <c:v>0</c:v>
                </c:pt>
              </c:numCache>
            </c:numRef>
          </c:val>
          <c:smooth val="0"/>
          <c:extLst xmlns:c16r2="http://schemas.microsoft.com/office/drawing/2015/06/chart">
            <c:ext xmlns:c16="http://schemas.microsoft.com/office/drawing/2014/chart" uri="{C3380CC4-5D6E-409C-BE32-E72D297353CC}">
              <c16:uniqueId val="{00000001-EF1F-4741-87E0-A63DAB08E6DC}"/>
            </c:ext>
          </c:extLst>
        </c:ser>
        <c:dLbls>
          <c:showLegendKey val="0"/>
          <c:showVal val="0"/>
          <c:showCatName val="0"/>
          <c:showSerName val="0"/>
          <c:showPercent val="0"/>
          <c:showBubbleSize val="0"/>
        </c:dLbls>
        <c:marker val="1"/>
        <c:smooth val="0"/>
        <c:axId val="200566656"/>
        <c:axId val="200565120"/>
      </c:lineChart>
      <c:catAx>
        <c:axId val="200549504"/>
        <c:scaling>
          <c:orientation val="minMax"/>
        </c:scaling>
        <c:delete val="0"/>
        <c:axPos val="b"/>
        <c:numFmt formatCode="General" sourceLinked="0"/>
        <c:majorTickMark val="out"/>
        <c:minorTickMark val="none"/>
        <c:tickLblPos val="nextTo"/>
        <c:txPr>
          <a:bodyPr rot="-2640000"/>
          <a:lstStyle/>
          <a:p>
            <a:pPr>
              <a:defRPr/>
            </a:pPr>
            <a:endParaRPr lang="en-US"/>
          </a:p>
        </c:txPr>
        <c:crossAx val="200551040"/>
        <c:crosses val="autoZero"/>
        <c:auto val="1"/>
        <c:lblAlgn val="ctr"/>
        <c:lblOffset val="100"/>
        <c:noMultiLvlLbl val="0"/>
      </c:catAx>
      <c:valAx>
        <c:axId val="200551040"/>
        <c:scaling>
          <c:orientation val="minMax"/>
        </c:scaling>
        <c:delete val="0"/>
        <c:axPos val="l"/>
        <c:majorGridlines/>
        <c:numFmt formatCode="General" sourceLinked="1"/>
        <c:majorTickMark val="out"/>
        <c:minorTickMark val="none"/>
        <c:tickLblPos val="nextTo"/>
        <c:crossAx val="200549504"/>
        <c:crosses val="autoZero"/>
        <c:crossBetween val="between"/>
      </c:valAx>
      <c:valAx>
        <c:axId val="200565120"/>
        <c:scaling>
          <c:orientation val="minMax"/>
        </c:scaling>
        <c:delete val="0"/>
        <c:axPos val="r"/>
        <c:numFmt formatCode="0.00%" sourceLinked="1"/>
        <c:majorTickMark val="out"/>
        <c:minorTickMark val="none"/>
        <c:tickLblPos val="nextTo"/>
        <c:crossAx val="200566656"/>
        <c:crosses val="max"/>
        <c:crossBetween val="between"/>
      </c:valAx>
      <c:catAx>
        <c:axId val="200566656"/>
        <c:scaling>
          <c:orientation val="minMax"/>
        </c:scaling>
        <c:delete val="1"/>
        <c:axPos val="b"/>
        <c:numFmt formatCode="General" sourceLinked="1"/>
        <c:majorTickMark val="out"/>
        <c:minorTickMark val="none"/>
        <c:tickLblPos val="nextTo"/>
        <c:crossAx val="200565120"/>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indicadores!$B$77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indicadores!$A$78:$A$92</c:f>
              <c:strCache>
                <c:ptCount val="15"/>
                <c:pt idx="0">
                  <c:v>Obstetricia</c:v>
                </c:pt>
                <c:pt idx="1">
                  <c:v>Medicina General</c:v>
                </c:pt>
                <c:pt idx="2">
                  <c:v>Pediatría General</c:v>
                </c:pt>
                <c:pt idx="3">
                  <c:v>Psicología</c:v>
                </c:pt>
                <c:pt idx="4">
                  <c:v>Planificación Familiar</c:v>
                </c:pt>
                <c:pt idx="5">
                  <c:v>Ginecologia </c:v>
                </c:pt>
                <c:pt idx="6">
                  <c:v>Cirugía General</c:v>
                </c:pt>
                <c:pt idx="7">
                  <c:v>Oftalmología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indicadores!$B$78:$B$92</c:f>
              <c:numCache>
                <c:formatCode>General</c:formatCode>
                <c:ptCount val="15"/>
                <c:pt idx="0">
                  <c:v>10830</c:v>
                </c:pt>
                <c:pt idx="1">
                  <c:v>5203</c:v>
                </c:pt>
                <c:pt idx="2">
                  <c:v>4220</c:v>
                </c:pt>
                <c:pt idx="3">
                  <c:v>3460</c:v>
                </c:pt>
                <c:pt idx="4">
                  <c:v>2316</c:v>
                </c:pt>
                <c:pt idx="5">
                  <c:v>2269</c:v>
                </c:pt>
                <c:pt idx="6">
                  <c:v>1393</c:v>
                </c:pt>
                <c:pt idx="7">
                  <c:v>877</c:v>
                </c:pt>
                <c:pt idx="8">
                  <c:v>544</c:v>
                </c:pt>
              </c:numCache>
            </c:numRef>
          </c:val>
          <c:extLst xmlns:c16r2="http://schemas.microsoft.com/office/drawing/2015/06/chart">
            <c:ext xmlns:c16="http://schemas.microsoft.com/office/drawing/2014/chart" uri="{C3380CC4-5D6E-409C-BE32-E72D297353CC}">
              <c16:uniqueId val="{00000000-1487-45A7-AC22-B98E032402E4}"/>
            </c:ext>
          </c:extLst>
        </c:ser>
        <c:dLbls>
          <c:showLegendKey val="0"/>
          <c:showVal val="0"/>
          <c:showCatName val="0"/>
          <c:showSerName val="0"/>
          <c:showPercent val="0"/>
          <c:showBubbleSize val="0"/>
        </c:dLbls>
        <c:gapWidth val="150"/>
        <c:axId val="200400896"/>
        <c:axId val="200402432"/>
      </c:barChart>
      <c:lineChart>
        <c:grouping val="stacked"/>
        <c:varyColors val="0"/>
        <c:ser>
          <c:idx val="1"/>
          <c:order val="1"/>
          <c:tx>
            <c:strRef>
              <c:f>indicadores!$C$77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indicadores!$A$78:$A$92</c:f>
              <c:strCache>
                <c:ptCount val="15"/>
                <c:pt idx="0">
                  <c:v>Obstetricia</c:v>
                </c:pt>
                <c:pt idx="1">
                  <c:v>Medicina General</c:v>
                </c:pt>
                <c:pt idx="2">
                  <c:v>Pediatría General</c:v>
                </c:pt>
                <c:pt idx="3">
                  <c:v>Psicología</c:v>
                </c:pt>
                <c:pt idx="4">
                  <c:v>Planificación Familiar</c:v>
                </c:pt>
                <c:pt idx="5">
                  <c:v>Ginecologia </c:v>
                </c:pt>
                <c:pt idx="6">
                  <c:v>Cirugía General</c:v>
                </c:pt>
                <c:pt idx="7">
                  <c:v>Oftalmología</c:v>
                </c:pt>
                <c:pt idx="8">
                  <c:v>Traum. y Ortopedia</c:v>
                </c:pt>
                <c:pt idx="9">
                  <c:v>Infectología</c:v>
                </c:pt>
                <c:pt idx="10">
                  <c:v>Gastroenterología</c:v>
                </c:pt>
                <c:pt idx="11">
                  <c:v>Neurología</c:v>
                </c:pt>
                <c:pt idx="12">
                  <c:v>Medicina Interna</c:v>
                </c:pt>
                <c:pt idx="13">
                  <c:v>Nefrología</c:v>
                </c:pt>
                <c:pt idx="14">
                  <c:v>Neumologia</c:v>
                </c:pt>
              </c:strCache>
            </c:strRef>
          </c:cat>
          <c:val>
            <c:numRef>
              <c:f>indicadores!$C$78:$C$92</c:f>
              <c:numCache>
                <c:formatCode>0.00%</c:formatCode>
                <c:ptCount val="15"/>
                <c:pt idx="0">
                  <c:v>0.34809719722293647</c:v>
                </c:pt>
                <c:pt idx="1">
                  <c:v>0.16723450758549754</c:v>
                </c:pt>
                <c:pt idx="2">
                  <c:v>0.13563898174337877</c:v>
                </c:pt>
                <c:pt idx="3">
                  <c:v>0.11121110825404988</c:v>
                </c:pt>
                <c:pt idx="4">
                  <c:v>7.4440730264849569E-2</c:v>
                </c:pt>
                <c:pt idx="5">
                  <c:v>7.2930059141167389E-2</c:v>
                </c:pt>
                <c:pt idx="6">
                  <c:v>4.4773720750835688E-2</c:v>
                </c:pt>
                <c:pt idx="7">
                  <c:v>2.8188480329133455E-2</c:v>
                </c:pt>
                <c:pt idx="8">
                  <c:v>1.7485214708151196E-2</c:v>
                </c:pt>
                <c:pt idx="9">
                  <c:v>0</c:v>
                </c:pt>
                <c:pt idx="10">
                  <c:v>0</c:v>
                </c:pt>
                <c:pt idx="11">
                  <c:v>0</c:v>
                </c:pt>
                <c:pt idx="12">
                  <c:v>0</c:v>
                </c:pt>
                <c:pt idx="13">
                  <c:v>0</c:v>
                </c:pt>
                <c:pt idx="14">
                  <c:v>0</c:v>
                </c:pt>
              </c:numCache>
            </c:numRef>
          </c:val>
          <c:smooth val="0"/>
          <c:extLst xmlns:c16r2="http://schemas.microsoft.com/office/drawing/2015/06/chart">
            <c:ext xmlns:c16="http://schemas.microsoft.com/office/drawing/2014/chart" uri="{C3380CC4-5D6E-409C-BE32-E72D297353CC}">
              <c16:uniqueId val="{00000001-1487-45A7-AC22-B98E032402E4}"/>
            </c:ext>
          </c:extLst>
        </c:ser>
        <c:dLbls>
          <c:showLegendKey val="0"/>
          <c:showVal val="0"/>
          <c:showCatName val="0"/>
          <c:showSerName val="0"/>
          <c:showPercent val="0"/>
          <c:showBubbleSize val="0"/>
        </c:dLbls>
        <c:marker val="1"/>
        <c:smooth val="0"/>
        <c:axId val="200409856"/>
        <c:axId val="200403968"/>
      </c:lineChart>
      <c:catAx>
        <c:axId val="200400896"/>
        <c:scaling>
          <c:orientation val="minMax"/>
        </c:scaling>
        <c:delete val="0"/>
        <c:axPos val="b"/>
        <c:numFmt formatCode="General" sourceLinked="0"/>
        <c:majorTickMark val="out"/>
        <c:minorTickMark val="none"/>
        <c:tickLblPos val="nextTo"/>
        <c:crossAx val="200402432"/>
        <c:crosses val="autoZero"/>
        <c:auto val="1"/>
        <c:lblAlgn val="ctr"/>
        <c:lblOffset val="100"/>
        <c:noMultiLvlLbl val="0"/>
      </c:catAx>
      <c:valAx>
        <c:axId val="200402432"/>
        <c:scaling>
          <c:orientation val="minMax"/>
        </c:scaling>
        <c:delete val="0"/>
        <c:axPos val="l"/>
        <c:majorGridlines/>
        <c:numFmt formatCode="General" sourceLinked="1"/>
        <c:majorTickMark val="out"/>
        <c:minorTickMark val="none"/>
        <c:tickLblPos val="nextTo"/>
        <c:crossAx val="200400896"/>
        <c:crosses val="autoZero"/>
        <c:crossBetween val="between"/>
      </c:valAx>
      <c:valAx>
        <c:axId val="200403968"/>
        <c:scaling>
          <c:orientation val="minMax"/>
        </c:scaling>
        <c:delete val="0"/>
        <c:axPos val="r"/>
        <c:numFmt formatCode="0.00%" sourceLinked="1"/>
        <c:majorTickMark val="out"/>
        <c:minorTickMark val="none"/>
        <c:tickLblPos val="nextTo"/>
        <c:crossAx val="200409856"/>
        <c:crosses val="max"/>
        <c:crossBetween val="between"/>
      </c:valAx>
      <c:catAx>
        <c:axId val="200409856"/>
        <c:scaling>
          <c:orientation val="minMax"/>
        </c:scaling>
        <c:delete val="1"/>
        <c:axPos val="b"/>
        <c:numFmt formatCode="General" sourceLinked="1"/>
        <c:majorTickMark val="out"/>
        <c:minorTickMark val="none"/>
        <c:tickLblPos val="nextTo"/>
        <c:crossAx val="200403968"/>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userShapes r:id="rId2"/>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indicadores!$AG$78:$AG$92</c:f>
              <c:numCache>
                <c:formatCode>General</c:formatCode>
                <c:ptCount val="15"/>
                <c:pt idx="0">
                  <c:v>8519</c:v>
                </c:pt>
                <c:pt idx="1">
                  <c:v>5437</c:v>
                </c:pt>
                <c:pt idx="2">
                  <c:v>3217</c:v>
                </c:pt>
                <c:pt idx="3">
                  <c:v>2796</c:v>
                </c:pt>
                <c:pt idx="4">
                  <c:v>2504</c:v>
                </c:pt>
                <c:pt idx="5">
                  <c:v>2299</c:v>
                </c:pt>
                <c:pt idx="6">
                  <c:v>2067</c:v>
                </c:pt>
                <c:pt idx="7">
                  <c:v>1083</c:v>
                </c:pt>
                <c:pt idx="8">
                  <c:v>981</c:v>
                </c:pt>
                <c:pt idx="9">
                  <c:v>267</c:v>
                </c:pt>
                <c:pt idx="10">
                  <c:v>189</c:v>
                </c:pt>
                <c:pt idx="11">
                  <c:v>181</c:v>
                </c:pt>
                <c:pt idx="12">
                  <c:v>128</c:v>
                </c:pt>
                <c:pt idx="13">
                  <c:v>95</c:v>
                </c:pt>
                <c:pt idx="14">
                  <c:v>6</c:v>
                </c:pt>
              </c:numCache>
            </c:numRef>
          </c:val>
          <c:extLst xmlns:c16r2="http://schemas.microsoft.com/office/drawing/2015/06/chart">
            <c:ext xmlns:c16="http://schemas.microsoft.com/office/drawing/2014/chart" uri="{C3380CC4-5D6E-409C-BE32-E72D297353CC}">
              <c16:uniqueId val="{00000000-D7F4-4DF4-9644-B855330C49F8}"/>
            </c:ext>
          </c:extLst>
        </c:ser>
        <c:dLbls>
          <c:showLegendKey val="0"/>
          <c:showVal val="0"/>
          <c:showCatName val="0"/>
          <c:showSerName val="0"/>
          <c:showPercent val="0"/>
          <c:showBubbleSize val="0"/>
        </c:dLbls>
        <c:gapWidth val="150"/>
        <c:axId val="200456832"/>
        <c:axId val="200475008"/>
      </c:barChart>
      <c:lineChart>
        <c:grouping val="stacked"/>
        <c:varyColors val="0"/>
        <c:ser>
          <c:idx val="1"/>
          <c:order val="1"/>
          <c:tx>
            <c:strRef>
              <c:f>indicadores!$AH$77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indicadores!$AH$78:$AH$92</c:f>
              <c:numCache>
                <c:formatCode>0.00%</c:formatCode>
                <c:ptCount val="15"/>
                <c:pt idx="0">
                  <c:v>0.28617017702979608</c:v>
                </c:pt>
                <c:pt idx="1">
                  <c:v>0.18263965870536464</c:v>
                </c:pt>
                <c:pt idx="2">
                  <c:v>0.10806543719977157</c:v>
                </c:pt>
                <c:pt idx="3">
                  <c:v>9.3923208707044237E-2</c:v>
                </c:pt>
                <c:pt idx="4">
                  <c:v>8.4114347139641915E-2</c:v>
                </c:pt>
                <c:pt idx="5">
                  <c:v>7.7227988847458767E-2</c:v>
                </c:pt>
                <c:pt idx="6">
                  <c:v>6.9434646780207596E-2</c:v>
                </c:pt>
                <c:pt idx="7">
                  <c:v>3.6380126977728508E-2</c:v>
                </c:pt>
                <c:pt idx="8">
                  <c:v>3.2953743827471529E-2</c:v>
                </c:pt>
                <c:pt idx="9">
                  <c:v>8.9690617756726793E-3</c:v>
                </c:pt>
                <c:pt idx="10">
                  <c:v>6.3488864254761662E-3</c:v>
                </c:pt>
                <c:pt idx="11">
                  <c:v>6.080150492122678E-3</c:v>
                </c:pt>
                <c:pt idx="12">
                  <c:v>4.2997749336558169E-3</c:v>
                </c:pt>
                <c:pt idx="13">
                  <c:v>3.1912392085726763E-3</c:v>
                </c:pt>
                <c:pt idx="14">
                  <c:v>2.0155195001511639E-4</c:v>
                </c:pt>
              </c:numCache>
            </c:numRef>
          </c:val>
          <c:smooth val="0"/>
          <c:extLst xmlns:c16r2="http://schemas.microsoft.com/office/drawing/2015/06/chart">
            <c:ext xmlns:c16="http://schemas.microsoft.com/office/drawing/2014/chart" uri="{C3380CC4-5D6E-409C-BE32-E72D297353CC}">
              <c16:uniqueId val="{00000001-D7F4-4DF4-9644-B855330C49F8}"/>
            </c:ext>
          </c:extLst>
        </c:ser>
        <c:dLbls>
          <c:showLegendKey val="0"/>
          <c:showVal val="0"/>
          <c:showCatName val="0"/>
          <c:showSerName val="0"/>
          <c:showPercent val="0"/>
          <c:showBubbleSize val="0"/>
        </c:dLbls>
        <c:marker val="1"/>
        <c:smooth val="0"/>
        <c:axId val="200478080"/>
        <c:axId val="200476544"/>
      </c:lineChart>
      <c:catAx>
        <c:axId val="200456832"/>
        <c:scaling>
          <c:orientation val="minMax"/>
        </c:scaling>
        <c:delete val="0"/>
        <c:axPos val="b"/>
        <c:numFmt formatCode="General" sourceLinked="0"/>
        <c:majorTickMark val="out"/>
        <c:minorTickMark val="none"/>
        <c:tickLblPos val="nextTo"/>
        <c:crossAx val="200475008"/>
        <c:crosses val="autoZero"/>
        <c:auto val="1"/>
        <c:lblAlgn val="ctr"/>
        <c:lblOffset val="100"/>
        <c:noMultiLvlLbl val="0"/>
      </c:catAx>
      <c:valAx>
        <c:axId val="200475008"/>
        <c:scaling>
          <c:orientation val="minMax"/>
        </c:scaling>
        <c:delete val="0"/>
        <c:axPos val="l"/>
        <c:majorGridlines/>
        <c:numFmt formatCode="General" sourceLinked="1"/>
        <c:majorTickMark val="out"/>
        <c:minorTickMark val="none"/>
        <c:tickLblPos val="nextTo"/>
        <c:crossAx val="200456832"/>
        <c:crosses val="autoZero"/>
        <c:crossBetween val="between"/>
      </c:valAx>
      <c:valAx>
        <c:axId val="200476544"/>
        <c:scaling>
          <c:orientation val="minMax"/>
        </c:scaling>
        <c:delete val="0"/>
        <c:axPos val="r"/>
        <c:numFmt formatCode="0.00%" sourceLinked="1"/>
        <c:majorTickMark val="out"/>
        <c:minorTickMark val="none"/>
        <c:tickLblPos val="nextTo"/>
        <c:crossAx val="200478080"/>
        <c:crosses val="max"/>
        <c:crossBetween val="between"/>
      </c:valAx>
      <c:catAx>
        <c:axId val="200478080"/>
        <c:scaling>
          <c:orientation val="minMax"/>
        </c:scaling>
        <c:delete val="1"/>
        <c:axPos val="b"/>
        <c:numFmt formatCode="General" sourceLinked="1"/>
        <c:majorTickMark val="out"/>
        <c:minorTickMark val="none"/>
        <c:tickLblPos val="nextTo"/>
        <c:crossAx val="200476544"/>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'[evaluacion estadistica 2019 (Autoguardado).xlsx]indicadores'!$AG$77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'[evaluacion estadistica 2019 (Autoguardado).xlsx]indicadores'!$AF$78:$AF$92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'[evaluacion estadistica 2019 (Autoguardado).xlsx]indicadores'!$AY$78:$AY$88</c:f>
              <c:numCache>
                <c:formatCode>General</c:formatCode>
                <c:ptCount val="11"/>
                <c:pt idx="0">
                  <c:v>17596</c:v>
                </c:pt>
                <c:pt idx="1">
                  <c:v>13084</c:v>
                </c:pt>
                <c:pt idx="2">
                  <c:v>5948</c:v>
                </c:pt>
                <c:pt idx="3">
                  <c:v>2979</c:v>
                </c:pt>
                <c:pt idx="4">
                  <c:v>2653</c:v>
                </c:pt>
                <c:pt idx="5">
                  <c:v>1533</c:v>
                </c:pt>
                <c:pt idx="6">
                  <c:v>660</c:v>
                </c:pt>
                <c:pt idx="7">
                  <c:v>513</c:v>
                </c:pt>
                <c:pt idx="8">
                  <c:v>383</c:v>
                </c:pt>
                <c:pt idx="9">
                  <c:v>109</c:v>
                </c:pt>
                <c:pt idx="10">
                  <c:v>44</c:v>
                </c:pt>
              </c:numCache>
            </c:numRef>
          </c:val>
          <c:extLst xmlns:c16r2="http://schemas.microsoft.com/office/drawing/2015/06/chart">
            <c:ext xmlns:c16="http://schemas.microsoft.com/office/drawing/2014/chart" uri="{C3380CC4-5D6E-409C-BE32-E72D297353CC}">
              <c16:uniqueId val="{00000000-A90D-4062-9EEF-D07DB5F90FC6}"/>
            </c:ext>
          </c:extLst>
        </c:ser>
        <c:dLbls>
          <c:showLegendKey val="0"/>
          <c:showVal val="0"/>
          <c:showCatName val="0"/>
          <c:showSerName val="0"/>
          <c:showPercent val="0"/>
          <c:showBubbleSize val="0"/>
        </c:dLbls>
        <c:gapWidth val="150"/>
        <c:axId val="200660480"/>
        <c:axId val="200662016"/>
      </c:barChart>
      <c:lineChart>
        <c:grouping val="stacked"/>
        <c:varyColors val="0"/>
        <c:ser>
          <c:idx val="1"/>
          <c:order val="1"/>
          <c:tx>
            <c:strRef>
              <c:f>'[evaluacion estadistica 2019 (Autoguardado).xlsx]indicadores'!$AH$77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'[evaluacion estadistica 2019 (Autoguardado).xlsx]indicadores'!$AF$78:$AF$92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'[evaluacion estadistica 2019 (Autoguardado).xlsx]indicadores'!$AZ$78:$AZ$88</c:f>
              <c:numCache>
                <c:formatCode>0.00%</c:formatCode>
                <c:ptCount val="11"/>
                <c:pt idx="0">
                  <c:v>0.38670827655927215</c:v>
                </c:pt>
                <c:pt idx="1">
                  <c:v>0.28754780009669906</c:v>
                </c:pt>
                <c:pt idx="2">
                  <c:v>0.13071952881192037</c:v>
                </c:pt>
                <c:pt idx="3">
                  <c:v>6.5469649685728104E-2</c:v>
                </c:pt>
                <c:pt idx="4">
                  <c:v>5.830512944485957E-2</c:v>
                </c:pt>
                <c:pt idx="5">
                  <c:v>3.369082677684497E-2</c:v>
                </c:pt>
                <c:pt idx="6">
                  <c:v>1.4504856929365742E-2</c:v>
                </c:pt>
                <c:pt idx="7">
                  <c:v>1.1274229704188827E-2</c:v>
                </c:pt>
                <c:pt idx="8">
                  <c:v>8.4172124302228472E-3</c:v>
                </c:pt>
                <c:pt idx="9">
                  <c:v>2.395499098940706E-3</c:v>
                </c:pt>
                <c:pt idx="10">
                  <c:v>9.6699046195771615E-4</c:v>
                </c:pt>
              </c:numCache>
            </c:numRef>
          </c:val>
          <c:smooth val="0"/>
          <c:extLst xmlns:c16r2="http://schemas.microsoft.com/office/drawing/2015/06/chart">
            <c:ext xmlns:c16="http://schemas.microsoft.com/office/drawing/2014/chart" uri="{C3380CC4-5D6E-409C-BE32-E72D297353CC}">
              <c16:uniqueId val="{00000001-A90D-4062-9EEF-D07DB5F90FC6}"/>
            </c:ext>
          </c:extLst>
        </c:ser>
        <c:dLbls>
          <c:showLegendKey val="0"/>
          <c:showVal val="0"/>
          <c:showCatName val="0"/>
          <c:showSerName val="0"/>
          <c:showPercent val="0"/>
          <c:showBubbleSize val="0"/>
        </c:dLbls>
        <c:marker val="1"/>
        <c:smooth val="0"/>
        <c:axId val="200681728"/>
        <c:axId val="200680192"/>
      </c:lineChart>
      <c:catAx>
        <c:axId val="200660480"/>
        <c:scaling>
          <c:orientation val="minMax"/>
        </c:scaling>
        <c:delete val="0"/>
        <c:axPos val="b"/>
        <c:numFmt formatCode="General" sourceLinked="0"/>
        <c:majorTickMark val="out"/>
        <c:minorTickMark val="none"/>
        <c:tickLblPos val="nextTo"/>
        <c:crossAx val="200662016"/>
        <c:crosses val="autoZero"/>
        <c:auto val="1"/>
        <c:lblAlgn val="ctr"/>
        <c:lblOffset val="100"/>
        <c:noMultiLvlLbl val="0"/>
      </c:catAx>
      <c:valAx>
        <c:axId val="200662016"/>
        <c:scaling>
          <c:orientation val="minMax"/>
        </c:scaling>
        <c:delete val="0"/>
        <c:axPos val="l"/>
        <c:majorGridlines/>
        <c:numFmt formatCode="General" sourceLinked="1"/>
        <c:majorTickMark val="out"/>
        <c:minorTickMark val="none"/>
        <c:tickLblPos val="nextTo"/>
        <c:crossAx val="200660480"/>
        <c:crosses val="autoZero"/>
        <c:crossBetween val="between"/>
      </c:valAx>
      <c:valAx>
        <c:axId val="200680192"/>
        <c:scaling>
          <c:orientation val="minMax"/>
        </c:scaling>
        <c:delete val="0"/>
        <c:axPos val="r"/>
        <c:numFmt formatCode="0.00%" sourceLinked="1"/>
        <c:majorTickMark val="out"/>
        <c:minorTickMark val="none"/>
        <c:tickLblPos val="nextTo"/>
        <c:crossAx val="200681728"/>
        <c:crosses val="max"/>
        <c:crossBetween val="between"/>
      </c:valAx>
      <c:catAx>
        <c:axId val="200681728"/>
        <c:scaling>
          <c:orientation val="minMax"/>
        </c:scaling>
        <c:delete val="1"/>
        <c:axPos val="b"/>
        <c:numFmt formatCode="General" sourceLinked="1"/>
        <c:majorTickMark val="out"/>
        <c:minorTickMark val="none"/>
        <c:tickLblPos val="nextTo"/>
        <c:crossAx val="200680192"/>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pie3DChart>
        <c:varyColors val="1"/>
        <c:ser>
          <c:idx val="0"/>
          <c:order val="0"/>
          <c:tx>
            <c:strRef>
              <c:f>'SES1)'!$AA$74</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76B4-468E-8489-04426FDC73F2}"/>
              </c:ext>
            </c:extLst>
          </c:dPt>
          <c:dPt>
            <c:idx val="1"/>
            <c:bubble3D val="0"/>
            <c:extLst xmlns:c16r2="http://schemas.microsoft.com/office/drawing/2015/06/chart">
              <c:ext xmlns:c16="http://schemas.microsoft.com/office/drawing/2014/chart" uri="{C3380CC4-5D6E-409C-BE32-E72D297353CC}">
                <c16:uniqueId val="{00000001-76B4-468E-8489-04426FDC73F2}"/>
              </c:ext>
            </c:extLst>
          </c:dPt>
          <c:dPt>
            <c:idx val="2"/>
            <c:bubble3D val="0"/>
            <c:extLst xmlns:c16r2="http://schemas.microsoft.com/office/drawing/2015/06/chart">
              <c:ext xmlns:c16="http://schemas.microsoft.com/office/drawing/2014/chart" uri="{C3380CC4-5D6E-409C-BE32-E72D297353CC}">
                <c16:uniqueId val="{00000002-76B4-468E-8489-04426FDC73F2}"/>
              </c:ext>
            </c:extLst>
          </c:dPt>
          <c:dPt>
            <c:idx val="3"/>
            <c:bubble3D val="0"/>
            <c:extLst xmlns:c16r2="http://schemas.microsoft.com/office/drawing/2015/06/chart">
              <c:ext xmlns:c16="http://schemas.microsoft.com/office/drawing/2014/chart" uri="{C3380CC4-5D6E-409C-BE32-E72D297353CC}">
                <c16:uniqueId val="{00000003-76B4-468E-8489-04426FDC73F2}"/>
              </c:ext>
            </c:extLst>
          </c:dPt>
          <c:dPt>
            <c:idx val="4"/>
            <c:bubble3D val="0"/>
            <c:extLst xmlns:c16r2="http://schemas.microsoft.com/office/drawing/2015/06/chart">
              <c:ext xmlns:c16="http://schemas.microsoft.com/office/drawing/2014/chart" uri="{C3380CC4-5D6E-409C-BE32-E72D297353CC}">
                <c16:uniqueId val="{00000004-76B4-468E-8489-04426FDC73F2}"/>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'SES1)'!$AA$75:$AA$79</c:f>
              <c:numCache>
                <c:formatCode>General</c:formatCode>
                <c:ptCount val="5"/>
                <c:pt idx="0" formatCode="0">
                  <c:v>3369.6600000000003</c:v>
                </c:pt>
                <c:pt idx="1">
                  <c:v>1647.2399999999998</c:v>
                </c:pt>
                <c:pt idx="2">
                  <c:v>3010.9800000000005</c:v>
                </c:pt>
                <c:pt idx="3">
                  <c:v>4968.6000000000004</c:v>
                </c:pt>
                <c:pt idx="4">
                  <c:v>1149.96</c:v>
                </c:pt>
              </c:numCache>
            </c:numRef>
          </c:val>
          <c:extLst xmlns:c16r2="http://schemas.microsoft.com/office/drawing/2015/06/chart">
            <c:ext xmlns:c16="http://schemas.microsoft.com/office/drawing/2014/chart" uri="{C3380CC4-5D6E-409C-BE32-E72D297353CC}">
              <c16:uniqueId val="{00000005-76B4-468E-8489-04426FDC73F2}"/>
            </c:ext>
          </c:extLst>
        </c:ser>
        <c:ser>
          <c:idx val="1"/>
          <c:order val="1"/>
          <c:tx>
            <c:strRef>
              <c:f>'SES1)'!$AB$74</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76B4-468E-8489-04426FDC73F2}"/>
              </c:ext>
            </c:extLst>
          </c:dPt>
          <c:dPt>
            <c:idx val="1"/>
            <c:bubble3D val="0"/>
            <c:extLst xmlns:c16r2="http://schemas.microsoft.com/office/drawing/2015/06/chart">
              <c:ext xmlns:c16="http://schemas.microsoft.com/office/drawing/2014/chart" uri="{C3380CC4-5D6E-409C-BE32-E72D297353CC}">
                <c16:uniqueId val="{00000007-76B4-468E-8489-04426FDC73F2}"/>
              </c:ext>
            </c:extLst>
          </c:dPt>
          <c:dPt>
            <c:idx val="2"/>
            <c:bubble3D val="0"/>
            <c:extLst xmlns:c16r2="http://schemas.microsoft.com/office/drawing/2015/06/chart">
              <c:ext xmlns:c16="http://schemas.microsoft.com/office/drawing/2014/chart" uri="{C3380CC4-5D6E-409C-BE32-E72D297353CC}">
                <c16:uniqueId val="{00000008-76B4-468E-8489-04426FDC73F2}"/>
              </c:ext>
            </c:extLst>
          </c:dPt>
          <c:dPt>
            <c:idx val="3"/>
            <c:bubble3D val="0"/>
            <c:extLst xmlns:c16r2="http://schemas.microsoft.com/office/drawing/2015/06/chart">
              <c:ext xmlns:c16="http://schemas.microsoft.com/office/drawing/2014/chart" uri="{C3380CC4-5D6E-409C-BE32-E72D297353CC}">
                <c16:uniqueId val="{00000009-76B4-468E-8489-04426FDC73F2}"/>
              </c:ext>
            </c:extLst>
          </c:dPt>
          <c:dPt>
            <c:idx val="4"/>
            <c:bubble3D val="0"/>
            <c:extLst xmlns:c16r2="http://schemas.microsoft.com/office/drawing/2015/06/chart">
              <c:ext xmlns:c16="http://schemas.microsoft.com/office/drawing/2014/chart" uri="{C3380CC4-5D6E-409C-BE32-E72D297353CC}">
                <c16:uniqueId val="{0000000A-76B4-468E-8489-04426FDC73F2}"/>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'SES1)'!$AB$75:$AB$79</c:f>
              <c:numCache>
                <c:formatCode>General</c:formatCode>
                <c:ptCount val="5"/>
                <c:pt idx="0">
                  <c:v>23.819844427290544</c:v>
                </c:pt>
                <c:pt idx="1">
                  <c:v>11.644201650733329</c:v>
                </c:pt>
                <c:pt idx="2">
                  <c:v>21.284365536488338</c:v>
                </c:pt>
                <c:pt idx="3">
                  <c:v>35.122617421768311</c:v>
                </c:pt>
                <c:pt idx="4">
                  <c:v>8.128970963719496</c:v>
                </c:pt>
              </c:numCache>
            </c:numRef>
          </c:val>
          <c:extLst xmlns:c16r2="http://schemas.microsoft.com/office/drawing/2015/06/chart">
            <c:ext xmlns:c16="http://schemas.microsoft.com/office/drawing/2014/chart" uri="{C3380CC4-5D6E-409C-BE32-E72D297353CC}">
              <c16:uniqueId val="{0000000B-76B4-468E-8489-04426FDC73F2}"/>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indicadores!$BT$79:$BT$90</c:f>
              <c:strCache>
                <c:ptCount val="12"/>
                <c:pt idx="0">
                  <c:v>Obstetricia</c:v>
                </c:pt>
                <c:pt idx="1">
                  <c:v>Planificación Familiar</c:v>
                </c:pt>
                <c:pt idx="2">
                  <c:v>Psicología</c:v>
                </c:pt>
                <c:pt idx="3">
                  <c:v>Medicina General</c:v>
                </c:pt>
                <c:pt idx="4">
                  <c:v>Ginecologia </c:v>
                </c:pt>
                <c:pt idx="5">
                  <c:v>Pediatria</c:v>
                </c:pt>
                <c:pt idx="6">
                  <c:v>Oftalmología</c:v>
                </c:pt>
                <c:pt idx="7">
                  <c:v>Cirugía General</c:v>
                </c:pt>
                <c:pt idx="8">
                  <c:v>Traum. y Ortopedia</c:v>
                </c:pt>
                <c:pt idx="9">
                  <c:v>Neumologia</c:v>
                </c:pt>
                <c:pt idx="10">
                  <c:v>Gastroenterología</c:v>
                </c:pt>
                <c:pt idx="11">
                  <c:v>Urología</c:v>
                </c:pt>
              </c:strCache>
            </c:strRef>
          </c:cat>
          <c:val>
            <c:numRef>
              <c:f>indicadores!$BU$79:$BU$90</c:f>
              <c:numCache>
                <c:formatCode>General</c:formatCode>
                <c:ptCount val="12"/>
                <c:pt idx="0">
                  <c:v>29272</c:v>
                </c:pt>
                <c:pt idx="1">
                  <c:v>5645</c:v>
                </c:pt>
                <c:pt idx="2">
                  <c:v>5107</c:v>
                </c:pt>
                <c:pt idx="3">
                  <c:v>3235</c:v>
                </c:pt>
                <c:pt idx="4">
                  <c:v>3217</c:v>
                </c:pt>
                <c:pt idx="5">
                  <c:v>1230</c:v>
                </c:pt>
                <c:pt idx="6">
                  <c:v>607</c:v>
                </c:pt>
                <c:pt idx="7">
                  <c:v>501</c:v>
                </c:pt>
                <c:pt idx="8">
                  <c:v>401</c:v>
                </c:pt>
                <c:pt idx="9">
                  <c:v>281</c:v>
                </c:pt>
                <c:pt idx="10">
                  <c:v>9</c:v>
                </c:pt>
                <c:pt idx="11">
                  <c:v>8</c:v>
                </c:pt>
              </c:numCache>
            </c:numRef>
          </c:val>
          <c:extLst xmlns:c16r2="http://schemas.microsoft.com/office/drawing/2015/06/chart">
            <c:ext xmlns:c16="http://schemas.microsoft.com/office/drawing/2014/chart" uri="{C3380CC4-5D6E-409C-BE32-E72D297353CC}">
              <c16:uniqueId val="{00000000-7119-4D18-80A5-90ACCA94F0CB}"/>
            </c:ext>
          </c:extLst>
        </c:ser>
        <c:dLbls>
          <c:showLegendKey val="0"/>
          <c:showVal val="0"/>
          <c:showCatName val="0"/>
          <c:showSerName val="0"/>
          <c:showPercent val="0"/>
          <c:showBubbleSize val="0"/>
        </c:dLbls>
        <c:gapWidth val="150"/>
        <c:axId val="200790400"/>
        <c:axId val="200791936"/>
      </c:barChart>
      <c:lineChart>
        <c:grouping val="stacked"/>
        <c:varyColors val="0"/>
        <c:ser>
          <c:idx val="1"/>
          <c:order val="1"/>
          <c:tx>
            <c:strRef>
              <c:f>indicadores!$AH$77</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indicadores!$BV$79:$BV$90</c:f>
              <c:numCache>
                <c:formatCode>0.00%</c:formatCode>
                <c:ptCount val="12"/>
                <c:pt idx="0">
                  <c:v>0.59119827116110923</c:v>
                </c:pt>
                <c:pt idx="1">
                  <c:v>0.11401046189889524</c:v>
                </c:pt>
                <c:pt idx="2">
                  <c:v>0.10314462868337608</c:v>
                </c:pt>
                <c:pt idx="3">
                  <c:v>6.5336376305212773E-2</c:v>
                </c:pt>
                <c:pt idx="4">
                  <c:v>6.4972835416961208E-2</c:v>
                </c:pt>
                <c:pt idx="5">
                  <c:v>2.4841960697190638E-2</c:v>
                </c:pt>
                <c:pt idx="6">
                  <c:v>1.2259406620483509E-2</c:v>
                </c:pt>
                <c:pt idx="7">
                  <c:v>1.011855472300204E-2</c:v>
                </c:pt>
                <c:pt idx="8">
                  <c:v>8.0988831216044273E-3</c:v>
                </c:pt>
                <c:pt idx="9">
                  <c:v>5.675277199927292E-3</c:v>
                </c:pt>
                <c:pt idx="10">
                  <c:v>1.8177044412578516E-4</c:v>
                </c:pt>
                <c:pt idx="11">
                  <c:v>1.6157372811180902E-4</c:v>
                </c:pt>
              </c:numCache>
            </c:numRef>
          </c:val>
          <c:smooth val="0"/>
          <c:extLst xmlns:c16r2="http://schemas.microsoft.com/office/drawing/2015/06/chart">
            <c:ext xmlns:c16="http://schemas.microsoft.com/office/drawing/2014/chart" uri="{C3380CC4-5D6E-409C-BE32-E72D297353CC}">
              <c16:uniqueId val="{00000001-7119-4D18-80A5-90ACCA94F0CB}"/>
            </c:ext>
          </c:extLst>
        </c:ser>
        <c:dLbls>
          <c:showLegendKey val="0"/>
          <c:showVal val="0"/>
          <c:showCatName val="0"/>
          <c:showSerName val="0"/>
          <c:showPercent val="0"/>
          <c:showBubbleSize val="0"/>
        </c:dLbls>
        <c:marker val="1"/>
        <c:smooth val="0"/>
        <c:axId val="200815744"/>
        <c:axId val="200793472"/>
      </c:lineChart>
      <c:catAx>
        <c:axId val="200790400"/>
        <c:scaling>
          <c:orientation val="minMax"/>
        </c:scaling>
        <c:delete val="0"/>
        <c:axPos val="b"/>
        <c:numFmt formatCode="General" sourceLinked="0"/>
        <c:majorTickMark val="out"/>
        <c:minorTickMark val="none"/>
        <c:tickLblPos val="nextTo"/>
        <c:crossAx val="200791936"/>
        <c:crosses val="autoZero"/>
        <c:auto val="1"/>
        <c:lblAlgn val="ctr"/>
        <c:lblOffset val="100"/>
        <c:noMultiLvlLbl val="0"/>
      </c:catAx>
      <c:valAx>
        <c:axId val="200791936"/>
        <c:scaling>
          <c:orientation val="minMax"/>
        </c:scaling>
        <c:delete val="0"/>
        <c:axPos val="l"/>
        <c:majorGridlines/>
        <c:numFmt formatCode="General" sourceLinked="1"/>
        <c:majorTickMark val="out"/>
        <c:minorTickMark val="none"/>
        <c:tickLblPos val="nextTo"/>
        <c:crossAx val="200790400"/>
        <c:crosses val="autoZero"/>
        <c:crossBetween val="between"/>
      </c:valAx>
      <c:valAx>
        <c:axId val="200793472"/>
        <c:scaling>
          <c:orientation val="minMax"/>
        </c:scaling>
        <c:delete val="0"/>
        <c:axPos val="r"/>
        <c:numFmt formatCode="0.00%" sourceLinked="1"/>
        <c:majorTickMark val="out"/>
        <c:minorTickMark val="none"/>
        <c:tickLblPos val="nextTo"/>
        <c:crossAx val="200815744"/>
        <c:crosses val="max"/>
        <c:crossBetween val="between"/>
      </c:valAx>
      <c:catAx>
        <c:axId val="200815744"/>
        <c:scaling>
          <c:orientation val="minMax"/>
        </c:scaling>
        <c:delete val="1"/>
        <c:axPos val="b"/>
        <c:numFmt formatCode="General" sourceLinked="1"/>
        <c:majorTickMark val="out"/>
        <c:minorTickMark val="none"/>
        <c:tickLblPos val="nextTo"/>
        <c:crossAx val="200793472"/>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indicadores!$CM$79:$CM$95</c:f>
              <c:strCache>
                <c:ptCount val="17"/>
                <c:pt idx="0">
                  <c:v>Obstetricia</c:v>
                </c:pt>
                <c:pt idx="1">
                  <c:v>Planificación Familiar</c:v>
                </c:pt>
                <c:pt idx="2">
                  <c:v>Psicología</c:v>
                </c:pt>
                <c:pt idx="3">
                  <c:v>Medicina General</c:v>
                </c:pt>
                <c:pt idx="4">
                  <c:v>Ginecologia </c:v>
                </c:pt>
                <c:pt idx="5">
                  <c:v>Pediatría General</c:v>
                </c:pt>
                <c:pt idx="6">
                  <c:v>Cirugía General</c:v>
                </c:pt>
                <c:pt idx="7">
                  <c:v>Oftalmología</c:v>
                </c:pt>
                <c:pt idx="8">
                  <c:v>Medicina Interna</c:v>
                </c:pt>
                <c:pt idx="9">
                  <c:v>Traum. y Ortopedia</c:v>
                </c:pt>
                <c:pt idx="10">
                  <c:v>Gastroenterología</c:v>
                </c:pt>
                <c:pt idx="11">
                  <c:v>Neurología</c:v>
                </c:pt>
                <c:pt idx="12">
                  <c:v>Urología</c:v>
                </c:pt>
                <c:pt idx="13">
                  <c:v>Oncología</c:v>
                </c:pt>
                <c:pt idx="14">
                  <c:v>Dermatología</c:v>
                </c:pt>
                <c:pt idx="15">
                  <c:v>Neumologia</c:v>
                </c:pt>
                <c:pt idx="16">
                  <c:v>Medicina  Familiar </c:v>
                </c:pt>
              </c:strCache>
            </c:strRef>
          </c:cat>
          <c:val>
            <c:numRef>
              <c:f>indicadores!$CN$79:$CN$95</c:f>
              <c:numCache>
                <c:formatCode>General</c:formatCode>
                <c:ptCount val="17"/>
                <c:pt idx="0">
                  <c:v>24460</c:v>
                </c:pt>
                <c:pt idx="1">
                  <c:v>8233</c:v>
                </c:pt>
                <c:pt idx="2">
                  <c:v>7478</c:v>
                </c:pt>
                <c:pt idx="3">
                  <c:v>3948</c:v>
                </c:pt>
                <c:pt idx="4">
                  <c:v>3815</c:v>
                </c:pt>
                <c:pt idx="5">
                  <c:v>3275</c:v>
                </c:pt>
                <c:pt idx="6">
                  <c:v>1578</c:v>
                </c:pt>
                <c:pt idx="7">
                  <c:v>1538</c:v>
                </c:pt>
                <c:pt idx="8">
                  <c:v>792</c:v>
                </c:pt>
                <c:pt idx="9">
                  <c:v>732</c:v>
                </c:pt>
                <c:pt idx="10">
                  <c:v>523</c:v>
                </c:pt>
                <c:pt idx="11">
                  <c:v>475</c:v>
                </c:pt>
                <c:pt idx="12">
                  <c:v>464</c:v>
                </c:pt>
                <c:pt idx="13">
                  <c:v>400</c:v>
                </c:pt>
                <c:pt idx="14">
                  <c:v>332</c:v>
                </c:pt>
                <c:pt idx="15">
                  <c:v>288</c:v>
                </c:pt>
                <c:pt idx="16">
                  <c:v>3</c:v>
                </c:pt>
              </c:numCache>
            </c:numRef>
          </c:val>
          <c:extLst xmlns:c16r2="http://schemas.microsoft.com/office/drawing/2015/06/chart">
            <c:ext xmlns:c16="http://schemas.microsoft.com/office/drawing/2014/chart" uri="{C3380CC4-5D6E-409C-BE32-E72D297353CC}">
              <c16:uniqueId val="{00000000-6A8C-42F1-86D2-C39DF13523C6}"/>
            </c:ext>
          </c:extLst>
        </c:ser>
        <c:dLbls>
          <c:showLegendKey val="0"/>
          <c:showVal val="0"/>
          <c:showCatName val="0"/>
          <c:showSerName val="0"/>
          <c:showPercent val="0"/>
          <c:showBubbleSize val="0"/>
        </c:dLbls>
        <c:gapWidth val="150"/>
        <c:axId val="198700032"/>
        <c:axId val="198701824"/>
      </c:barChart>
      <c:lineChart>
        <c:grouping val="stacked"/>
        <c:varyColors val="0"/>
        <c:ser>
          <c:idx val="1"/>
          <c:order val="1"/>
          <c:tx>
            <c:strRef>
              <c:f>indicadores!$CO$78</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indicadores!$CO$79:$CO$95</c:f>
              <c:numCache>
                <c:formatCode>0.00%</c:formatCode>
                <c:ptCount val="17"/>
                <c:pt idx="0">
                  <c:v>0.41930949360578734</c:v>
                </c:pt>
                <c:pt idx="1">
                  <c:v>0.14113552987965852</c:v>
                </c:pt>
                <c:pt idx="2">
                  <c:v>0.12819282065347826</c:v>
                </c:pt>
                <c:pt idx="3">
                  <c:v>6.7679226523125455E-2</c:v>
                </c:pt>
                <c:pt idx="4">
                  <c:v>6.5399252579970521E-2</c:v>
                </c:pt>
                <c:pt idx="5">
                  <c:v>5.6142215517536939E-2</c:v>
                </c:pt>
                <c:pt idx="6">
                  <c:v>2.7051119415778105E-2</c:v>
                </c:pt>
                <c:pt idx="7">
                  <c:v>2.636541296670895E-2</c:v>
                </c:pt>
                <c:pt idx="8">
                  <c:v>1.357698769156924E-2</c:v>
                </c:pt>
                <c:pt idx="9">
                  <c:v>1.254842801796551E-2</c:v>
                </c:pt>
                <c:pt idx="10">
                  <c:v>8.9656118215791815E-3</c:v>
                </c:pt>
                <c:pt idx="11">
                  <c:v>8.1427640826961974E-3</c:v>
                </c:pt>
                <c:pt idx="12">
                  <c:v>7.9541948092021805E-3</c:v>
                </c:pt>
                <c:pt idx="13">
                  <c:v>6.8570644906915347E-3</c:v>
                </c:pt>
                <c:pt idx="14">
                  <c:v>5.6913635272739741E-3</c:v>
                </c:pt>
                <c:pt idx="15">
                  <c:v>4.9370864332979048E-3</c:v>
                </c:pt>
                <c:pt idx="16">
                  <c:v>5.1427983680186515E-5</c:v>
                </c:pt>
              </c:numCache>
            </c:numRef>
          </c:val>
          <c:smooth val="0"/>
          <c:extLst xmlns:c16r2="http://schemas.microsoft.com/office/drawing/2015/06/chart">
            <c:ext xmlns:c16="http://schemas.microsoft.com/office/drawing/2014/chart" uri="{C3380CC4-5D6E-409C-BE32-E72D297353CC}">
              <c16:uniqueId val="{00000001-6A8C-42F1-86D2-C39DF13523C6}"/>
            </c:ext>
          </c:extLst>
        </c:ser>
        <c:dLbls>
          <c:showLegendKey val="0"/>
          <c:showVal val="0"/>
          <c:showCatName val="0"/>
          <c:showSerName val="0"/>
          <c:showPercent val="0"/>
          <c:showBubbleSize val="0"/>
        </c:dLbls>
        <c:marker val="1"/>
        <c:smooth val="0"/>
        <c:axId val="198725632"/>
        <c:axId val="198703360"/>
      </c:lineChart>
      <c:catAx>
        <c:axId val="198700032"/>
        <c:scaling>
          <c:orientation val="minMax"/>
        </c:scaling>
        <c:delete val="0"/>
        <c:axPos val="b"/>
        <c:numFmt formatCode="General" sourceLinked="0"/>
        <c:majorTickMark val="out"/>
        <c:minorTickMark val="none"/>
        <c:tickLblPos val="nextTo"/>
        <c:crossAx val="198701824"/>
        <c:crosses val="autoZero"/>
        <c:auto val="1"/>
        <c:lblAlgn val="ctr"/>
        <c:lblOffset val="100"/>
        <c:noMultiLvlLbl val="0"/>
      </c:catAx>
      <c:valAx>
        <c:axId val="198701824"/>
        <c:scaling>
          <c:orientation val="minMax"/>
        </c:scaling>
        <c:delete val="0"/>
        <c:axPos val="l"/>
        <c:majorGridlines/>
        <c:numFmt formatCode="General" sourceLinked="1"/>
        <c:majorTickMark val="out"/>
        <c:minorTickMark val="none"/>
        <c:tickLblPos val="nextTo"/>
        <c:crossAx val="198700032"/>
        <c:crosses val="autoZero"/>
        <c:crossBetween val="between"/>
      </c:valAx>
      <c:valAx>
        <c:axId val="198703360"/>
        <c:scaling>
          <c:orientation val="minMax"/>
        </c:scaling>
        <c:delete val="0"/>
        <c:axPos val="r"/>
        <c:numFmt formatCode="0.00%" sourceLinked="1"/>
        <c:majorTickMark val="out"/>
        <c:minorTickMark val="none"/>
        <c:tickLblPos val="nextTo"/>
        <c:crossAx val="198725632"/>
        <c:crosses val="max"/>
        <c:crossBetween val="between"/>
      </c:valAx>
      <c:catAx>
        <c:axId val="198725632"/>
        <c:scaling>
          <c:orientation val="minMax"/>
        </c:scaling>
        <c:delete val="1"/>
        <c:axPos val="b"/>
        <c:numFmt formatCode="General" sourceLinked="1"/>
        <c:majorTickMark val="out"/>
        <c:minorTickMark val="none"/>
        <c:tickLblPos val="nextTo"/>
        <c:crossAx val="198703360"/>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indicadores!$AG$77</c:f>
              <c:strCache>
                <c:ptCount val="1"/>
                <c:pt idx="0">
                  <c:v>TOTAL</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indicadores!$CM$79:$CM$95</c:f>
              <c:strCache>
                <c:ptCount val="17"/>
                <c:pt idx="0">
                  <c:v>Obstetricia</c:v>
                </c:pt>
                <c:pt idx="1">
                  <c:v>Planificación Familiar</c:v>
                </c:pt>
                <c:pt idx="2">
                  <c:v>Psicología</c:v>
                </c:pt>
                <c:pt idx="3">
                  <c:v>Medicina General</c:v>
                </c:pt>
                <c:pt idx="4">
                  <c:v>Ginecologia </c:v>
                </c:pt>
                <c:pt idx="5">
                  <c:v>Pediatría General</c:v>
                </c:pt>
                <c:pt idx="6">
                  <c:v>Cirugía General</c:v>
                </c:pt>
                <c:pt idx="7">
                  <c:v>Oftalmología</c:v>
                </c:pt>
                <c:pt idx="8">
                  <c:v>Medicina Interna</c:v>
                </c:pt>
                <c:pt idx="9">
                  <c:v>Traum. y Ortopedia</c:v>
                </c:pt>
                <c:pt idx="10">
                  <c:v>Gastroenterología</c:v>
                </c:pt>
                <c:pt idx="11">
                  <c:v>Neurología</c:v>
                </c:pt>
                <c:pt idx="12">
                  <c:v>Urología</c:v>
                </c:pt>
                <c:pt idx="13">
                  <c:v>Oncología</c:v>
                </c:pt>
                <c:pt idx="14">
                  <c:v>Dermatología</c:v>
                </c:pt>
                <c:pt idx="15">
                  <c:v>Neumologia</c:v>
                </c:pt>
                <c:pt idx="16">
                  <c:v>Medicina  Familiar </c:v>
                </c:pt>
              </c:strCache>
            </c:strRef>
          </c:cat>
          <c:val>
            <c:numRef>
              <c:f>indicadores!$DG$79:$DG$89</c:f>
              <c:numCache>
                <c:formatCode>General</c:formatCode>
                <c:ptCount val="11"/>
                <c:pt idx="0">
                  <c:v>27536</c:v>
                </c:pt>
                <c:pt idx="1">
                  <c:v>9446</c:v>
                </c:pt>
                <c:pt idx="2">
                  <c:v>7991</c:v>
                </c:pt>
                <c:pt idx="3">
                  <c:v>7728</c:v>
                </c:pt>
                <c:pt idx="4">
                  <c:v>7159</c:v>
                </c:pt>
                <c:pt idx="5">
                  <c:v>4499</c:v>
                </c:pt>
                <c:pt idx="6">
                  <c:v>2327</c:v>
                </c:pt>
                <c:pt idx="7">
                  <c:v>1287</c:v>
                </c:pt>
                <c:pt idx="8">
                  <c:v>1169</c:v>
                </c:pt>
                <c:pt idx="9">
                  <c:v>895</c:v>
                </c:pt>
                <c:pt idx="10">
                  <c:v>13</c:v>
                </c:pt>
              </c:numCache>
            </c:numRef>
          </c:val>
          <c:extLst xmlns:c16r2="http://schemas.microsoft.com/office/drawing/2015/06/chart">
            <c:ext xmlns:c16="http://schemas.microsoft.com/office/drawing/2014/chart" uri="{C3380CC4-5D6E-409C-BE32-E72D297353CC}">
              <c16:uniqueId val="{00000000-1759-448A-B6CB-1DAD68949F96}"/>
            </c:ext>
          </c:extLst>
        </c:ser>
        <c:dLbls>
          <c:showLegendKey val="0"/>
          <c:showVal val="0"/>
          <c:showCatName val="0"/>
          <c:showSerName val="0"/>
          <c:showPercent val="0"/>
          <c:showBubbleSize val="0"/>
        </c:dLbls>
        <c:gapWidth val="150"/>
        <c:axId val="201475968"/>
        <c:axId val="201477504"/>
      </c:barChart>
      <c:lineChart>
        <c:grouping val="stacked"/>
        <c:varyColors val="0"/>
        <c:ser>
          <c:idx val="1"/>
          <c:order val="1"/>
          <c:tx>
            <c:strRef>
              <c:f>indicadores!$CO$78</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indicadores!$AF$78:$AF$92</c:f>
              <c:strCache>
                <c:ptCount val="15"/>
                <c:pt idx="0">
                  <c:v>Obstetricia</c:v>
                </c:pt>
                <c:pt idx="1">
                  <c:v>Medicina General</c:v>
                </c:pt>
                <c:pt idx="2">
                  <c:v>Pediatría General</c:v>
                </c:pt>
                <c:pt idx="3">
                  <c:v>Planificación Familiar</c:v>
                </c:pt>
                <c:pt idx="4">
                  <c:v>Ginecologia </c:v>
                </c:pt>
                <c:pt idx="5">
                  <c:v>Psicología</c:v>
                </c:pt>
                <c:pt idx="6">
                  <c:v>Cirugía General</c:v>
                </c:pt>
                <c:pt idx="7">
                  <c:v>Traum. y Ortopedia</c:v>
                </c:pt>
                <c:pt idx="8">
                  <c:v>Oftalmología</c:v>
                </c:pt>
                <c:pt idx="9">
                  <c:v>Neumologia</c:v>
                </c:pt>
                <c:pt idx="10">
                  <c:v>Urología</c:v>
                </c:pt>
                <c:pt idx="11">
                  <c:v>Otorrinolaringología</c:v>
                </c:pt>
                <c:pt idx="12">
                  <c:v>Dermatología</c:v>
                </c:pt>
                <c:pt idx="13">
                  <c:v>Medicina Interna</c:v>
                </c:pt>
                <c:pt idx="14">
                  <c:v>Medicina  Familiar </c:v>
                </c:pt>
              </c:strCache>
            </c:strRef>
          </c:cat>
          <c:val>
            <c:numRef>
              <c:f>indicadores!$DH$79:$DH$89</c:f>
              <c:numCache>
                <c:formatCode>0.00%</c:formatCode>
                <c:ptCount val="11"/>
                <c:pt idx="0">
                  <c:v>0.39309064953604567</c:v>
                </c:pt>
                <c:pt idx="1">
                  <c:v>0.13484653818700928</c:v>
                </c:pt>
                <c:pt idx="2">
                  <c:v>0.1140756602426838</c:v>
                </c:pt>
                <c:pt idx="3">
                  <c:v>0.11032119914346895</c:v>
                </c:pt>
                <c:pt idx="4">
                  <c:v>0.10219842969307637</c:v>
                </c:pt>
                <c:pt idx="5">
                  <c:v>6.4225553176302644E-2</c:v>
                </c:pt>
                <c:pt idx="6">
                  <c:v>3.3219129193433262E-2</c:v>
                </c:pt>
                <c:pt idx="7">
                  <c:v>1.8372591006423983E-2</c:v>
                </c:pt>
                <c:pt idx="8">
                  <c:v>1.6688079942897931E-2</c:v>
                </c:pt>
                <c:pt idx="9">
                  <c:v>1.2776588151320486E-2</c:v>
                </c:pt>
                <c:pt idx="10">
                  <c:v>1.8558172733761598E-4</c:v>
                </c:pt>
              </c:numCache>
            </c:numRef>
          </c:val>
          <c:smooth val="0"/>
          <c:extLst xmlns:c16r2="http://schemas.microsoft.com/office/drawing/2015/06/chart">
            <c:ext xmlns:c16="http://schemas.microsoft.com/office/drawing/2014/chart" uri="{C3380CC4-5D6E-409C-BE32-E72D297353CC}">
              <c16:uniqueId val="{00000001-1759-448A-B6CB-1DAD68949F96}"/>
            </c:ext>
          </c:extLst>
        </c:ser>
        <c:dLbls>
          <c:showLegendKey val="0"/>
          <c:showVal val="0"/>
          <c:showCatName val="0"/>
          <c:showSerName val="0"/>
          <c:showPercent val="0"/>
          <c:showBubbleSize val="0"/>
        </c:dLbls>
        <c:marker val="1"/>
        <c:smooth val="0"/>
        <c:axId val="201497216"/>
        <c:axId val="201495680"/>
      </c:lineChart>
      <c:catAx>
        <c:axId val="201475968"/>
        <c:scaling>
          <c:orientation val="minMax"/>
        </c:scaling>
        <c:delete val="0"/>
        <c:axPos val="b"/>
        <c:numFmt formatCode="General" sourceLinked="0"/>
        <c:majorTickMark val="out"/>
        <c:minorTickMark val="none"/>
        <c:tickLblPos val="nextTo"/>
        <c:crossAx val="201477504"/>
        <c:crosses val="autoZero"/>
        <c:auto val="1"/>
        <c:lblAlgn val="ctr"/>
        <c:lblOffset val="100"/>
        <c:noMultiLvlLbl val="0"/>
      </c:catAx>
      <c:valAx>
        <c:axId val="201477504"/>
        <c:scaling>
          <c:orientation val="minMax"/>
        </c:scaling>
        <c:delete val="0"/>
        <c:axPos val="l"/>
        <c:majorGridlines/>
        <c:numFmt formatCode="General" sourceLinked="1"/>
        <c:majorTickMark val="out"/>
        <c:minorTickMark val="none"/>
        <c:tickLblPos val="nextTo"/>
        <c:crossAx val="201475968"/>
        <c:crosses val="autoZero"/>
        <c:crossBetween val="between"/>
      </c:valAx>
      <c:valAx>
        <c:axId val="201495680"/>
        <c:scaling>
          <c:orientation val="minMax"/>
        </c:scaling>
        <c:delete val="0"/>
        <c:axPos val="r"/>
        <c:numFmt formatCode="0.00%" sourceLinked="1"/>
        <c:majorTickMark val="out"/>
        <c:minorTickMark val="none"/>
        <c:tickLblPos val="nextTo"/>
        <c:crossAx val="201497216"/>
        <c:crosses val="max"/>
        <c:crossBetween val="between"/>
      </c:valAx>
      <c:catAx>
        <c:axId val="201497216"/>
        <c:scaling>
          <c:orientation val="minMax"/>
        </c:scaling>
        <c:delete val="1"/>
        <c:axPos val="b"/>
        <c:numFmt formatCode="General" sourceLinked="1"/>
        <c:majorTickMark val="out"/>
        <c:minorTickMark val="none"/>
        <c:tickLblPos val="nextTo"/>
        <c:crossAx val="201495680"/>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indicadores!$DY$78</c:f>
              <c:strCache>
                <c:ptCount val="1"/>
                <c:pt idx="0">
                  <c:v>TOTAL</c:v>
                </c:pt>
              </c:strCache>
            </c:strRef>
          </c:tx>
          <c:invertIfNegative val="0"/>
          <c:dLbls>
            <c:dLbl>
              <c:idx val="0"/>
              <c:spPr>
                <a:noFill/>
                <a:ln>
                  <a:noFill/>
                </a:ln>
                <a:effectLst/>
              </c:spPr>
              <c:txPr>
                <a:bodyPr wrap="square" lIns="38100" tIns="19050" rIns="38100" bIns="19050" anchor="ctr">
                  <a:spAutoFit/>
                </a:bodyPr>
                <a:lstStyle/>
                <a:p>
                  <a:pPr>
                    <a:defRPr>
                      <a:solidFill>
                        <a:schemeClr val="tx1"/>
                      </a:solidFill>
                    </a:defRPr>
                  </a:pPr>
                  <a:endParaRPr lang="en-US"/>
                </a:p>
              </c:txPr>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indicadores!$DX$79:$DX$88</c:f>
              <c:strCache>
                <c:ptCount val="10"/>
                <c:pt idx="0">
                  <c:v>Obstetricia</c:v>
                </c:pt>
                <c:pt idx="1">
                  <c:v>Psicología</c:v>
                </c:pt>
                <c:pt idx="2">
                  <c:v>Pediatría General</c:v>
                </c:pt>
                <c:pt idx="3">
                  <c:v>Medicina General</c:v>
                </c:pt>
                <c:pt idx="4">
                  <c:v>Planificación Familiar</c:v>
                </c:pt>
                <c:pt idx="5">
                  <c:v>Ginecología</c:v>
                </c:pt>
                <c:pt idx="6">
                  <c:v>Cirugía General</c:v>
                </c:pt>
                <c:pt idx="7">
                  <c:v>Oftalmología</c:v>
                </c:pt>
                <c:pt idx="8">
                  <c:v>Traum. y Ortopedia</c:v>
                </c:pt>
                <c:pt idx="9">
                  <c:v>Neumología</c:v>
                </c:pt>
              </c:strCache>
            </c:strRef>
          </c:cat>
          <c:val>
            <c:numRef>
              <c:f>indicadores!$DY$79:$DY$88</c:f>
              <c:numCache>
                <c:formatCode>General</c:formatCode>
                <c:ptCount val="10"/>
                <c:pt idx="0">
                  <c:v>31404</c:v>
                </c:pt>
                <c:pt idx="1">
                  <c:v>14866</c:v>
                </c:pt>
                <c:pt idx="2">
                  <c:v>9295</c:v>
                </c:pt>
                <c:pt idx="3">
                  <c:v>7754</c:v>
                </c:pt>
                <c:pt idx="4">
                  <c:v>6934</c:v>
                </c:pt>
                <c:pt idx="5">
                  <c:v>5793</c:v>
                </c:pt>
                <c:pt idx="6">
                  <c:v>2542</c:v>
                </c:pt>
                <c:pt idx="7">
                  <c:v>1322</c:v>
                </c:pt>
                <c:pt idx="8">
                  <c:v>873</c:v>
                </c:pt>
                <c:pt idx="9">
                  <c:v>601</c:v>
                </c:pt>
              </c:numCache>
            </c:numRef>
          </c:val>
          <c:extLst xmlns:c16r2="http://schemas.microsoft.com/office/drawing/2015/06/chart">
            <c:ext xmlns:c16="http://schemas.microsoft.com/office/drawing/2014/chart" uri="{C3380CC4-5D6E-409C-BE32-E72D297353CC}">
              <c16:uniqueId val="{00000001-FEF7-4517-A900-3202F76E1C91}"/>
            </c:ext>
          </c:extLst>
        </c:ser>
        <c:dLbls>
          <c:showLegendKey val="0"/>
          <c:showVal val="0"/>
          <c:showCatName val="0"/>
          <c:showSerName val="0"/>
          <c:showPercent val="0"/>
          <c:showBubbleSize val="0"/>
        </c:dLbls>
        <c:gapWidth val="150"/>
        <c:axId val="201561216"/>
        <c:axId val="201562752"/>
      </c:barChart>
      <c:lineChart>
        <c:grouping val="stacked"/>
        <c:varyColors val="0"/>
        <c:ser>
          <c:idx val="1"/>
          <c:order val="1"/>
          <c:tx>
            <c:strRef>
              <c:f>indicadores!$DZ$78</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indicadores!$DX$79:$DX$88</c:f>
              <c:strCache>
                <c:ptCount val="10"/>
                <c:pt idx="0">
                  <c:v>Obstetricia</c:v>
                </c:pt>
                <c:pt idx="1">
                  <c:v>Psicología</c:v>
                </c:pt>
                <c:pt idx="2">
                  <c:v>Pediatría General</c:v>
                </c:pt>
                <c:pt idx="3">
                  <c:v>Medicina General</c:v>
                </c:pt>
                <c:pt idx="4">
                  <c:v>Planificación Familiar</c:v>
                </c:pt>
                <c:pt idx="5">
                  <c:v>Ginecología</c:v>
                </c:pt>
                <c:pt idx="6">
                  <c:v>Cirugía General</c:v>
                </c:pt>
                <c:pt idx="7">
                  <c:v>Oftalmología</c:v>
                </c:pt>
                <c:pt idx="8">
                  <c:v>Traum. y Ortopedia</c:v>
                </c:pt>
                <c:pt idx="9">
                  <c:v>Neumología</c:v>
                </c:pt>
              </c:strCache>
            </c:strRef>
          </c:cat>
          <c:val>
            <c:numRef>
              <c:f>indicadores!$DZ$79:$DZ$88</c:f>
              <c:numCache>
                <c:formatCode>0.00%</c:formatCode>
                <c:ptCount val="10"/>
                <c:pt idx="0">
                  <c:v>0.38587437334119729</c:v>
                </c:pt>
                <c:pt idx="1">
                  <c:v>0.18266489727710605</c:v>
                </c:pt>
                <c:pt idx="2">
                  <c:v>0.11421163865133195</c:v>
                </c:pt>
                <c:pt idx="3">
                  <c:v>9.5276712867394087E-2</c:v>
                </c:pt>
                <c:pt idx="4">
                  <c:v>8.5201022313968353E-2</c:v>
                </c:pt>
                <c:pt idx="5">
                  <c:v>7.1181067531701558E-2</c:v>
                </c:pt>
                <c:pt idx="6">
                  <c:v>3.1234640715619776E-2</c:v>
                </c:pt>
                <c:pt idx="7">
                  <c:v>1.6243979160522951E-2</c:v>
                </c:pt>
                <c:pt idx="8">
                  <c:v>1.0726924211147154E-2</c:v>
                </c:pt>
                <c:pt idx="9">
                  <c:v>7.3847439300108132E-3</c:v>
                </c:pt>
              </c:numCache>
            </c:numRef>
          </c:val>
          <c:smooth val="0"/>
          <c:extLst xmlns:c16r2="http://schemas.microsoft.com/office/drawing/2015/06/chart">
            <c:ext xmlns:c16="http://schemas.microsoft.com/office/drawing/2014/chart" uri="{C3380CC4-5D6E-409C-BE32-E72D297353CC}">
              <c16:uniqueId val="{00000002-FEF7-4517-A900-3202F76E1C91}"/>
            </c:ext>
          </c:extLst>
        </c:ser>
        <c:dLbls>
          <c:showLegendKey val="0"/>
          <c:showVal val="0"/>
          <c:showCatName val="0"/>
          <c:showSerName val="0"/>
          <c:showPercent val="0"/>
          <c:showBubbleSize val="0"/>
        </c:dLbls>
        <c:marker val="1"/>
        <c:smooth val="0"/>
        <c:axId val="201574272"/>
        <c:axId val="201572736"/>
      </c:lineChart>
      <c:catAx>
        <c:axId val="201561216"/>
        <c:scaling>
          <c:orientation val="minMax"/>
        </c:scaling>
        <c:delete val="0"/>
        <c:axPos val="b"/>
        <c:numFmt formatCode="General" sourceLinked="0"/>
        <c:majorTickMark val="out"/>
        <c:minorTickMark val="none"/>
        <c:tickLblPos val="nextTo"/>
        <c:crossAx val="201562752"/>
        <c:crosses val="autoZero"/>
        <c:auto val="1"/>
        <c:lblAlgn val="ctr"/>
        <c:lblOffset val="100"/>
        <c:noMultiLvlLbl val="0"/>
      </c:catAx>
      <c:valAx>
        <c:axId val="201562752"/>
        <c:scaling>
          <c:orientation val="minMax"/>
        </c:scaling>
        <c:delete val="0"/>
        <c:axPos val="l"/>
        <c:majorGridlines/>
        <c:numFmt formatCode="General" sourceLinked="1"/>
        <c:majorTickMark val="out"/>
        <c:minorTickMark val="none"/>
        <c:tickLblPos val="nextTo"/>
        <c:crossAx val="201561216"/>
        <c:crosses val="autoZero"/>
        <c:crossBetween val="between"/>
      </c:valAx>
      <c:valAx>
        <c:axId val="201572736"/>
        <c:scaling>
          <c:orientation val="minMax"/>
        </c:scaling>
        <c:delete val="0"/>
        <c:axPos val="r"/>
        <c:numFmt formatCode="0.00%" sourceLinked="1"/>
        <c:majorTickMark val="out"/>
        <c:minorTickMark val="none"/>
        <c:tickLblPos val="nextTo"/>
        <c:crossAx val="201574272"/>
        <c:crosses val="max"/>
        <c:crossBetween val="between"/>
      </c:valAx>
      <c:catAx>
        <c:axId val="201574272"/>
        <c:scaling>
          <c:orientation val="minMax"/>
        </c:scaling>
        <c:delete val="1"/>
        <c:axPos val="b"/>
        <c:numFmt formatCode="General" sourceLinked="1"/>
        <c:majorTickMark val="out"/>
        <c:minorTickMark val="none"/>
        <c:tickLblPos val="nextTo"/>
        <c:crossAx val="201572736"/>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indicadores!$EQ$78</c:f>
              <c:strCache>
                <c:ptCount val="1"/>
                <c:pt idx="0">
                  <c:v>TOTAL</c:v>
                </c:pt>
              </c:strCache>
            </c:strRef>
          </c:tx>
          <c:invertIfNegative val="0"/>
          <c:dLbls>
            <c:dLbl>
              <c:idx val="0"/>
              <c:spPr>
                <a:noFill/>
                <a:ln>
                  <a:noFill/>
                </a:ln>
                <a:effectLst/>
              </c:spPr>
              <c:txPr>
                <a:bodyPr wrap="square" lIns="38100" tIns="19050" rIns="38100" bIns="19050" anchor="ctr">
                  <a:spAutoFit/>
                </a:bodyPr>
                <a:lstStyle/>
                <a:p>
                  <a:pPr>
                    <a:defRPr>
                      <a:solidFill>
                        <a:sysClr val="windowText" lastClr="000000"/>
                      </a:solidFill>
                    </a:defRPr>
                  </a:pPr>
                  <a:endParaRPr lang="en-US"/>
                </a:p>
              </c:txPr>
              <c:showLegendKey val="0"/>
              <c:showVal val="1"/>
              <c:showCatName val="0"/>
              <c:showSerName val="0"/>
              <c:showPercent val="0"/>
              <c:showBubbleSize val="0"/>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indicadores!$DX$79:$DX$88</c:f>
              <c:strCache>
                <c:ptCount val="10"/>
                <c:pt idx="0">
                  <c:v>Obstetricia</c:v>
                </c:pt>
                <c:pt idx="1">
                  <c:v>Psicología</c:v>
                </c:pt>
                <c:pt idx="2">
                  <c:v>Pediatría General</c:v>
                </c:pt>
                <c:pt idx="3">
                  <c:v>Medicina General</c:v>
                </c:pt>
                <c:pt idx="4">
                  <c:v>Planificación Familiar</c:v>
                </c:pt>
                <c:pt idx="5">
                  <c:v>Ginecología</c:v>
                </c:pt>
                <c:pt idx="6">
                  <c:v>Cirugía General</c:v>
                </c:pt>
                <c:pt idx="7">
                  <c:v>Oftalmología</c:v>
                </c:pt>
                <c:pt idx="8">
                  <c:v>Traum. y Ortopedia</c:v>
                </c:pt>
                <c:pt idx="9">
                  <c:v>Neumología</c:v>
                </c:pt>
              </c:strCache>
            </c:strRef>
          </c:cat>
          <c:val>
            <c:numRef>
              <c:f>indicadores!$EQ$79:$EQ$88</c:f>
              <c:numCache>
                <c:formatCode>General</c:formatCode>
                <c:ptCount val="10"/>
                <c:pt idx="0">
                  <c:v>34171</c:v>
                </c:pt>
                <c:pt idx="1">
                  <c:v>11923</c:v>
                </c:pt>
                <c:pt idx="2">
                  <c:v>11058</c:v>
                </c:pt>
                <c:pt idx="3">
                  <c:v>8662</c:v>
                </c:pt>
                <c:pt idx="4">
                  <c:v>7323</c:v>
                </c:pt>
                <c:pt idx="5">
                  <c:v>2994</c:v>
                </c:pt>
                <c:pt idx="6">
                  <c:v>2395</c:v>
                </c:pt>
                <c:pt idx="7">
                  <c:v>2119</c:v>
                </c:pt>
                <c:pt idx="8">
                  <c:v>1085</c:v>
                </c:pt>
                <c:pt idx="9">
                  <c:v>1036</c:v>
                </c:pt>
              </c:numCache>
            </c:numRef>
          </c:val>
          <c:extLst xmlns:c16r2="http://schemas.microsoft.com/office/drawing/2015/06/chart">
            <c:ext xmlns:c16="http://schemas.microsoft.com/office/drawing/2014/chart" uri="{C3380CC4-5D6E-409C-BE32-E72D297353CC}">
              <c16:uniqueId val="{00000000-E94B-43C9-96B5-142716C8531A}"/>
            </c:ext>
          </c:extLst>
        </c:ser>
        <c:dLbls>
          <c:showLegendKey val="0"/>
          <c:showVal val="0"/>
          <c:showCatName val="0"/>
          <c:showSerName val="0"/>
          <c:showPercent val="0"/>
          <c:showBubbleSize val="0"/>
        </c:dLbls>
        <c:gapWidth val="150"/>
        <c:axId val="201314688"/>
        <c:axId val="201316224"/>
      </c:barChart>
      <c:lineChart>
        <c:grouping val="stacked"/>
        <c:varyColors val="0"/>
        <c:ser>
          <c:idx val="1"/>
          <c:order val="1"/>
          <c:tx>
            <c:strRef>
              <c:f>indicadores!$ER$78</c:f>
              <c:strCache>
                <c:ptCount val="1"/>
                <c:pt idx="0">
                  <c:v>%</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indicadores!$DX$79:$DX$88</c:f>
              <c:strCache>
                <c:ptCount val="10"/>
                <c:pt idx="0">
                  <c:v>Obstetricia</c:v>
                </c:pt>
                <c:pt idx="1">
                  <c:v>Psicología</c:v>
                </c:pt>
                <c:pt idx="2">
                  <c:v>Pediatría General</c:v>
                </c:pt>
                <c:pt idx="3">
                  <c:v>Medicina General</c:v>
                </c:pt>
                <c:pt idx="4">
                  <c:v>Planificación Familiar</c:v>
                </c:pt>
                <c:pt idx="5">
                  <c:v>Ginecología</c:v>
                </c:pt>
                <c:pt idx="6">
                  <c:v>Cirugía General</c:v>
                </c:pt>
                <c:pt idx="7">
                  <c:v>Oftalmología</c:v>
                </c:pt>
                <c:pt idx="8">
                  <c:v>Traum. y Ortopedia</c:v>
                </c:pt>
                <c:pt idx="9">
                  <c:v>Neumología</c:v>
                </c:pt>
              </c:strCache>
            </c:strRef>
          </c:cat>
          <c:val>
            <c:numRef>
              <c:f>indicadores!$ER$79:$ER$88</c:f>
              <c:numCache>
                <c:formatCode>0.00%</c:formatCode>
                <c:ptCount val="10"/>
                <c:pt idx="0">
                  <c:v>0.41286276973636515</c:v>
                </c:pt>
                <c:pt idx="1">
                  <c:v>0.14405673827417056</c:v>
                </c:pt>
                <c:pt idx="2">
                  <c:v>0.13360558683517387</c:v>
                </c:pt>
                <c:pt idx="3">
                  <c:v>0.10465650146195297</c:v>
                </c:pt>
                <c:pt idx="4">
                  <c:v>8.8478360679506082E-2</c:v>
                </c:pt>
                <c:pt idx="5">
                  <c:v>3.6174274460527268E-2</c:v>
                </c:pt>
                <c:pt idx="6">
                  <c:v>2.8937003117222047E-2</c:v>
                </c:pt>
                <c:pt idx="7">
                  <c:v>2.5602300461542177E-2</c:v>
                </c:pt>
                <c:pt idx="8">
                  <c:v>1.3109247758741512E-2</c:v>
                </c:pt>
                <c:pt idx="9">
                  <c:v>1.2517217214798346E-2</c:v>
                </c:pt>
              </c:numCache>
            </c:numRef>
          </c:val>
          <c:smooth val="0"/>
          <c:extLst xmlns:c16r2="http://schemas.microsoft.com/office/drawing/2015/06/chart">
            <c:ext xmlns:c16="http://schemas.microsoft.com/office/drawing/2014/chart" uri="{C3380CC4-5D6E-409C-BE32-E72D297353CC}">
              <c16:uniqueId val="{00000001-E94B-43C9-96B5-142716C8531A}"/>
            </c:ext>
          </c:extLst>
        </c:ser>
        <c:dLbls>
          <c:showLegendKey val="0"/>
          <c:showVal val="0"/>
          <c:showCatName val="0"/>
          <c:showSerName val="0"/>
          <c:showPercent val="0"/>
          <c:showBubbleSize val="0"/>
        </c:dLbls>
        <c:marker val="1"/>
        <c:smooth val="0"/>
        <c:axId val="201319552"/>
        <c:axId val="201317760"/>
      </c:lineChart>
      <c:catAx>
        <c:axId val="201314688"/>
        <c:scaling>
          <c:orientation val="minMax"/>
        </c:scaling>
        <c:delete val="0"/>
        <c:axPos val="b"/>
        <c:numFmt formatCode="General" sourceLinked="0"/>
        <c:majorTickMark val="out"/>
        <c:minorTickMark val="none"/>
        <c:tickLblPos val="nextTo"/>
        <c:crossAx val="201316224"/>
        <c:crosses val="autoZero"/>
        <c:auto val="1"/>
        <c:lblAlgn val="ctr"/>
        <c:lblOffset val="100"/>
        <c:noMultiLvlLbl val="0"/>
      </c:catAx>
      <c:valAx>
        <c:axId val="201316224"/>
        <c:scaling>
          <c:orientation val="minMax"/>
        </c:scaling>
        <c:delete val="0"/>
        <c:axPos val="l"/>
        <c:majorGridlines/>
        <c:numFmt formatCode="General" sourceLinked="1"/>
        <c:majorTickMark val="out"/>
        <c:minorTickMark val="none"/>
        <c:tickLblPos val="nextTo"/>
        <c:crossAx val="201314688"/>
        <c:crosses val="autoZero"/>
        <c:crossBetween val="between"/>
      </c:valAx>
      <c:valAx>
        <c:axId val="201317760"/>
        <c:scaling>
          <c:orientation val="minMax"/>
        </c:scaling>
        <c:delete val="0"/>
        <c:axPos val="r"/>
        <c:numFmt formatCode="0.00%" sourceLinked="1"/>
        <c:majorTickMark val="out"/>
        <c:minorTickMark val="none"/>
        <c:tickLblPos val="nextTo"/>
        <c:crossAx val="201319552"/>
        <c:crosses val="max"/>
        <c:crossBetween val="between"/>
      </c:valAx>
      <c:catAx>
        <c:axId val="201319552"/>
        <c:scaling>
          <c:orientation val="minMax"/>
        </c:scaling>
        <c:delete val="1"/>
        <c:axPos val="b"/>
        <c:numFmt formatCode="General" sourceLinked="1"/>
        <c:majorTickMark val="out"/>
        <c:minorTickMark val="none"/>
        <c:tickLblPos val="nextTo"/>
        <c:crossAx val="201317760"/>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indicadores!$B$99</c:f>
              <c:strCache>
                <c:ptCount val="1"/>
                <c:pt idx="0">
                  <c:v>EXTENSION</c:v>
                </c:pt>
              </c:strCache>
            </c:strRef>
          </c:tx>
          <c:invertIfNegative val="0"/>
          <c:dLbls>
            <c:dLbl>
              <c:idx val="2"/>
              <c:layout>
                <c:manualLayout>
                  <c:x val="0"/>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6779-41BB-9950-410DDB0D2680}"/>
                </c:ext>
              </c:extLst>
            </c:dLbl>
            <c:spPr>
              <a:solidFill>
                <a:schemeClr val="tx2">
                  <a:lumMod val="60000"/>
                  <a:lumOff val="40000"/>
                </a:schemeClr>
              </a:solidFill>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indicadores!$A$100:$A$110</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indicadores!$B$100:$B$110</c:f>
              <c:numCache>
                <c:formatCode>0.00%</c:formatCode>
                <c:ptCount val="11"/>
                <c:pt idx="0">
                  <c:v>4.7140000000000004</c:v>
                </c:pt>
                <c:pt idx="1">
                  <c:v>3.62</c:v>
                </c:pt>
                <c:pt idx="2">
                  <c:v>4.1790000000000003</c:v>
                </c:pt>
                <c:pt idx="3">
                  <c:v>2.746</c:v>
                </c:pt>
                <c:pt idx="4">
                  <c:v>3.2969999999999997</c:v>
                </c:pt>
                <c:pt idx="5">
                  <c:v>4.58</c:v>
                </c:pt>
                <c:pt idx="6">
                  <c:v>4.5439999999999996</c:v>
                </c:pt>
                <c:pt idx="7">
                  <c:v>4.3039999999999994</c:v>
                </c:pt>
                <c:pt idx="8">
                  <c:v>9.3970000000000002</c:v>
                </c:pt>
                <c:pt idx="9">
                  <c:v>11.169</c:v>
                </c:pt>
                <c:pt idx="10">
                  <c:v>11.63</c:v>
                </c:pt>
              </c:numCache>
            </c:numRef>
          </c:val>
          <c:extLst xmlns:c16r2="http://schemas.microsoft.com/office/drawing/2015/06/chart">
            <c:ext xmlns:c16="http://schemas.microsoft.com/office/drawing/2014/chart" uri="{C3380CC4-5D6E-409C-BE32-E72D297353CC}">
              <c16:uniqueId val="{00000001-6779-41BB-9950-410DDB0D2680}"/>
            </c:ext>
          </c:extLst>
        </c:ser>
        <c:dLbls>
          <c:showLegendKey val="0"/>
          <c:showVal val="0"/>
          <c:showCatName val="0"/>
          <c:showSerName val="0"/>
          <c:showPercent val="0"/>
          <c:showBubbleSize val="0"/>
        </c:dLbls>
        <c:gapWidth val="150"/>
        <c:axId val="201420160"/>
        <c:axId val="201426048"/>
      </c:barChart>
      <c:lineChart>
        <c:grouping val="stacked"/>
        <c:varyColors val="0"/>
        <c:ser>
          <c:idx val="1"/>
          <c:order val="1"/>
          <c:tx>
            <c:strRef>
              <c:f>indicadores!$C$99</c:f>
              <c:strCache>
                <c:ptCount val="1"/>
                <c:pt idx="0">
                  <c:v>INTENSIDAD</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indicadores!$A$100:$A$110</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indicadores!$C$100:$C$110</c:f>
              <c:numCache>
                <c:formatCode>0.0</c:formatCode>
                <c:ptCount val="11"/>
                <c:pt idx="0">
                  <c:v>2.9</c:v>
                </c:pt>
                <c:pt idx="1">
                  <c:v>3.7</c:v>
                </c:pt>
                <c:pt idx="2">
                  <c:v>6.2</c:v>
                </c:pt>
                <c:pt idx="3" formatCode="General">
                  <c:v>8.1</c:v>
                </c:pt>
                <c:pt idx="4">
                  <c:v>4.4000000000000004</c:v>
                </c:pt>
                <c:pt idx="5">
                  <c:v>6.6</c:v>
                </c:pt>
                <c:pt idx="6">
                  <c:v>2.7</c:v>
                </c:pt>
                <c:pt idx="7">
                  <c:v>4.5999999999999996</c:v>
                </c:pt>
                <c:pt idx="8">
                  <c:v>11.8</c:v>
                </c:pt>
                <c:pt idx="9">
                  <c:v>6.7</c:v>
                </c:pt>
                <c:pt idx="10">
                  <c:v>6.2</c:v>
                </c:pt>
              </c:numCache>
            </c:numRef>
          </c:val>
          <c:smooth val="0"/>
          <c:extLst xmlns:c16r2="http://schemas.microsoft.com/office/drawing/2015/06/chart">
            <c:ext xmlns:c16="http://schemas.microsoft.com/office/drawing/2014/chart" uri="{C3380CC4-5D6E-409C-BE32-E72D297353CC}">
              <c16:uniqueId val="{00000002-6779-41BB-9950-410DDB0D2680}"/>
            </c:ext>
          </c:extLst>
        </c:ser>
        <c:dLbls>
          <c:showLegendKey val="0"/>
          <c:showVal val="0"/>
          <c:showCatName val="0"/>
          <c:showSerName val="0"/>
          <c:showPercent val="0"/>
          <c:showBubbleSize val="0"/>
        </c:dLbls>
        <c:marker val="1"/>
        <c:smooth val="0"/>
        <c:axId val="201433472"/>
        <c:axId val="201427584"/>
      </c:lineChart>
      <c:catAx>
        <c:axId val="201420160"/>
        <c:scaling>
          <c:orientation val="minMax"/>
        </c:scaling>
        <c:delete val="0"/>
        <c:axPos val="b"/>
        <c:numFmt formatCode="General" sourceLinked="1"/>
        <c:majorTickMark val="out"/>
        <c:minorTickMark val="none"/>
        <c:tickLblPos val="nextTo"/>
        <c:crossAx val="201426048"/>
        <c:crosses val="autoZero"/>
        <c:auto val="1"/>
        <c:lblAlgn val="ctr"/>
        <c:lblOffset val="100"/>
        <c:noMultiLvlLbl val="0"/>
      </c:catAx>
      <c:valAx>
        <c:axId val="201426048"/>
        <c:scaling>
          <c:orientation val="minMax"/>
        </c:scaling>
        <c:delete val="0"/>
        <c:axPos val="l"/>
        <c:majorGridlines/>
        <c:numFmt formatCode="0.00%" sourceLinked="1"/>
        <c:majorTickMark val="out"/>
        <c:minorTickMark val="none"/>
        <c:tickLblPos val="nextTo"/>
        <c:crossAx val="201420160"/>
        <c:crosses val="autoZero"/>
        <c:crossBetween val="between"/>
      </c:valAx>
      <c:valAx>
        <c:axId val="201427584"/>
        <c:scaling>
          <c:orientation val="minMax"/>
        </c:scaling>
        <c:delete val="0"/>
        <c:axPos val="r"/>
        <c:numFmt formatCode="0.0" sourceLinked="1"/>
        <c:majorTickMark val="out"/>
        <c:minorTickMark val="none"/>
        <c:tickLblPos val="nextTo"/>
        <c:crossAx val="201433472"/>
        <c:crosses val="max"/>
        <c:crossBetween val="between"/>
      </c:valAx>
      <c:catAx>
        <c:axId val="201433472"/>
        <c:scaling>
          <c:orientation val="minMax"/>
        </c:scaling>
        <c:delete val="1"/>
        <c:axPos val="b"/>
        <c:numFmt formatCode="General" sourceLinked="1"/>
        <c:majorTickMark val="out"/>
        <c:minorTickMark val="none"/>
        <c:tickLblPos val="nextTo"/>
        <c:crossAx val="201427584"/>
        <c:crosses val="autoZero"/>
        <c:auto val="1"/>
        <c:lblAlgn val="ctr"/>
        <c:lblOffset val="100"/>
        <c:noMultiLvlLbl val="0"/>
      </c:catAx>
      <c:spPr>
        <a:noFill/>
        <a:ln w="25400">
          <a:noFill/>
        </a:ln>
      </c:spPr>
    </c:plotArea>
    <c:legend>
      <c:legendPos val="r"/>
      <c:layout/>
      <c:overlay val="0"/>
    </c:legend>
    <c:plotVisOnly val="1"/>
    <c:dispBlanksAs val="gap"/>
    <c:showDLblsOverMax val="0"/>
  </c:chart>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indicadores!$B$99</c:f>
              <c:strCache>
                <c:ptCount val="1"/>
                <c:pt idx="0">
                  <c:v>EXTENSION</c:v>
                </c:pt>
              </c:strCache>
            </c:strRef>
          </c:tx>
          <c:invertIfNegative val="0"/>
          <c:dLbls>
            <c:dLbl>
              <c:idx val="2"/>
              <c:layout>
                <c:manualLayout>
                  <c:x val="0"/>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430D-4696-B961-9D43E241DE55}"/>
                </c:ext>
              </c:extLst>
            </c:dLbl>
            <c:spPr>
              <a:solidFill>
                <a:schemeClr val="tx2">
                  <a:lumMod val="60000"/>
                  <a:lumOff val="40000"/>
                </a:schemeClr>
              </a:solidFill>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indicadores!$A$100:$A$111</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indicadores!$B$100:$B$111</c:f>
              <c:numCache>
                <c:formatCode>0.00%</c:formatCode>
                <c:ptCount val="12"/>
                <c:pt idx="0">
                  <c:v>4.7140000000000004</c:v>
                </c:pt>
                <c:pt idx="1">
                  <c:v>3.62</c:v>
                </c:pt>
                <c:pt idx="2">
                  <c:v>4.1790000000000003</c:v>
                </c:pt>
                <c:pt idx="3">
                  <c:v>2.746</c:v>
                </c:pt>
                <c:pt idx="4">
                  <c:v>3.2969999999999997</c:v>
                </c:pt>
                <c:pt idx="5">
                  <c:v>4.58</c:v>
                </c:pt>
                <c:pt idx="6">
                  <c:v>4.5439999999999996</c:v>
                </c:pt>
                <c:pt idx="7">
                  <c:v>4.3039999999999994</c:v>
                </c:pt>
                <c:pt idx="8">
                  <c:v>9.3970000000000002</c:v>
                </c:pt>
                <c:pt idx="9">
                  <c:v>11.169</c:v>
                </c:pt>
                <c:pt idx="10">
                  <c:v>11.63</c:v>
                </c:pt>
                <c:pt idx="11">
                  <c:v>9.5540000000000003</c:v>
                </c:pt>
              </c:numCache>
            </c:numRef>
          </c:val>
          <c:extLst xmlns:c16r2="http://schemas.microsoft.com/office/drawing/2015/06/chart">
            <c:ext xmlns:c16="http://schemas.microsoft.com/office/drawing/2014/chart" uri="{C3380CC4-5D6E-409C-BE32-E72D297353CC}">
              <c16:uniqueId val="{00000001-430D-4696-B961-9D43E241DE55}"/>
            </c:ext>
          </c:extLst>
        </c:ser>
        <c:dLbls>
          <c:showLegendKey val="0"/>
          <c:showVal val="0"/>
          <c:showCatName val="0"/>
          <c:showSerName val="0"/>
          <c:showPercent val="0"/>
          <c:showBubbleSize val="0"/>
        </c:dLbls>
        <c:gapWidth val="150"/>
        <c:axId val="201891200"/>
        <c:axId val="201897088"/>
      </c:barChart>
      <c:lineChart>
        <c:grouping val="stacked"/>
        <c:varyColors val="0"/>
        <c:ser>
          <c:idx val="1"/>
          <c:order val="1"/>
          <c:tx>
            <c:strRef>
              <c:f>indicadores!$C$99</c:f>
              <c:strCache>
                <c:ptCount val="1"/>
                <c:pt idx="0">
                  <c:v>INTENSIDAD</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indicadores!$A$100:$A$111</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indicadores!$C$100:$C$111</c:f>
              <c:numCache>
                <c:formatCode>0.0</c:formatCode>
                <c:ptCount val="12"/>
                <c:pt idx="0">
                  <c:v>2.9</c:v>
                </c:pt>
                <c:pt idx="1">
                  <c:v>3.7</c:v>
                </c:pt>
                <c:pt idx="2">
                  <c:v>6.2</c:v>
                </c:pt>
                <c:pt idx="3" formatCode="General">
                  <c:v>8.1</c:v>
                </c:pt>
                <c:pt idx="4">
                  <c:v>4.4000000000000004</c:v>
                </c:pt>
                <c:pt idx="5">
                  <c:v>6.6</c:v>
                </c:pt>
                <c:pt idx="6">
                  <c:v>2.7</c:v>
                </c:pt>
                <c:pt idx="7">
                  <c:v>4.5999999999999996</c:v>
                </c:pt>
                <c:pt idx="8">
                  <c:v>11.8</c:v>
                </c:pt>
                <c:pt idx="9">
                  <c:v>6.7</c:v>
                </c:pt>
                <c:pt idx="10">
                  <c:v>6.2</c:v>
                </c:pt>
                <c:pt idx="11">
                  <c:v>4.0999999999999996</c:v>
                </c:pt>
              </c:numCache>
            </c:numRef>
          </c:val>
          <c:smooth val="0"/>
          <c:extLst xmlns:c16r2="http://schemas.microsoft.com/office/drawing/2015/06/chart">
            <c:ext xmlns:c16="http://schemas.microsoft.com/office/drawing/2014/chart" uri="{C3380CC4-5D6E-409C-BE32-E72D297353CC}">
              <c16:uniqueId val="{00000002-430D-4696-B961-9D43E241DE55}"/>
            </c:ext>
          </c:extLst>
        </c:ser>
        <c:dLbls>
          <c:showLegendKey val="0"/>
          <c:showVal val="0"/>
          <c:showCatName val="0"/>
          <c:showSerName val="0"/>
          <c:showPercent val="0"/>
          <c:showBubbleSize val="0"/>
        </c:dLbls>
        <c:marker val="1"/>
        <c:smooth val="0"/>
        <c:axId val="201920896"/>
        <c:axId val="201898624"/>
      </c:lineChart>
      <c:catAx>
        <c:axId val="201891200"/>
        <c:scaling>
          <c:orientation val="minMax"/>
        </c:scaling>
        <c:delete val="0"/>
        <c:axPos val="b"/>
        <c:numFmt formatCode="General" sourceLinked="1"/>
        <c:majorTickMark val="out"/>
        <c:minorTickMark val="none"/>
        <c:tickLblPos val="nextTo"/>
        <c:crossAx val="201897088"/>
        <c:crosses val="autoZero"/>
        <c:auto val="1"/>
        <c:lblAlgn val="ctr"/>
        <c:lblOffset val="100"/>
        <c:noMultiLvlLbl val="0"/>
      </c:catAx>
      <c:valAx>
        <c:axId val="201897088"/>
        <c:scaling>
          <c:orientation val="minMax"/>
        </c:scaling>
        <c:delete val="0"/>
        <c:axPos val="l"/>
        <c:majorGridlines/>
        <c:numFmt formatCode="0.00%" sourceLinked="1"/>
        <c:majorTickMark val="out"/>
        <c:minorTickMark val="none"/>
        <c:tickLblPos val="nextTo"/>
        <c:crossAx val="201891200"/>
        <c:crosses val="autoZero"/>
        <c:crossBetween val="between"/>
      </c:valAx>
      <c:valAx>
        <c:axId val="201898624"/>
        <c:scaling>
          <c:orientation val="minMax"/>
        </c:scaling>
        <c:delete val="0"/>
        <c:axPos val="r"/>
        <c:numFmt formatCode="0.0" sourceLinked="1"/>
        <c:majorTickMark val="out"/>
        <c:minorTickMark val="none"/>
        <c:tickLblPos val="nextTo"/>
        <c:crossAx val="201920896"/>
        <c:crosses val="max"/>
        <c:crossBetween val="between"/>
      </c:valAx>
      <c:catAx>
        <c:axId val="201920896"/>
        <c:scaling>
          <c:orientation val="minMax"/>
        </c:scaling>
        <c:delete val="1"/>
        <c:axPos val="b"/>
        <c:numFmt formatCode="General" sourceLinked="1"/>
        <c:majorTickMark val="out"/>
        <c:minorTickMark val="none"/>
        <c:tickLblPos val="nextTo"/>
        <c:crossAx val="201898624"/>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indicadores!$B$99</c:f>
              <c:strCache>
                <c:ptCount val="1"/>
                <c:pt idx="0">
                  <c:v>EXTENSION</c:v>
                </c:pt>
              </c:strCache>
            </c:strRef>
          </c:tx>
          <c:invertIfNegative val="0"/>
          <c:dLbls>
            <c:dLbl>
              <c:idx val="2"/>
              <c:layout>
                <c:manualLayout>
                  <c:x val="0"/>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8F61-4D92-920B-2BDCE37A4994}"/>
                </c:ext>
              </c:extLst>
            </c:dLbl>
            <c:spPr>
              <a:solidFill>
                <a:schemeClr val="tx2">
                  <a:lumMod val="60000"/>
                  <a:lumOff val="40000"/>
                </a:schemeClr>
              </a:solidFill>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indicadores!$A$100:$A$112</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indicadores!$B$100:$B$112</c:f>
              <c:numCache>
                <c:formatCode>0.00%</c:formatCode>
                <c:ptCount val="13"/>
                <c:pt idx="0">
                  <c:v>4.7140000000000004</c:v>
                </c:pt>
                <c:pt idx="1">
                  <c:v>3.62</c:v>
                </c:pt>
                <c:pt idx="2">
                  <c:v>4.1790000000000003</c:v>
                </c:pt>
                <c:pt idx="3">
                  <c:v>2.746</c:v>
                </c:pt>
                <c:pt idx="4">
                  <c:v>3.2969999999999997</c:v>
                </c:pt>
                <c:pt idx="5">
                  <c:v>4.58</c:v>
                </c:pt>
                <c:pt idx="6">
                  <c:v>4.5439999999999996</c:v>
                </c:pt>
                <c:pt idx="7">
                  <c:v>4.3039999999999994</c:v>
                </c:pt>
                <c:pt idx="8">
                  <c:v>9.3970000000000002</c:v>
                </c:pt>
                <c:pt idx="9">
                  <c:v>11.169</c:v>
                </c:pt>
                <c:pt idx="10">
                  <c:v>11.63</c:v>
                </c:pt>
                <c:pt idx="11">
                  <c:v>9.5540000000000003</c:v>
                </c:pt>
                <c:pt idx="12">
                  <c:v>8.9710000000000001</c:v>
                </c:pt>
              </c:numCache>
            </c:numRef>
          </c:val>
          <c:extLst xmlns:c16r2="http://schemas.microsoft.com/office/drawing/2015/06/chart">
            <c:ext xmlns:c16="http://schemas.microsoft.com/office/drawing/2014/chart" uri="{C3380CC4-5D6E-409C-BE32-E72D297353CC}">
              <c16:uniqueId val="{00000001-8F61-4D92-920B-2BDCE37A4994}"/>
            </c:ext>
          </c:extLst>
        </c:ser>
        <c:dLbls>
          <c:showLegendKey val="0"/>
          <c:showVal val="0"/>
          <c:showCatName val="0"/>
          <c:showSerName val="0"/>
          <c:showPercent val="0"/>
          <c:showBubbleSize val="0"/>
        </c:dLbls>
        <c:gapWidth val="150"/>
        <c:axId val="201980544"/>
        <c:axId val="201601408"/>
      </c:barChart>
      <c:lineChart>
        <c:grouping val="stacked"/>
        <c:varyColors val="0"/>
        <c:ser>
          <c:idx val="1"/>
          <c:order val="1"/>
          <c:tx>
            <c:strRef>
              <c:f>indicadores!$C$99</c:f>
              <c:strCache>
                <c:ptCount val="1"/>
                <c:pt idx="0">
                  <c:v>INTENSIDAD</c:v>
                </c:pt>
              </c:strCache>
            </c:strRef>
          </c:tx>
          <c:dLbls>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indicadores!$A$100:$A$112</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indicadores!$C$100:$C$112</c:f>
              <c:numCache>
                <c:formatCode>0.0</c:formatCode>
                <c:ptCount val="13"/>
                <c:pt idx="0">
                  <c:v>2.9</c:v>
                </c:pt>
                <c:pt idx="1">
                  <c:v>3.7</c:v>
                </c:pt>
                <c:pt idx="2">
                  <c:v>6.2</c:v>
                </c:pt>
                <c:pt idx="3" formatCode="General">
                  <c:v>8.1</c:v>
                </c:pt>
                <c:pt idx="4">
                  <c:v>4.4000000000000004</c:v>
                </c:pt>
                <c:pt idx="5">
                  <c:v>6.6</c:v>
                </c:pt>
                <c:pt idx="6">
                  <c:v>2.7</c:v>
                </c:pt>
                <c:pt idx="7">
                  <c:v>4.5999999999999996</c:v>
                </c:pt>
                <c:pt idx="8">
                  <c:v>11.8</c:v>
                </c:pt>
                <c:pt idx="9">
                  <c:v>6.7</c:v>
                </c:pt>
                <c:pt idx="10">
                  <c:v>6.2</c:v>
                </c:pt>
                <c:pt idx="11">
                  <c:v>4.0999999999999996</c:v>
                </c:pt>
                <c:pt idx="12">
                  <c:v>2.9</c:v>
                </c:pt>
              </c:numCache>
            </c:numRef>
          </c:val>
          <c:smooth val="0"/>
          <c:extLst xmlns:c16r2="http://schemas.microsoft.com/office/drawing/2015/06/chart">
            <c:ext xmlns:c16="http://schemas.microsoft.com/office/drawing/2014/chart" uri="{C3380CC4-5D6E-409C-BE32-E72D297353CC}">
              <c16:uniqueId val="{00000002-8F61-4D92-920B-2BDCE37A4994}"/>
            </c:ext>
          </c:extLst>
        </c:ser>
        <c:dLbls>
          <c:showLegendKey val="0"/>
          <c:showVal val="0"/>
          <c:showCatName val="0"/>
          <c:showSerName val="0"/>
          <c:showPercent val="0"/>
          <c:showBubbleSize val="0"/>
        </c:dLbls>
        <c:marker val="1"/>
        <c:smooth val="0"/>
        <c:axId val="201604480"/>
        <c:axId val="201602944"/>
      </c:lineChart>
      <c:catAx>
        <c:axId val="201980544"/>
        <c:scaling>
          <c:orientation val="minMax"/>
        </c:scaling>
        <c:delete val="0"/>
        <c:axPos val="b"/>
        <c:numFmt formatCode="General" sourceLinked="1"/>
        <c:majorTickMark val="out"/>
        <c:minorTickMark val="none"/>
        <c:tickLblPos val="nextTo"/>
        <c:crossAx val="201601408"/>
        <c:crosses val="autoZero"/>
        <c:auto val="1"/>
        <c:lblAlgn val="ctr"/>
        <c:lblOffset val="100"/>
        <c:noMultiLvlLbl val="0"/>
      </c:catAx>
      <c:valAx>
        <c:axId val="201601408"/>
        <c:scaling>
          <c:orientation val="minMax"/>
        </c:scaling>
        <c:delete val="0"/>
        <c:axPos val="l"/>
        <c:majorGridlines/>
        <c:numFmt formatCode="0.00%" sourceLinked="1"/>
        <c:majorTickMark val="out"/>
        <c:minorTickMark val="none"/>
        <c:tickLblPos val="nextTo"/>
        <c:crossAx val="201980544"/>
        <c:crosses val="autoZero"/>
        <c:crossBetween val="between"/>
      </c:valAx>
      <c:valAx>
        <c:axId val="201602944"/>
        <c:scaling>
          <c:orientation val="minMax"/>
        </c:scaling>
        <c:delete val="0"/>
        <c:axPos val="r"/>
        <c:numFmt formatCode="0.0" sourceLinked="1"/>
        <c:majorTickMark val="out"/>
        <c:minorTickMark val="none"/>
        <c:tickLblPos val="nextTo"/>
        <c:crossAx val="201604480"/>
        <c:crosses val="max"/>
        <c:crossBetween val="between"/>
      </c:valAx>
      <c:catAx>
        <c:axId val="201604480"/>
        <c:scaling>
          <c:orientation val="minMax"/>
        </c:scaling>
        <c:delete val="1"/>
        <c:axPos val="b"/>
        <c:numFmt formatCode="General" sourceLinked="1"/>
        <c:majorTickMark val="out"/>
        <c:minorTickMark val="none"/>
        <c:tickLblPos val="nextTo"/>
        <c:crossAx val="201602944"/>
        <c:crosses val="autoZero"/>
        <c:auto val="1"/>
        <c:lblAlgn val="ctr"/>
        <c:lblOffset val="100"/>
        <c:noMultiLvlLbl val="0"/>
      </c:catAx>
    </c:plotArea>
    <c:legend>
      <c:legendPos val="r"/>
      <c:layout/>
      <c:overlay val="0"/>
    </c:legend>
    <c:plotVisOnly val="1"/>
    <c:dispBlanksAs val="gap"/>
    <c:showDLblsOverMax val="0"/>
  </c:chart>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[evaluacion estadistica 2019 (Autoguardado).xlsx]mortalidad general!Tabla dinámica3</c:name>
    <c:fmtId val="38"/>
  </c:pivotSource>
  <c:chart>
    <c:autoTitleDeleted val="0"/>
    <c:pivotFmts>
      <c:pivotFmt>
        <c:idx val="0"/>
      </c:pivotFmt>
      <c:pivotFmt>
        <c:idx val="1"/>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2"/>
      </c:pivotFmt>
      <c:pivotFmt>
        <c:idx val="3"/>
      </c:pivotFmt>
      <c:pivotFmt>
        <c:idx val="4"/>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5"/>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6"/>
      </c:pivotFmt>
      <c:pivotFmt>
        <c:idx val="7"/>
      </c:pivotFmt>
      <c:pivotFmt>
        <c:idx val="8"/>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9"/>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0"/>
      </c:pivotFmt>
      <c:pivotFmt>
        <c:idx val="11"/>
      </c:pivotFmt>
      <c:pivotFmt>
        <c:idx val="12"/>
      </c:pivotFmt>
      <c:pivotFmt>
        <c:idx val="13"/>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4"/>
        <c:dLbl>
          <c:idx val="0"/>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5"/>
      </c:pivotFmt>
      <c:pivotFmt>
        <c:idx val="16"/>
      </c:pivotFmt>
    </c:pivotFmts>
    <c:plotArea>
      <c:layout/>
      <c:lineChart>
        <c:grouping val="standard"/>
        <c:varyColors val="0"/>
        <c:ser>
          <c:idx val="0"/>
          <c:order val="0"/>
          <c:tx>
            <c:strRef>
              <c:f>'mortalidad general'!$B$3:$B$4</c:f>
              <c:strCache>
                <c:ptCount val="1"/>
                <c:pt idx="0">
                  <c:v>2019</c:v>
                </c:pt>
              </c:strCache>
            </c:strRef>
          </c:tx>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general'!$B$5:$B$57</c:f>
              <c:numCache>
                <c:formatCode>General</c:formatCode>
                <c:ptCount val="52"/>
                <c:pt idx="1">
                  <c:v>1</c:v>
                </c:pt>
                <c:pt idx="2">
                  <c:v>1</c:v>
                </c:pt>
                <c:pt idx="3">
                  <c:v>1</c:v>
                </c:pt>
                <c:pt idx="4">
                  <c:v>3</c:v>
                </c:pt>
                <c:pt idx="9">
                  <c:v>2</c:v>
                </c:pt>
                <c:pt idx="10">
                  <c:v>2</c:v>
                </c:pt>
                <c:pt idx="14">
                  <c:v>1</c:v>
                </c:pt>
                <c:pt idx="16">
                  <c:v>1</c:v>
                </c:pt>
                <c:pt idx="27">
                  <c:v>1</c:v>
                </c:pt>
                <c:pt idx="31">
                  <c:v>1</c:v>
                </c:pt>
                <c:pt idx="35">
                  <c:v>1</c:v>
                </c:pt>
                <c:pt idx="43">
                  <c:v>1</c:v>
                </c:pt>
              </c:numCache>
            </c:numRef>
          </c:val>
          <c:smooth val="0"/>
          <c:extLst xmlns:c16r2="http://schemas.microsoft.com/office/drawing/2015/06/chart">
            <c:ext xmlns:c16="http://schemas.microsoft.com/office/drawing/2014/chart" uri="{C3380CC4-5D6E-409C-BE32-E72D297353CC}">
              <c16:uniqueId val="{00000000-2D03-412C-A716-ED38A011CAA3}"/>
            </c:ext>
          </c:extLst>
        </c:ser>
        <c:ser>
          <c:idx val="1"/>
          <c:order val="1"/>
          <c:tx>
            <c:strRef>
              <c:f>'mortalidad general'!$C$3:$C$4</c:f>
              <c:strCache>
                <c:ptCount val="1"/>
                <c:pt idx="0">
                  <c:v>2020</c:v>
                </c:pt>
              </c:strCache>
            </c:strRef>
          </c:tx>
          <c:dLbls>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general'!$C$5:$C$57</c:f>
              <c:numCache>
                <c:formatCode>General</c:formatCode>
                <c:ptCount val="52"/>
                <c:pt idx="0">
                  <c:v>4</c:v>
                </c:pt>
                <c:pt idx="1">
                  <c:v>2</c:v>
                </c:pt>
                <c:pt idx="2">
                  <c:v>1</c:v>
                </c:pt>
                <c:pt idx="4">
                  <c:v>1</c:v>
                </c:pt>
                <c:pt idx="18">
                  <c:v>1</c:v>
                </c:pt>
                <c:pt idx="20">
                  <c:v>1</c:v>
                </c:pt>
                <c:pt idx="22">
                  <c:v>1</c:v>
                </c:pt>
                <c:pt idx="24">
                  <c:v>1</c:v>
                </c:pt>
                <c:pt idx="26">
                  <c:v>1</c:v>
                </c:pt>
                <c:pt idx="28">
                  <c:v>1</c:v>
                </c:pt>
                <c:pt idx="30">
                  <c:v>1</c:v>
                </c:pt>
                <c:pt idx="32">
                  <c:v>1</c:v>
                </c:pt>
                <c:pt idx="34">
                  <c:v>1</c:v>
                </c:pt>
                <c:pt idx="36">
                  <c:v>1</c:v>
                </c:pt>
              </c:numCache>
            </c:numRef>
          </c:val>
          <c:smooth val="0"/>
          <c:extLst xmlns:c16r2="http://schemas.microsoft.com/office/drawing/2015/06/chart">
            <c:ext xmlns:c16="http://schemas.microsoft.com/office/drawing/2014/chart" uri="{C3380CC4-5D6E-409C-BE32-E72D297353CC}">
              <c16:uniqueId val="{00000001-2D03-412C-A716-ED38A011CAA3}"/>
            </c:ext>
          </c:extLst>
        </c:ser>
        <c:ser>
          <c:idx val="2"/>
          <c:order val="2"/>
          <c:tx>
            <c:strRef>
              <c:f>'mortalidad general'!$D$3:$D$4</c:f>
              <c:strCache>
                <c:ptCount val="1"/>
                <c:pt idx="0">
                  <c:v>2021</c:v>
                </c:pt>
              </c:strCache>
            </c:strRef>
          </c:tx>
          <c:dLbls>
            <c:spPr>
              <a:noFill/>
              <a:ln>
                <a:noFill/>
              </a:ln>
              <a:effectLst/>
            </c:spPr>
            <c:txPr>
              <a:bodyPr wrap="square" lIns="38100" tIns="19050" rIns="38100" bIns="19050" anchor="ctr">
                <a:spAutoFit/>
              </a:bodyPr>
              <a:lstStyle/>
              <a:p>
                <a:pPr>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general'!$D$5:$D$57</c:f>
              <c:numCache>
                <c:formatCode>General</c:formatCode>
                <c:ptCount val="52"/>
                <c:pt idx="0">
                  <c:v>13</c:v>
                </c:pt>
                <c:pt idx="1">
                  <c:v>1</c:v>
                </c:pt>
                <c:pt idx="3">
                  <c:v>1</c:v>
                </c:pt>
                <c:pt idx="5">
                  <c:v>3</c:v>
                </c:pt>
                <c:pt idx="6">
                  <c:v>1</c:v>
                </c:pt>
                <c:pt idx="8">
                  <c:v>1</c:v>
                </c:pt>
                <c:pt idx="12">
                  <c:v>1</c:v>
                </c:pt>
                <c:pt idx="13">
                  <c:v>1</c:v>
                </c:pt>
                <c:pt idx="19">
                  <c:v>1</c:v>
                </c:pt>
                <c:pt idx="21">
                  <c:v>1</c:v>
                </c:pt>
                <c:pt idx="29">
                  <c:v>1</c:v>
                </c:pt>
                <c:pt idx="33">
                  <c:v>1</c:v>
                </c:pt>
                <c:pt idx="38">
                  <c:v>1</c:v>
                </c:pt>
                <c:pt idx="46">
                  <c:v>1</c:v>
                </c:pt>
                <c:pt idx="48">
                  <c:v>1</c:v>
                </c:pt>
                <c:pt idx="49">
                  <c:v>1</c:v>
                </c:pt>
                <c:pt idx="50">
                  <c:v>1</c:v>
                </c:pt>
              </c:numCache>
            </c:numRef>
          </c:val>
          <c:smooth val="0"/>
          <c:extLst xmlns:c16r2="http://schemas.microsoft.com/office/drawing/2015/06/chart">
            <c:ext xmlns:c16="http://schemas.microsoft.com/office/drawing/2014/chart" uri="{C3380CC4-5D6E-409C-BE32-E72D297353CC}">
              <c16:uniqueId val="{00000002-2D03-412C-A716-ED38A011CAA3}"/>
            </c:ext>
          </c:extLst>
        </c:ser>
        <c:ser>
          <c:idx val="3"/>
          <c:order val="3"/>
          <c:tx>
            <c:strRef>
              <c:f>'mortalidad general'!$E$3:$E$4</c:f>
              <c:strCache>
                <c:ptCount val="1"/>
                <c:pt idx="0">
                  <c:v>2022</c:v>
                </c:pt>
              </c:strCache>
            </c:strRef>
          </c:tx>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general'!$E$5:$E$57</c:f>
              <c:numCache>
                <c:formatCode>General</c:formatCode>
                <c:ptCount val="52"/>
                <c:pt idx="1">
                  <c:v>4</c:v>
                </c:pt>
                <c:pt idx="2">
                  <c:v>2</c:v>
                </c:pt>
                <c:pt idx="3">
                  <c:v>2</c:v>
                </c:pt>
                <c:pt idx="5">
                  <c:v>1</c:v>
                </c:pt>
                <c:pt idx="6">
                  <c:v>2</c:v>
                </c:pt>
                <c:pt idx="7">
                  <c:v>2</c:v>
                </c:pt>
                <c:pt idx="8">
                  <c:v>1</c:v>
                </c:pt>
                <c:pt idx="11">
                  <c:v>1</c:v>
                </c:pt>
                <c:pt idx="15">
                  <c:v>1</c:v>
                </c:pt>
                <c:pt idx="17">
                  <c:v>1</c:v>
                </c:pt>
                <c:pt idx="23">
                  <c:v>1</c:v>
                </c:pt>
                <c:pt idx="25">
                  <c:v>1</c:v>
                </c:pt>
                <c:pt idx="37">
                  <c:v>1</c:v>
                </c:pt>
                <c:pt idx="39">
                  <c:v>1</c:v>
                </c:pt>
                <c:pt idx="40">
                  <c:v>1</c:v>
                </c:pt>
                <c:pt idx="41">
                  <c:v>1</c:v>
                </c:pt>
                <c:pt idx="42">
                  <c:v>1</c:v>
                </c:pt>
                <c:pt idx="44">
                  <c:v>1</c:v>
                </c:pt>
                <c:pt idx="45">
                  <c:v>1</c:v>
                </c:pt>
                <c:pt idx="47">
                  <c:v>1</c:v>
                </c:pt>
              </c:numCache>
            </c:numRef>
          </c:val>
          <c:smooth val="0"/>
          <c:extLst xmlns:c16r2="http://schemas.microsoft.com/office/drawing/2015/06/chart">
            <c:ext xmlns:c16="http://schemas.microsoft.com/office/drawing/2014/chart" uri="{C3380CC4-5D6E-409C-BE32-E72D297353CC}">
              <c16:uniqueId val="{00000003-2D03-412C-A716-ED38A011CAA3}"/>
            </c:ext>
          </c:extLst>
        </c:ser>
        <c:ser>
          <c:idx val="4"/>
          <c:order val="4"/>
          <c:tx>
            <c:strRef>
              <c:f>'mortalidad general'!$F$3:$F$4</c:f>
              <c:strCache>
                <c:ptCount val="1"/>
                <c:pt idx="0">
                  <c:v>2023</c:v>
                </c:pt>
              </c:strCache>
            </c:strRef>
          </c:tx>
          <c:cat>
            <c:strRef>
              <c:f>'mortalidad general'!$A$5:$A$57</c:f>
              <c:strCache>
                <c:ptCount val="52"/>
                <c:pt idx="0">
                  <c:v>COVID-19 VIRUS IDENTIFICADO</c:v>
                </c:pt>
                <c:pt idx="1">
                  <c:v>NEUMONIA</c:v>
                </c:pt>
                <c:pt idx="2">
                  <c:v>NEUMONIA BACTERIANA NO ESPECIFICADA</c:v>
                </c:pt>
                <c:pt idx="3">
                  <c:v>OBSTRUCCION INTESTINAL</c:v>
                </c:pt>
                <c:pt idx="4">
                  <c:v>INSUFICIENCIA RESPIRATORIA AGUDA</c:v>
                </c:pt>
                <c:pt idx="5">
                  <c:v>senilidad</c:v>
                </c:pt>
                <c:pt idx="6">
                  <c:v>PREMATURIDAD</c:v>
                </c:pt>
                <c:pt idx="7">
                  <c:v>COVID 19 VIRUS IDENTIFICADO</c:v>
                </c:pt>
                <c:pt idx="8">
                  <c:v>TUMOR MALIGNO DE ESTOMAGO</c:v>
                </c:pt>
                <c:pt idx="9">
                  <c:v>SEPTICEMIA</c:v>
                </c:pt>
                <c:pt idx="10">
                  <c:v>CIRROSIS HEPATICA</c:v>
                </c:pt>
                <c:pt idx="11">
                  <c:v>OTROS RECIEN NACIDOS PRE TERMINOS</c:v>
                </c:pt>
                <c:pt idx="12">
                  <c:v>NEOPLASIA PULMONAR</c:v>
                </c:pt>
                <c:pt idx="13">
                  <c:v>INSUFICIENCIA CARDIACA CONGESTIVA</c:v>
                </c:pt>
                <c:pt idx="14">
                  <c:v>FULGURACION</c:v>
                </c:pt>
                <c:pt idx="15">
                  <c:v>NEOPLASIA DE VESICULA</c:v>
                </c:pt>
                <c:pt idx="16">
                  <c:v>CANCER DE HIGADO</c:v>
                </c:pt>
                <c:pt idx="17">
                  <c:v>NEUMONIA ADQUIRIDA EN LA COMUNIDAD</c:v>
                </c:pt>
                <c:pt idx="18">
                  <c:v>ACCIDENTE VASCULAR ISQUEMICO</c:v>
                </c:pt>
                <c:pt idx="19">
                  <c:v>NEUMONIA COMUNITARIA</c:v>
                </c:pt>
                <c:pt idx="20">
                  <c:v>CARCINOMA PULMONAR</c:v>
                </c:pt>
                <c:pt idx="21">
                  <c:v>ABCESO HEPATICO</c:v>
                </c:pt>
                <c:pt idx="22">
                  <c:v>DIABETES MELLITUS CON DESNUTRICION CON COMPLICACIONES MULTIPLES</c:v>
                </c:pt>
                <c:pt idx="23">
                  <c:v>NEUMONIA POR ASPIRACION</c:v>
                </c:pt>
                <c:pt idx="24">
                  <c:v>ANEMIA AGUDA SEVERA</c:v>
                </c:pt>
                <c:pt idx="25">
                  <c:v>INFECCION DE VIAS URINARIAS SITIO NO ESPECIFICADO</c:v>
                </c:pt>
                <c:pt idx="26">
                  <c:v>NEUMONIA DEBIDA A OTROS VIRUS</c:v>
                </c:pt>
                <c:pt idx="27">
                  <c:v>SHOCK SEPTICO</c:v>
                </c:pt>
                <c:pt idx="28">
                  <c:v>DESNUTRICION PROTEICOCALORICA SEVERA</c:v>
                </c:pt>
                <c:pt idx="29">
                  <c:v>DIFICULTAD RESPIRATORIA DEL RECIÉN NACIDO NO ESPECIFICADA</c:v>
                </c:pt>
                <c:pt idx="30">
                  <c:v>CANCER INTESTINO DELGADO</c:v>
                </c:pt>
                <c:pt idx="31">
                  <c:v>SEPTICEMIA DE FOCO URINARIO</c:v>
                </c:pt>
                <c:pt idx="32">
                  <c:v>INFECCION AGUDA DEL TRACTO RESPIRATORIO INFERIOR</c:v>
                </c:pt>
                <c:pt idx="33">
                  <c:v>INSUFICIENCIA RENAL CRONICA</c:v>
                </c:pt>
                <c:pt idx="34">
                  <c:v>ACCIDENTE CEREBRO VASCULAR</c:v>
                </c:pt>
                <c:pt idx="35">
                  <c:v>CIRROSIS HEPATICA ALCOHOLICA</c:v>
                </c:pt>
                <c:pt idx="36">
                  <c:v>INSUFICIENCIA RENAL TERMINAL</c:v>
                </c:pt>
                <c:pt idx="37">
                  <c:v>TUMOR MALIGNO DE HIGADO NO ESPECIFICADO</c:v>
                </c:pt>
                <c:pt idx="38">
                  <c:v>INFECCION URINARIA</c:v>
                </c:pt>
                <c:pt idx="39">
                  <c:v>TRAUMATISMO INTRACRANEAL NO ESPECIFICADO</c:v>
                </c:pt>
                <c:pt idx="40">
                  <c:v>INFECCION DEL TRACTO URINARIO</c:v>
                </c:pt>
                <c:pt idx="41">
                  <c:v>CONTUSION DE GLOBO ECULAR Y TEJIDO ORBITARIO</c:v>
                </c:pt>
                <c:pt idx="42">
                  <c:v>INSUFICIENCIA RENAL AGUDA</c:v>
                </c:pt>
                <c:pt idx="43">
                  <c:v>INSUFICIENCIA RESPIRATORIA</c:v>
                </c:pt>
                <c:pt idx="44">
                  <c:v>OBSTRUCCION INTESTINAL ILEO CECAL</c:v>
                </c:pt>
                <c:pt idx="45">
                  <c:v>HEMORRAGIA INTRAENCEFALICA NO ESPECIFICADA</c:v>
                </c:pt>
                <c:pt idx="46">
                  <c:v>DESPRENDIMIENTO PREMATURO DE PLACENTA CON DEFECTO DE LA COAGULACION</c:v>
                </c:pt>
                <c:pt idx="47">
                  <c:v>CANCER DE PANCREAS</c:v>
                </c:pt>
                <c:pt idx="48">
                  <c:v>TORMENTA TIROIDEA</c:v>
                </c:pt>
                <c:pt idx="49">
                  <c:v>PARO CARDIORESPIRATORIO</c:v>
                </c:pt>
                <c:pt idx="50">
                  <c:v>NEUMONIA NO ESPECIFICADA</c:v>
                </c:pt>
                <c:pt idx="51">
                  <c:v>PIOTORAX</c:v>
                </c:pt>
              </c:strCache>
            </c:strRef>
          </c:cat>
          <c:val>
            <c:numRef>
              <c:f>'mortalidad general'!$F$5:$F$57</c:f>
              <c:numCache>
                <c:formatCode>General</c:formatCode>
                <c:ptCount val="52"/>
                <c:pt idx="1">
                  <c:v>0</c:v>
                </c:pt>
                <c:pt idx="43">
                  <c:v>0</c:v>
                </c:pt>
                <c:pt idx="51">
                  <c:v>0</c:v>
                </c:pt>
              </c:numCache>
            </c:numRef>
          </c:val>
          <c:smooth val="0"/>
          <c:extLst xmlns:c16r2="http://schemas.microsoft.com/office/drawing/2015/06/chart">
            <c:ext xmlns:c16="http://schemas.microsoft.com/office/drawing/2014/chart" uri="{C3380CC4-5D6E-409C-BE32-E72D297353CC}">
              <c16:uniqueId val="{00000004-2D03-412C-A716-ED38A011CAA3}"/>
            </c:ext>
          </c:extLst>
        </c:ser>
        <c:dLbls>
          <c:showLegendKey val="0"/>
          <c:showVal val="0"/>
          <c:showCatName val="0"/>
          <c:showSerName val="0"/>
          <c:showPercent val="0"/>
          <c:showBubbleSize val="0"/>
        </c:dLbls>
        <c:marker val="1"/>
        <c:smooth val="0"/>
        <c:axId val="201788032"/>
        <c:axId val="201793920"/>
      </c:lineChart>
      <c:catAx>
        <c:axId val="201788032"/>
        <c:scaling>
          <c:orientation val="minMax"/>
        </c:scaling>
        <c:delete val="0"/>
        <c:axPos val="b"/>
        <c:numFmt formatCode="General" sourceLinked="0"/>
        <c:majorTickMark val="out"/>
        <c:minorTickMark val="none"/>
        <c:tickLblPos val="nextTo"/>
        <c:txPr>
          <a:bodyPr rot="5400000" vert="horz" anchor="ctr" anchorCtr="1"/>
          <a:lstStyle/>
          <a:p>
            <a:pPr>
              <a:defRPr/>
            </a:pPr>
            <a:endParaRPr lang="en-US"/>
          </a:p>
        </c:txPr>
        <c:crossAx val="201793920"/>
        <c:crosses val="autoZero"/>
        <c:auto val="1"/>
        <c:lblAlgn val="ctr"/>
        <c:lblOffset val="100"/>
        <c:noMultiLvlLbl val="0"/>
      </c:catAx>
      <c:valAx>
        <c:axId val="201793920"/>
        <c:scaling>
          <c:orientation val="minMax"/>
        </c:scaling>
        <c:delete val="0"/>
        <c:axPos val="l"/>
        <c:majorGridlines/>
        <c:numFmt formatCode="General" sourceLinked="1"/>
        <c:majorTickMark val="out"/>
        <c:minorTickMark val="none"/>
        <c:tickLblPos val="nextTo"/>
        <c:crossAx val="201788032"/>
        <c:crosses val="autoZero"/>
        <c:crossBetween val="between"/>
      </c:valAx>
    </c:plotArea>
    <c:legend>
      <c:legendPos val="r"/>
      <c:layout/>
      <c:overlay val="0"/>
    </c:legend>
    <c:plotVisOnly val="1"/>
    <c:dispBlanksAs val="gap"/>
    <c:showDLblsOverMax val="0"/>
  </c:chart>
  <c:externalData r:id="rId1">
    <c:autoUpdate val="0"/>
  </c:externalData>
  <c:extLst xmlns:c16r2="http://schemas.microsoft.com/office/drawing/2015/06/char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[evaluacion estadistica 2019 (Autoguardado).xlsx]Sheet1!PivotTable1</c:name>
    <c:fmtId val="10"/>
  </c:pivotSource>
  <c:chart>
    <c:autoTitleDeleted val="0"/>
    <c:pivotFmts>
      <c:pivotFmt>
        <c:idx val="0"/>
        <c:marker>
          <c:symbol val="none"/>
        </c:marker>
      </c:pivotFmt>
      <c:pivotFmt>
        <c:idx val="1"/>
        <c:marker>
          <c:symbol val="none"/>
        </c:marker>
      </c:pivotFmt>
      <c:pivotFmt>
        <c:idx val="2"/>
        <c:marker>
          <c:symbol val="none"/>
        </c:marker>
      </c:pivotFmt>
      <c:pivotFmt>
        <c:idx val="3"/>
        <c:marker>
          <c:symbol val="none"/>
        </c:marker>
      </c:pivotFmt>
      <c:pivotFmt>
        <c:idx val="4"/>
        <c:marker>
          <c:symbol val="none"/>
        </c:marker>
      </c:pivotFmt>
      <c:pivotFmt>
        <c:idx val="5"/>
        <c:marker>
          <c:symbol val="none"/>
        </c:marker>
      </c:pivotFmt>
      <c:pivotFmt>
        <c:idx val="6"/>
        <c:marker>
          <c:symbol val="none"/>
        </c:marker>
      </c:pivotFmt>
      <c:pivotFmt>
        <c:idx val="7"/>
        <c:marker>
          <c:symbol val="none"/>
        </c:marker>
      </c:pivotFmt>
      <c:pivotFmt>
        <c:idx val="8"/>
        <c:marker>
          <c:symbol val="none"/>
        </c:marker>
      </c:pivotFmt>
      <c:pivotFmt>
        <c:idx val="9"/>
        <c:marker>
          <c:symbol val="none"/>
        </c:marker>
      </c:pivotFmt>
      <c:pivotFmt>
        <c:idx val="10"/>
        <c:marker>
          <c:symbol val="none"/>
        </c:marker>
      </c:pivotFmt>
      <c:pivotFmt>
        <c:idx val="11"/>
        <c:marker>
          <c:symbol val="none"/>
        </c:marker>
      </c:pivotFmt>
      <c:pivotFmt>
        <c:idx val="12"/>
        <c:marker>
          <c:symbol val="none"/>
        </c:marker>
      </c:pivotFmt>
      <c:pivotFmt>
        <c:idx val="13"/>
        <c:marker>
          <c:symbol val="none"/>
        </c:marker>
      </c:pivotFmt>
      <c:pivotFmt>
        <c:idx val="14"/>
        <c:marker>
          <c:symbol val="none"/>
        </c:marker>
      </c:pivotFmt>
      <c:pivotFmt>
        <c:idx val="15"/>
        <c:marker>
          <c:symbol val="none"/>
        </c:marker>
      </c:pivotFmt>
      <c:pivotFmt>
        <c:idx val="16"/>
        <c:marker>
          <c:symbol val="none"/>
        </c:marker>
      </c:pivotFmt>
      <c:pivotFmt>
        <c:idx val="17"/>
        <c:marker>
          <c:symbol val="none"/>
        </c:marker>
      </c:pivotFmt>
      <c:pivotFmt>
        <c:idx val="18"/>
        <c:marker>
          <c:symbol val="none"/>
        </c:marker>
      </c:pivotFmt>
      <c:pivotFmt>
        <c:idx val="19"/>
        <c:marker>
          <c:symbol val="none"/>
        </c:marker>
      </c:pivotFmt>
      <c:pivotFmt>
        <c:idx val="20"/>
        <c:marker>
          <c:symbol val="none"/>
        </c:marker>
      </c:pivotFmt>
      <c:pivotFmt>
        <c:idx val="21"/>
        <c:marker>
          <c:symbol val="none"/>
        </c:marker>
      </c:pivotFmt>
      <c:pivotFmt>
        <c:idx val="22"/>
        <c:marker>
          <c:symbol val="none"/>
        </c:marker>
      </c:pivotFmt>
      <c:pivotFmt>
        <c:idx val="23"/>
        <c:marker>
          <c:symbol val="none"/>
        </c:marker>
      </c:pivotFmt>
      <c:pivotFmt>
        <c:idx val="24"/>
        <c:marker>
          <c:symbol val="none"/>
        </c:marker>
      </c:pivotFmt>
      <c:pivotFmt>
        <c:idx val="25"/>
        <c:marker>
          <c:symbol val="none"/>
        </c:marker>
      </c:pivotFmt>
      <c:pivotFmt>
        <c:idx val="26"/>
        <c:dLbl>
          <c:idx val="0"/>
          <c:delete val="1"/>
          <c:extLst xmlns:c16r2="http://schemas.microsoft.com/office/drawing/2015/06/chart">
            <c:ext xmlns:c15="http://schemas.microsoft.com/office/drawing/2012/chart" uri="{CE6537A1-D6FC-4f65-9D91-7224C49458BB}"/>
          </c:extLst>
        </c:dLbl>
      </c:pivotFmt>
      <c:pivotFmt>
        <c:idx val="27"/>
        <c:dLbl>
          <c:idx val="0"/>
          <c:delete val="1"/>
          <c:extLst xmlns:c16r2="http://schemas.microsoft.com/office/drawing/2015/06/chart">
            <c:ext xmlns:c15="http://schemas.microsoft.com/office/drawing/2012/chart" uri="{CE6537A1-D6FC-4f65-9D91-7224C49458BB}"/>
          </c:extLst>
        </c:dLbl>
      </c:pivotFmt>
      <c:pivotFmt>
        <c:idx val="28"/>
        <c:dLbl>
          <c:idx val="0"/>
          <c:delete val="1"/>
          <c:extLst xmlns:c16r2="http://schemas.microsoft.com/office/drawing/2015/06/chart">
            <c:ext xmlns:c15="http://schemas.microsoft.com/office/drawing/2012/chart" uri="{CE6537A1-D6FC-4f65-9D91-7224C49458BB}"/>
          </c:extLst>
        </c:dLbl>
      </c:pivotFmt>
      <c:pivotFmt>
        <c:idx val="29"/>
        <c:dLbl>
          <c:idx val="0"/>
          <c:delete val="1"/>
          <c:extLst xmlns:c16r2="http://schemas.microsoft.com/office/drawing/2015/06/chart">
            <c:ext xmlns:c15="http://schemas.microsoft.com/office/drawing/2012/chart" uri="{CE6537A1-D6FC-4f65-9D91-7224C49458BB}"/>
          </c:extLst>
        </c:dLbl>
      </c:pivotFmt>
      <c:pivotFmt>
        <c:idx val="30"/>
        <c:dLbl>
          <c:idx val="0"/>
          <c:delete val="1"/>
          <c:extLst xmlns:c16r2="http://schemas.microsoft.com/office/drawing/2015/06/chart">
            <c:ext xmlns:c15="http://schemas.microsoft.com/office/drawing/2012/chart" uri="{CE6537A1-D6FC-4f65-9D91-7224C49458BB}"/>
          </c:extLst>
        </c:dLbl>
      </c:pivotFmt>
      <c:pivotFmt>
        <c:idx val="31"/>
        <c:dLbl>
          <c:idx val="0"/>
          <c:delete val="1"/>
          <c:extLst xmlns:c16r2="http://schemas.microsoft.com/office/drawing/2015/06/chart">
            <c:ext xmlns:c15="http://schemas.microsoft.com/office/drawing/2012/chart" uri="{CE6537A1-D6FC-4f65-9D91-7224C49458BB}"/>
          </c:extLst>
        </c:dLbl>
      </c:pivotFmt>
      <c:pivotFmt>
        <c:idx val="32"/>
        <c:dLbl>
          <c:idx val="0"/>
          <c:delete val="1"/>
          <c:extLst xmlns:c16r2="http://schemas.microsoft.com/office/drawing/2015/06/chart">
            <c:ext xmlns:c15="http://schemas.microsoft.com/office/drawing/2012/chart" uri="{CE6537A1-D6FC-4f65-9D91-7224C49458BB}"/>
          </c:extLst>
        </c:dLbl>
      </c:pivotFmt>
      <c:pivotFmt>
        <c:idx val="33"/>
        <c:dLbl>
          <c:idx val="0"/>
          <c:delete val="1"/>
          <c:extLst xmlns:c16r2="http://schemas.microsoft.com/office/drawing/2015/06/chart">
            <c:ext xmlns:c15="http://schemas.microsoft.com/office/drawing/2012/chart" uri="{CE6537A1-D6FC-4f65-9D91-7224C49458BB}"/>
          </c:extLst>
        </c:dLbl>
      </c:pivotFmt>
      <c:pivotFmt>
        <c:idx val="34"/>
        <c:dLbl>
          <c:idx val="0"/>
          <c:delete val="1"/>
          <c:extLst xmlns:c16r2="http://schemas.microsoft.com/office/drawing/2015/06/chart">
            <c:ext xmlns:c15="http://schemas.microsoft.com/office/drawing/2012/chart" uri="{CE6537A1-D6FC-4f65-9D91-7224C49458BB}"/>
          </c:extLst>
        </c:dLbl>
      </c:pivotFmt>
      <c:pivotFmt>
        <c:idx val="35"/>
        <c:dLbl>
          <c:idx val="0"/>
          <c:delete val="1"/>
          <c:extLst xmlns:c16r2="http://schemas.microsoft.com/office/drawing/2015/06/chart">
            <c:ext xmlns:c15="http://schemas.microsoft.com/office/drawing/2012/chart" uri="{CE6537A1-D6FC-4f65-9D91-7224C49458BB}"/>
          </c:extLst>
        </c:dLbl>
      </c:pivotFmt>
      <c:pivotFmt>
        <c:idx val="36"/>
        <c:dLbl>
          <c:idx val="0"/>
          <c:delete val="1"/>
          <c:extLst xmlns:c16r2="http://schemas.microsoft.com/office/drawing/2015/06/chart">
            <c:ext xmlns:c15="http://schemas.microsoft.com/office/drawing/2012/chart" uri="{CE6537A1-D6FC-4f65-9D91-7224C49458BB}"/>
          </c:extLst>
        </c:dLbl>
      </c:pivotFmt>
      <c:pivotFmt>
        <c:idx val="37"/>
        <c:dLbl>
          <c:idx val="0"/>
          <c:delete val="1"/>
          <c:extLst xmlns:c16r2="http://schemas.microsoft.com/office/drawing/2015/06/chart">
            <c:ext xmlns:c15="http://schemas.microsoft.com/office/drawing/2012/chart" uri="{CE6537A1-D6FC-4f65-9D91-7224C49458BB}"/>
          </c:extLst>
        </c:dLbl>
      </c:pivotFmt>
      <c:pivotFmt>
        <c:idx val="38"/>
        <c:dLbl>
          <c:idx val="0"/>
          <c:delete val="1"/>
          <c:extLst xmlns:c16r2="http://schemas.microsoft.com/office/drawing/2015/06/chart">
            <c:ext xmlns:c15="http://schemas.microsoft.com/office/drawing/2012/chart" uri="{CE6537A1-D6FC-4f65-9D91-7224C49458BB}"/>
          </c:extLst>
        </c:dLbl>
      </c:pivotFmt>
      <c:pivotFmt>
        <c:idx val="39"/>
        <c:dLbl>
          <c:idx val="0"/>
          <c:delete val="1"/>
          <c:extLst xmlns:c16r2="http://schemas.microsoft.com/office/drawing/2015/06/chart">
            <c:ext xmlns:c15="http://schemas.microsoft.com/office/drawing/2012/chart" uri="{CE6537A1-D6FC-4f65-9D91-7224C49458BB}"/>
          </c:extLst>
        </c:dLbl>
      </c:pivotFmt>
      <c:pivotFmt>
        <c:idx val="40"/>
        <c:dLbl>
          <c:idx val="0"/>
          <c:delete val="1"/>
          <c:extLst xmlns:c16r2="http://schemas.microsoft.com/office/drawing/2015/06/chart">
            <c:ext xmlns:c15="http://schemas.microsoft.com/office/drawing/2012/chart" uri="{CE6537A1-D6FC-4f65-9D91-7224C49458BB}"/>
          </c:extLst>
        </c:dLbl>
      </c:pivotFmt>
      <c:pivotFmt>
        <c:idx val="41"/>
        <c:dLbl>
          <c:idx val="0"/>
          <c:delete val="1"/>
          <c:extLst xmlns:c16r2="http://schemas.microsoft.com/office/drawing/2015/06/chart">
            <c:ext xmlns:c15="http://schemas.microsoft.com/office/drawing/2012/chart" uri="{CE6537A1-D6FC-4f65-9D91-7224C49458BB}"/>
          </c:extLst>
        </c:dLbl>
      </c:pivotFmt>
    </c:pivotFmts>
    <c:plotArea>
      <c:layout>
        <c:manualLayout>
          <c:layoutTarget val="inner"/>
          <c:xMode val="edge"/>
          <c:yMode val="edge"/>
          <c:x val="7.4061983670215895E-2"/>
          <c:y val="3.9253679927123593E-2"/>
          <c:w val="0.82501770859825874"/>
          <c:h val="0.46997388520391964"/>
        </c:manualLayout>
      </c:layout>
      <c:lineChart>
        <c:grouping val="standard"/>
        <c:varyColors val="0"/>
        <c:ser>
          <c:idx val="0"/>
          <c:order val="0"/>
          <c:tx>
            <c:strRef>
              <c:f>Sheet1!$B$3:$B$4</c:f>
              <c:strCache>
                <c:ptCount val="1"/>
                <c:pt idx="0">
                  <c:v>2020</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Sheet1!$B$5:$B$74</c:f>
              <c:numCache>
                <c:formatCode>General</c:formatCode>
                <c:ptCount val="69"/>
                <c:pt idx="0">
                  <c:v>2</c:v>
                </c:pt>
                <c:pt idx="1">
                  <c:v>4</c:v>
                </c:pt>
                <c:pt idx="5">
                  <c:v>1</c:v>
                </c:pt>
                <c:pt idx="14">
                  <c:v>1</c:v>
                </c:pt>
                <c:pt idx="19">
                  <c:v>1</c:v>
                </c:pt>
                <c:pt idx="21">
                  <c:v>1</c:v>
                </c:pt>
                <c:pt idx="23">
                  <c:v>1</c:v>
                </c:pt>
                <c:pt idx="27">
                  <c:v>1</c:v>
                </c:pt>
                <c:pt idx="38">
                  <c:v>1</c:v>
                </c:pt>
                <c:pt idx="39">
                  <c:v>1</c:v>
                </c:pt>
                <c:pt idx="47">
                  <c:v>1</c:v>
                </c:pt>
                <c:pt idx="58">
                  <c:v>1</c:v>
                </c:pt>
                <c:pt idx="60">
                  <c:v>1</c:v>
                </c:pt>
                <c:pt idx="64">
                  <c:v>1</c:v>
                </c:pt>
              </c:numCache>
            </c:numRef>
          </c:val>
          <c:smooth val="0"/>
          <c:extLst xmlns:c16r2="http://schemas.microsoft.com/office/drawing/2015/06/chart">
            <c:ext xmlns:c16="http://schemas.microsoft.com/office/drawing/2014/chart" uri="{C3380CC4-5D6E-409C-BE32-E72D297353CC}">
              <c16:uniqueId val="{00000000-9B23-40FA-A7D4-8783D3F9BE89}"/>
            </c:ext>
          </c:extLst>
        </c:ser>
        <c:ser>
          <c:idx val="1"/>
          <c:order val="1"/>
          <c:tx>
            <c:strRef>
              <c:f>Sheet1!$C$3:$C$4</c:f>
              <c:strCache>
                <c:ptCount val="1"/>
                <c:pt idx="0">
                  <c:v>2021</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Sheet1!$C$5:$C$74</c:f>
              <c:numCache>
                <c:formatCode>General</c:formatCode>
                <c:ptCount val="69"/>
                <c:pt idx="0">
                  <c:v>1</c:v>
                </c:pt>
                <c:pt idx="1">
                  <c:v>13</c:v>
                </c:pt>
                <c:pt idx="3">
                  <c:v>3</c:v>
                </c:pt>
                <c:pt idx="4">
                  <c:v>1</c:v>
                </c:pt>
                <c:pt idx="6">
                  <c:v>1</c:v>
                </c:pt>
                <c:pt idx="7">
                  <c:v>1</c:v>
                </c:pt>
                <c:pt idx="9">
                  <c:v>1</c:v>
                </c:pt>
                <c:pt idx="11">
                  <c:v>1</c:v>
                </c:pt>
                <c:pt idx="25">
                  <c:v>1</c:v>
                </c:pt>
                <c:pt idx="26">
                  <c:v>1</c:v>
                </c:pt>
                <c:pt idx="29">
                  <c:v>1</c:v>
                </c:pt>
                <c:pt idx="48">
                  <c:v>1</c:v>
                </c:pt>
                <c:pt idx="56">
                  <c:v>1</c:v>
                </c:pt>
                <c:pt idx="57">
                  <c:v>1</c:v>
                </c:pt>
                <c:pt idx="62">
                  <c:v>1</c:v>
                </c:pt>
                <c:pt idx="65">
                  <c:v>1</c:v>
                </c:pt>
                <c:pt idx="67">
                  <c:v>1</c:v>
                </c:pt>
              </c:numCache>
            </c:numRef>
          </c:val>
          <c:smooth val="0"/>
          <c:extLst xmlns:c16r2="http://schemas.microsoft.com/office/drawing/2015/06/chart">
            <c:ext xmlns:c16="http://schemas.microsoft.com/office/drawing/2014/chart" uri="{C3380CC4-5D6E-409C-BE32-E72D297353CC}">
              <c16:uniqueId val="{00000001-9B23-40FA-A7D4-8783D3F9BE89}"/>
            </c:ext>
          </c:extLst>
        </c:ser>
        <c:ser>
          <c:idx val="2"/>
          <c:order val="2"/>
          <c:tx>
            <c:strRef>
              <c:f>Sheet1!$D$3:$D$4</c:f>
              <c:strCache>
                <c:ptCount val="1"/>
                <c:pt idx="0">
                  <c:v>2022</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Sheet1!$D$5:$D$74</c:f>
              <c:numCache>
                <c:formatCode>General</c:formatCode>
                <c:ptCount val="69"/>
                <c:pt idx="0">
                  <c:v>4</c:v>
                </c:pt>
                <c:pt idx="3">
                  <c:v>1</c:v>
                </c:pt>
                <c:pt idx="4">
                  <c:v>2</c:v>
                </c:pt>
                <c:pt idx="5">
                  <c:v>2</c:v>
                </c:pt>
                <c:pt idx="7">
                  <c:v>2</c:v>
                </c:pt>
                <c:pt idx="8">
                  <c:v>2</c:v>
                </c:pt>
                <c:pt idx="11">
                  <c:v>1</c:v>
                </c:pt>
                <c:pt idx="12">
                  <c:v>1</c:v>
                </c:pt>
                <c:pt idx="17">
                  <c:v>1</c:v>
                </c:pt>
                <c:pt idx="18">
                  <c:v>1</c:v>
                </c:pt>
                <c:pt idx="20">
                  <c:v>1</c:v>
                </c:pt>
                <c:pt idx="30">
                  <c:v>1</c:v>
                </c:pt>
                <c:pt idx="32">
                  <c:v>1</c:v>
                </c:pt>
                <c:pt idx="41">
                  <c:v>1</c:v>
                </c:pt>
                <c:pt idx="49">
                  <c:v>1</c:v>
                </c:pt>
                <c:pt idx="50">
                  <c:v>1</c:v>
                </c:pt>
                <c:pt idx="51">
                  <c:v>1</c:v>
                </c:pt>
                <c:pt idx="53">
                  <c:v>1</c:v>
                </c:pt>
                <c:pt idx="55">
                  <c:v>1</c:v>
                </c:pt>
                <c:pt idx="61">
                  <c:v>1</c:v>
                </c:pt>
              </c:numCache>
            </c:numRef>
          </c:val>
          <c:smooth val="0"/>
          <c:extLst xmlns:c16r2="http://schemas.microsoft.com/office/drawing/2015/06/chart">
            <c:ext xmlns:c16="http://schemas.microsoft.com/office/drawing/2014/chart" uri="{C3380CC4-5D6E-409C-BE32-E72D297353CC}">
              <c16:uniqueId val="{00000002-9B23-40FA-A7D4-8783D3F9BE89}"/>
            </c:ext>
          </c:extLst>
        </c:ser>
        <c:ser>
          <c:idx val="3"/>
          <c:order val="3"/>
          <c:tx>
            <c:strRef>
              <c:f>Sheet1!$E$3:$E$4</c:f>
              <c:strCache>
                <c:ptCount val="1"/>
                <c:pt idx="0">
                  <c:v>2023</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Sheet1!$E$5:$E$74</c:f>
              <c:numCache>
                <c:formatCode>General</c:formatCode>
                <c:ptCount val="69"/>
                <c:pt idx="0">
                  <c:v>5</c:v>
                </c:pt>
                <c:pt idx="2">
                  <c:v>3</c:v>
                </c:pt>
                <c:pt idx="4">
                  <c:v>1</c:v>
                </c:pt>
                <c:pt idx="10">
                  <c:v>2</c:v>
                </c:pt>
                <c:pt idx="13">
                  <c:v>1</c:v>
                </c:pt>
                <c:pt idx="24">
                  <c:v>1</c:v>
                </c:pt>
                <c:pt idx="31">
                  <c:v>1</c:v>
                </c:pt>
                <c:pt idx="34">
                  <c:v>1</c:v>
                </c:pt>
                <c:pt idx="35">
                  <c:v>1</c:v>
                </c:pt>
                <c:pt idx="36">
                  <c:v>1</c:v>
                </c:pt>
                <c:pt idx="37">
                  <c:v>1</c:v>
                </c:pt>
                <c:pt idx="44">
                  <c:v>1</c:v>
                </c:pt>
                <c:pt idx="45">
                  <c:v>1</c:v>
                </c:pt>
                <c:pt idx="46">
                  <c:v>1</c:v>
                </c:pt>
                <c:pt idx="59">
                  <c:v>1</c:v>
                </c:pt>
                <c:pt idx="63">
                  <c:v>1</c:v>
                </c:pt>
              </c:numCache>
            </c:numRef>
          </c:val>
          <c:smooth val="0"/>
          <c:extLst xmlns:c16r2="http://schemas.microsoft.com/office/drawing/2015/06/chart">
            <c:ext xmlns:c16="http://schemas.microsoft.com/office/drawing/2014/chart" uri="{C3380CC4-5D6E-409C-BE32-E72D297353CC}">
              <c16:uniqueId val="{00000003-9B23-40FA-A7D4-8783D3F9BE89}"/>
            </c:ext>
          </c:extLst>
        </c:ser>
        <c:ser>
          <c:idx val="4"/>
          <c:order val="4"/>
          <c:tx>
            <c:strRef>
              <c:f>Sheet1!$F$3:$F$4</c:f>
              <c:strCache>
                <c:ptCount val="1"/>
                <c:pt idx="0">
                  <c:v>2024</c:v>
                </c:pt>
              </c:strCache>
            </c:strRef>
          </c:tx>
          <c:cat>
            <c:strRef>
              <c:f>Sheet1!$A$5:$A$74</c:f>
              <c:strCache>
                <c:ptCount val="69"/>
                <c:pt idx="0">
                  <c:v>NEUMONIA</c:v>
                </c:pt>
                <c:pt idx="1">
                  <c:v>COVID-19 VIRUS IDENTIFICADO</c:v>
                </c:pt>
                <c:pt idx="2">
                  <c:v>FIBROSIS PULMONAR</c:v>
                </c:pt>
                <c:pt idx="3">
                  <c:v>senilidad</c:v>
                </c:pt>
                <c:pt idx="4">
                  <c:v>OBSTRUCCION INTESTINAL</c:v>
                </c:pt>
                <c:pt idx="5">
                  <c:v>NEUMONIA BACTERIANA NO ESPECIFICADA</c:v>
                </c:pt>
                <c:pt idx="6">
                  <c:v>NEUMONIA NO ESPECIFICADA</c:v>
                </c:pt>
                <c:pt idx="7">
                  <c:v>PREMATURIDAD</c:v>
                </c:pt>
                <c:pt idx="8">
                  <c:v>COVID 19 VIRUS IDENTIFICADO</c:v>
                </c:pt>
                <c:pt idx="9">
                  <c:v>INSUFICIENCIA RENAL CRONICA</c:v>
                </c:pt>
                <c:pt idx="10">
                  <c:v>INSUFICIENCIA RESPIRATORIA</c:v>
                </c:pt>
                <c:pt idx="11">
                  <c:v>TUMOR MALIGNO DE ESTOMAGO</c:v>
                </c:pt>
                <c:pt idx="12">
                  <c:v>NEOPLASIA DE VESICULA</c:v>
                </c:pt>
                <c:pt idx="13">
                  <c:v>PIOTORAX</c:v>
                </c:pt>
                <c:pt idx="14">
                  <c:v>NEUMONIA DEBIDA A OTROS VIRUS</c:v>
                </c:pt>
                <c:pt idx="15">
                  <c:v>CIRRROSIS HEPATICA</c:v>
                </c:pt>
                <c:pt idx="16">
                  <c:v>ANEURISMA DE LA AORTA ABDOMINAL</c:v>
                </c:pt>
                <c:pt idx="17">
                  <c:v>CONTUSION DE GLOBO ECULAR Y TEJIDO ORBITARIO</c:v>
                </c:pt>
                <c:pt idx="18">
                  <c:v>NEUMONIA ADQUIRIDA EN LA COMUNIDAD</c:v>
                </c:pt>
                <c:pt idx="19">
                  <c:v>ACCIDENTE CEREBRO VASCULAR</c:v>
                </c:pt>
                <c:pt idx="20">
                  <c:v>OBSTRUCCION INTESTINAL ILEO CECAL</c:v>
                </c:pt>
                <c:pt idx="21">
                  <c:v>ACCIDENTE VASCULAR ISQUEMICO</c:v>
                </c:pt>
                <c:pt idx="22">
                  <c:v>SEPSIS NO ESPECIFICDA</c:v>
                </c:pt>
                <c:pt idx="23">
                  <c:v>DESNUTRICION PROTEICOCALORICA SEVERA</c:v>
                </c:pt>
                <c:pt idx="24">
                  <c:v>MALFORMACION CARDIOVASCULAR</c:v>
                </c:pt>
                <c:pt idx="25">
                  <c:v>DESPRENDIMIENTO PREMATURO DE PLACENTA CON DEFECTO DE LA COAGULACION</c:v>
                </c:pt>
                <c:pt idx="26">
                  <c:v>NEOPLASIA PULMONAR</c:v>
                </c:pt>
                <c:pt idx="27">
                  <c:v>DIABETES MELLITUS CON DESNUTRICION CON COMPLICACIONES MULTIPLES</c:v>
                </c:pt>
                <c:pt idx="28">
                  <c:v>BRONCONEUMONIA</c:v>
                </c:pt>
                <c:pt idx="29">
                  <c:v>DIFICULTAD RESPIRATORIA DEL RECIÉN NACIDO NO ESPECIFICADA</c:v>
                </c:pt>
                <c:pt idx="30">
                  <c:v>NEUMONIA POR ASPIRACION</c:v>
                </c:pt>
                <c:pt idx="31">
                  <c:v>EDEMA</c:v>
                </c:pt>
                <c:pt idx="32">
                  <c:v>OTROS RECIEN NACIDOS PRE TERMINOS</c:v>
                </c:pt>
                <c:pt idx="33">
                  <c:v>EDEMA GENERALIZADO</c:v>
                </c:pt>
                <c:pt idx="34">
                  <c:v>RECIEN NACIDO PRETERMINO</c:v>
                </c:pt>
                <c:pt idx="35">
                  <c:v>ENFERMEDAD CEREBRO VASCULAR</c:v>
                </c:pt>
                <c:pt idx="36">
                  <c:v>CIRROSIS HEPATICAALCOHOLICA</c:v>
                </c:pt>
                <c:pt idx="37">
                  <c:v>ENFERMEDADPULMONAR INTERSTICIALCON FIBROSIS</c:v>
                </c:pt>
                <c:pt idx="38">
                  <c:v>INSUFICIENCIA RESPIRATORIA AGUDA</c:v>
                </c:pt>
                <c:pt idx="39">
                  <c:v>ANEMIA AGUDA SEVERA</c:v>
                </c:pt>
                <c:pt idx="40">
                  <c:v>MALFORMACIONES CONGÉNITAS MÚLTIPLES NO CLASIFICADAS EN OTRA PARTE</c:v>
                </c:pt>
                <c:pt idx="41">
                  <c:v>HEMORRAGIA INTRAENCEFALICA NO ESPECIFICADA</c:v>
                </c:pt>
                <c:pt idx="42">
                  <c:v>NEOPLASIA MALIGNA DE PULMON PARTE NO ESPECIFICADA</c:v>
                </c:pt>
                <c:pt idx="43">
                  <c:v>HIPERTENSION SECUNDARIA NO ESPECIFICADA</c:v>
                </c:pt>
                <c:pt idx="44">
                  <c:v>ASFIXIA INTRAUTERO</c:v>
                </c:pt>
                <c:pt idx="45">
                  <c:v>HIPOXIA INTRAUTERINA</c:v>
                </c:pt>
                <c:pt idx="46">
                  <c:v>NEUMONIA BACTERIANA</c:v>
                </c:pt>
                <c:pt idx="47">
                  <c:v>INFECCION AGUDA DEL TRACTO RESPIRATORIO INFERIOR</c:v>
                </c:pt>
                <c:pt idx="48">
                  <c:v>NEUMONIA COMUNITARIA</c:v>
                </c:pt>
                <c:pt idx="49">
                  <c:v>INFECCION DE VIAS URINARIAS SITIO NO ESPECIFICADO</c:v>
                </c:pt>
                <c:pt idx="50">
                  <c:v>CANCER DE PANCREAS</c:v>
                </c:pt>
                <c:pt idx="51">
                  <c:v>INFECCION DEL TRACTO URINARIO</c:v>
                </c:pt>
                <c:pt idx="52">
                  <c:v>CANCER GASTRICO</c:v>
                </c:pt>
                <c:pt idx="53">
                  <c:v>TRAUMATISMO INTRACRANEAL NO ESPECIFICADO</c:v>
                </c:pt>
                <c:pt idx="54">
                  <c:v>OTRAS ENFERMEDADES PULMONARES CON FIBROSIS</c:v>
                </c:pt>
                <c:pt idx="55">
                  <c:v>TUMOR MALIGNO DE HIGADO NO ESPECIFICADO</c:v>
                </c:pt>
                <c:pt idx="56">
                  <c:v>PARO CARDIORESPIRATORIO</c:v>
                </c:pt>
                <c:pt idx="57">
                  <c:v>ABCESO HEPATICO</c:v>
                </c:pt>
                <c:pt idx="58">
                  <c:v>CANCER INTESTINO DELGADO</c:v>
                </c:pt>
                <c:pt idx="59">
                  <c:v>INSUFICIENCIA RENAL</c:v>
                </c:pt>
                <c:pt idx="60">
                  <c:v>CARCINOMA PULMONAR</c:v>
                </c:pt>
                <c:pt idx="61">
                  <c:v>INSUFICIENCIA RENAL AGUDA</c:v>
                </c:pt>
                <c:pt idx="62">
                  <c:v>TORMENTA TIROIDEA</c:v>
                </c:pt>
                <c:pt idx="63">
                  <c:v>ANEMIA SEVERA</c:v>
                </c:pt>
                <c:pt idx="64">
                  <c:v>INSUFICIENCIA RENAL TERMINAL</c:v>
                </c:pt>
                <c:pt idx="65">
                  <c:v>INFECCION URINARIA</c:v>
                </c:pt>
                <c:pt idx="66">
                  <c:v>TUMOR MALIGNO DE VIAS BILIARES</c:v>
                </c:pt>
                <c:pt idx="67">
                  <c:v>INSUFICIENCIA CARDIACA CONGESTIVA</c:v>
                </c:pt>
                <c:pt idx="68">
                  <c:v>INSUFICIENCIA CARDIACA NO ESPECIFICADA</c:v>
                </c:pt>
              </c:strCache>
            </c:strRef>
          </c:cat>
          <c:val>
            <c:numRef>
              <c:f>Sheet1!$F$5:$F$74</c:f>
              <c:numCache>
                <c:formatCode>General</c:formatCode>
                <c:ptCount val="69"/>
                <c:pt idx="0">
                  <c:v>5</c:v>
                </c:pt>
                <c:pt idx="2">
                  <c:v>2</c:v>
                </c:pt>
                <c:pt idx="6">
                  <c:v>2</c:v>
                </c:pt>
                <c:pt idx="9">
                  <c:v>1</c:v>
                </c:pt>
                <c:pt idx="15">
                  <c:v>1</c:v>
                </c:pt>
                <c:pt idx="16">
                  <c:v>1</c:v>
                </c:pt>
                <c:pt idx="22">
                  <c:v>1</c:v>
                </c:pt>
                <c:pt idx="28">
                  <c:v>1</c:v>
                </c:pt>
                <c:pt idx="33">
                  <c:v>1</c:v>
                </c:pt>
                <c:pt idx="40">
                  <c:v>1</c:v>
                </c:pt>
                <c:pt idx="42">
                  <c:v>1</c:v>
                </c:pt>
                <c:pt idx="43">
                  <c:v>1</c:v>
                </c:pt>
                <c:pt idx="52">
                  <c:v>1</c:v>
                </c:pt>
                <c:pt idx="54">
                  <c:v>1</c:v>
                </c:pt>
                <c:pt idx="66">
                  <c:v>1</c:v>
                </c:pt>
                <c:pt idx="68">
                  <c:v>1</c:v>
                </c:pt>
              </c:numCache>
            </c:numRef>
          </c:val>
          <c:smooth val="0"/>
          <c:extLst xmlns:c16r2="http://schemas.microsoft.com/office/drawing/2015/06/chart">
            <c:ext xmlns:c16="http://schemas.microsoft.com/office/drawing/2014/chart" uri="{C3380CC4-5D6E-409C-BE32-E72D297353CC}">
              <c16:uniqueId val="{00000004-9B23-40FA-A7D4-8783D3F9BE89}"/>
            </c:ext>
          </c:extLst>
        </c:ser>
        <c:dLbls>
          <c:showLegendKey val="0"/>
          <c:showVal val="0"/>
          <c:showCatName val="0"/>
          <c:showSerName val="0"/>
          <c:showPercent val="0"/>
          <c:showBubbleSize val="0"/>
        </c:dLbls>
        <c:marker val="1"/>
        <c:smooth val="0"/>
        <c:axId val="202470528"/>
        <c:axId val="202472064"/>
      </c:lineChart>
      <c:catAx>
        <c:axId val="202470528"/>
        <c:scaling>
          <c:orientation val="minMax"/>
        </c:scaling>
        <c:delete val="0"/>
        <c:axPos val="b"/>
        <c:numFmt formatCode="General" sourceLinked="0"/>
        <c:majorTickMark val="out"/>
        <c:minorTickMark val="none"/>
        <c:tickLblPos val="nextTo"/>
        <c:crossAx val="202472064"/>
        <c:crosses val="autoZero"/>
        <c:auto val="1"/>
        <c:lblAlgn val="ctr"/>
        <c:lblOffset val="100"/>
        <c:noMultiLvlLbl val="0"/>
      </c:catAx>
      <c:valAx>
        <c:axId val="202472064"/>
        <c:scaling>
          <c:orientation val="minMax"/>
        </c:scaling>
        <c:delete val="0"/>
        <c:axPos val="l"/>
        <c:majorGridlines/>
        <c:numFmt formatCode="General" sourceLinked="1"/>
        <c:majorTickMark val="out"/>
        <c:minorTickMark val="none"/>
        <c:tickLblPos val="nextTo"/>
        <c:crossAx val="202470528"/>
        <c:crosses val="autoZero"/>
        <c:crossBetween val="between"/>
      </c:valAx>
    </c:plotArea>
    <c:legend>
      <c:legendPos val="r"/>
      <c:layout/>
      <c:overlay val="0"/>
    </c:legend>
    <c:plotVisOnly val="1"/>
    <c:dispBlanksAs val="gap"/>
    <c:showDLblsOverMax val="0"/>
  </c:chart>
  <c:externalData r:id="rId1">
    <c:autoUpdate val="0"/>
  </c:externalData>
  <c:extLst xmlns:c16r2="http://schemas.microsoft.com/office/drawing/2015/06/char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6.5315801669124955E-3"/>
          <c:y val="6.5924373815113638E-2"/>
          <c:w val="0.98399113412214845"/>
          <c:h val="0.93407562618488638"/>
        </c:manualLayout>
      </c:layout>
      <c:pie3DChart>
        <c:varyColors val="1"/>
        <c:ser>
          <c:idx val="0"/>
          <c:order val="0"/>
          <c:tx>
            <c:strRef>
              <c:f>'SES1)'!$AA$74</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E036-4FBE-AEC0-F02A6F21EC52}"/>
              </c:ext>
            </c:extLst>
          </c:dPt>
          <c:dPt>
            <c:idx val="1"/>
            <c:bubble3D val="0"/>
            <c:extLst xmlns:c16r2="http://schemas.microsoft.com/office/drawing/2015/06/chart">
              <c:ext xmlns:c16="http://schemas.microsoft.com/office/drawing/2014/chart" uri="{C3380CC4-5D6E-409C-BE32-E72D297353CC}">
                <c16:uniqueId val="{00000001-E036-4FBE-AEC0-F02A6F21EC52}"/>
              </c:ext>
            </c:extLst>
          </c:dPt>
          <c:dPt>
            <c:idx val="2"/>
            <c:bubble3D val="0"/>
            <c:extLst xmlns:c16r2="http://schemas.microsoft.com/office/drawing/2015/06/chart">
              <c:ext xmlns:c16="http://schemas.microsoft.com/office/drawing/2014/chart" uri="{C3380CC4-5D6E-409C-BE32-E72D297353CC}">
                <c16:uniqueId val="{00000002-E036-4FBE-AEC0-F02A6F21EC52}"/>
              </c:ext>
            </c:extLst>
          </c:dPt>
          <c:dPt>
            <c:idx val="3"/>
            <c:bubble3D val="0"/>
            <c:extLst xmlns:c16r2="http://schemas.microsoft.com/office/drawing/2015/06/chart">
              <c:ext xmlns:c16="http://schemas.microsoft.com/office/drawing/2014/chart" uri="{C3380CC4-5D6E-409C-BE32-E72D297353CC}">
                <c16:uniqueId val="{00000003-E036-4FBE-AEC0-F02A6F21EC52}"/>
              </c:ext>
            </c:extLst>
          </c:dPt>
          <c:dPt>
            <c:idx val="4"/>
            <c:bubble3D val="0"/>
            <c:extLst xmlns:c16r2="http://schemas.microsoft.com/office/drawing/2015/06/chart">
              <c:ext xmlns:c16="http://schemas.microsoft.com/office/drawing/2014/chart" uri="{C3380CC4-5D6E-409C-BE32-E72D297353CC}">
                <c16:uniqueId val="{00000004-E036-4FBE-AEC0-F02A6F21EC52}"/>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'SES1)'!$AA$75:$AA$79</c:f>
              <c:numCache>
                <c:formatCode>General</c:formatCode>
                <c:ptCount val="5"/>
                <c:pt idx="0" formatCode="0">
                  <c:v>3342</c:v>
                </c:pt>
                <c:pt idx="1">
                  <c:v>1650</c:v>
                </c:pt>
                <c:pt idx="2">
                  <c:v>2980</c:v>
                </c:pt>
                <c:pt idx="3">
                  <c:v>5117</c:v>
                </c:pt>
                <c:pt idx="4">
                  <c:v>1192</c:v>
                </c:pt>
              </c:numCache>
            </c:numRef>
          </c:val>
          <c:extLst xmlns:c16r2="http://schemas.microsoft.com/office/drawing/2015/06/chart">
            <c:ext xmlns:c16="http://schemas.microsoft.com/office/drawing/2014/chart" uri="{C3380CC4-5D6E-409C-BE32-E72D297353CC}">
              <c16:uniqueId val="{00000005-E036-4FBE-AEC0-F02A6F21EC52}"/>
            </c:ext>
          </c:extLst>
        </c:ser>
        <c:ser>
          <c:idx val="1"/>
          <c:order val="1"/>
          <c:tx>
            <c:strRef>
              <c:f>'SES1)'!$AB$74</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E036-4FBE-AEC0-F02A6F21EC52}"/>
              </c:ext>
            </c:extLst>
          </c:dPt>
          <c:dPt>
            <c:idx val="1"/>
            <c:bubble3D val="0"/>
            <c:extLst xmlns:c16r2="http://schemas.microsoft.com/office/drawing/2015/06/chart">
              <c:ext xmlns:c16="http://schemas.microsoft.com/office/drawing/2014/chart" uri="{C3380CC4-5D6E-409C-BE32-E72D297353CC}">
                <c16:uniqueId val="{00000007-E036-4FBE-AEC0-F02A6F21EC52}"/>
              </c:ext>
            </c:extLst>
          </c:dPt>
          <c:dPt>
            <c:idx val="2"/>
            <c:bubble3D val="0"/>
            <c:extLst xmlns:c16r2="http://schemas.microsoft.com/office/drawing/2015/06/chart">
              <c:ext xmlns:c16="http://schemas.microsoft.com/office/drawing/2014/chart" uri="{C3380CC4-5D6E-409C-BE32-E72D297353CC}">
                <c16:uniqueId val="{00000008-E036-4FBE-AEC0-F02A6F21EC52}"/>
              </c:ext>
            </c:extLst>
          </c:dPt>
          <c:dPt>
            <c:idx val="3"/>
            <c:bubble3D val="0"/>
            <c:extLst xmlns:c16r2="http://schemas.microsoft.com/office/drawing/2015/06/chart">
              <c:ext xmlns:c16="http://schemas.microsoft.com/office/drawing/2014/chart" uri="{C3380CC4-5D6E-409C-BE32-E72D297353CC}">
                <c16:uniqueId val="{00000009-E036-4FBE-AEC0-F02A6F21EC52}"/>
              </c:ext>
            </c:extLst>
          </c:dPt>
          <c:dPt>
            <c:idx val="4"/>
            <c:bubble3D val="0"/>
            <c:extLst xmlns:c16r2="http://schemas.microsoft.com/office/drawing/2015/06/chart">
              <c:ext xmlns:c16="http://schemas.microsoft.com/office/drawing/2014/chart" uri="{C3380CC4-5D6E-409C-BE32-E72D297353CC}">
                <c16:uniqueId val="{0000000A-E036-4FBE-AEC0-F02A6F21EC52}"/>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'SES1)'!$AB$75:$AB$79</c:f>
              <c:numCache>
                <c:formatCode>General</c:formatCode>
                <c:ptCount val="5"/>
                <c:pt idx="0">
                  <c:v>23.401722568447589</c:v>
                </c:pt>
                <c:pt idx="1">
                  <c:v>11.55381275821021</c:v>
                </c:pt>
                <c:pt idx="2">
                  <c:v>20.866886072403894</c:v>
                </c:pt>
                <c:pt idx="3">
                  <c:v>35.830824171976758</c:v>
                </c:pt>
                <c:pt idx="4">
                  <c:v>8.3467544289615567</c:v>
                </c:pt>
              </c:numCache>
            </c:numRef>
          </c:val>
          <c:extLst xmlns:c16r2="http://schemas.microsoft.com/office/drawing/2015/06/chart">
            <c:ext xmlns:c16="http://schemas.microsoft.com/office/drawing/2014/chart" uri="{C3380CC4-5D6E-409C-BE32-E72D297353CC}">
              <c16:uniqueId val="{0000000B-E036-4FBE-AEC0-F02A6F21EC52}"/>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1988407699037624E-2"/>
          <c:y val="5.1400554097404488E-2"/>
          <c:w val="0.67271653543307086"/>
          <c:h val="0.8326195683872849"/>
        </c:manualLayout>
      </c:layout>
      <c:barChart>
        <c:barDir val="col"/>
        <c:grouping val="clustered"/>
        <c:varyColors val="0"/>
        <c:ser>
          <c:idx val="0"/>
          <c:order val="0"/>
          <c:tx>
            <c:strRef>
              <c:f>indicadores!$B$270</c:f>
              <c:strCache>
                <c:ptCount val="1"/>
                <c:pt idx="0">
                  <c:v>pacientes en sala de ob &gt;=24</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indicadores!$A$271:$A$281</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indicadores!$B$271:$B$281</c:f>
              <c:numCache>
                <c:formatCode>General</c:formatCode>
                <c:ptCount val="11"/>
                <c:pt idx="0">
                  <c:v>0</c:v>
                </c:pt>
                <c:pt idx="1">
                  <c:v>12</c:v>
                </c:pt>
                <c:pt idx="2">
                  <c:v>9</c:v>
                </c:pt>
                <c:pt idx="3">
                  <c:v>36</c:v>
                </c:pt>
                <c:pt idx="4">
                  <c:v>29</c:v>
                </c:pt>
                <c:pt idx="5">
                  <c:v>6</c:v>
                </c:pt>
                <c:pt idx="6">
                  <c:v>9</c:v>
                </c:pt>
                <c:pt idx="7">
                  <c:v>11</c:v>
                </c:pt>
                <c:pt idx="8">
                  <c:v>2</c:v>
                </c:pt>
                <c:pt idx="9">
                  <c:v>6</c:v>
                </c:pt>
                <c:pt idx="10">
                  <c:v>2</c:v>
                </c:pt>
              </c:numCache>
            </c:numRef>
          </c:val>
          <c:extLst xmlns:c16r2="http://schemas.microsoft.com/office/drawing/2015/06/chart">
            <c:ext xmlns:c16="http://schemas.microsoft.com/office/drawing/2014/chart" uri="{C3380CC4-5D6E-409C-BE32-E72D297353CC}">
              <c16:uniqueId val="{00000000-5249-423B-B40B-921767C1CBD4}"/>
            </c:ext>
          </c:extLst>
        </c:ser>
        <c:dLbls>
          <c:showLegendKey val="0"/>
          <c:showVal val="0"/>
          <c:showCatName val="0"/>
          <c:showSerName val="0"/>
          <c:showPercent val="0"/>
          <c:showBubbleSize val="0"/>
        </c:dLbls>
        <c:gapWidth val="150"/>
        <c:axId val="202235904"/>
        <c:axId val="202237440"/>
      </c:barChart>
      <c:lineChart>
        <c:grouping val="standard"/>
        <c:varyColors val="0"/>
        <c:ser>
          <c:idx val="1"/>
          <c:order val="1"/>
          <c:tx>
            <c:strRef>
              <c:f>indicadores!$D$270</c:f>
              <c:strCache>
                <c:ptCount val="1"/>
                <c:pt idx="0">
                  <c:v>%</c:v>
                </c:pt>
              </c:strCache>
            </c:strRef>
          </c:tx>
          <c:dLbls>
            <c:dLbl>
              <c:idx val="0"/>
              <c:layout>
                <c:manualLayout>
                  <c:x val="-2.5462668816039986E-17"/>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5249-423B-B40B-921767C1CBD4}"/>
                </c:ext>
              </c:extLst>
            </c:dLbl>
            <c:dLbl>
              <c:idx val="1"/>
              <c:layout>
                <c:manualLayout>
                  <c:x val="0"/>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5249-423B-B40B-921767C1CBD4}"/>
                </c:ext>
              </c:extLst>
            </c:dLbl>
            <c:dLbl>
              <c:idx val="2"/>
              <c:layout>
                <c:manualLayout>
                  <c:x val="0"/>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5249-423B-B40B-921767C1CBD4}"/>
                </c:ext>
              </c:extLst>
            </c:dLbl>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indicadores!$A$271:$A$277</c:f>
              <c:numCache>
                <c:formatCode>General</c:formatCode>
                <c:ptCount val="7"/>
                <c:pt idx="0">
                  <c:v>2013</c:v>
                </c:pt>
                <c:pt idx="1">
                  <c:v>2014</c:v>
                </c:pt>
                <c:pt idx="2">
                  <c:v>2015</c:v>
                </c:pt>
                <c:pt idx="3">
                  <c:v>2016</c:v>
                </c:pt>
                <c:pt idx="4">
                  <c:v>2017</c:v>
                </c:pt>
                <c:pt idx="5">
                  <c:v>2018</c:v>
                </c:pt>
                <c:pt idx="6">
                  <c:v>2019</c:v>
                </c:pt>
              </c:numCache>
            </c:numRef>
          </c:cat>
          <c:val>
            <c:numRef>
              <c:f>indicadores!$D$271:$D$281</c:f>
              <c:numCache>
                <c:formatCode>0.0</c:formatCode>
                <c:ptCount val="11"/>
                <c:pt idx="0" formatCode="0">
                  <c:v>0</c:v>
                </c:pt>
                <c:pt idx="1">
                  <c:v>3.2432432432432434</c:v>
                </c:pt>
                <c:pt idx="2">
                  <c:v>1.053864168618267</c:v>
                </c:pt>
                <c:pt idx="3">
                  <c:v>4.4226044226044223</c:v>
                </c:pt>
                <c:pt idx="4" formatCode="0">
                  <c:v>2.3770491803278686</c:v>
                </c:pt>
                <c:pt idx="5">
                  <c:v>3.125</c:v>
                </c:pt>
                <c:pt idx="6" formatCode="0">
                  <c:v>0.72289156626506024</c:v>
                </c:pt>
                <c:pt idx="7">
                  <c:v>1.6248153618906942</c:v>
                </c:pt>
                <c:pt idx="8">
                  <c:v>0.77821011673151752</c:v>
                </c:pt>
                <c:pt idx="9">
                  <c:v>0.95389507154213027</c:v>
                </c:pt>
                <c:pt idx="10">
                  <c:v>0.11389521640091116</c:v>
                </c:pt>
              </c:numCache>
            </c:numRef>
          </c:val>
          <c:smooth val="0"/>
          <c:extLst xmlns:c16r2="http://schemas.microsoft.com/office/drawing/2015/06/chart">
            <c:ext xmlns:c16="http://schemas.microsoft.com/office/drawing/2014/chart" uri="{C3380CC4-5D6E-409C-BE32-E72D297353CC}">
              <c16:uniqueId val="{00000004-5249-423B-B40B-921767C1CBD4}"/>
            </c:ext>
          </c:extLst>
        </c:ser>
        <c:ser>
          <c:idx val="2"/>
          <c:order val="2"/>
          <c:tx>
            <c:strRef>
              <c:f>indicadores!$E$270</c:f>
              <c:strCache>
                <c:ptCount val="1"/>
                <c:pt idx="0">
                  <c:v>observados</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indicadores!$A$271:$A$277</c:f>
              <c:numCache>
                <c:formatCode>General</c:formatCode>
                <c:ptCount val="7"/>
                <c:pt idx="0">
                  <c:v>2013</c:v>
                </c:pt>
                <c:pt idx="1">
                  <c:v>2014</c:v>
                </c:pt>
                <c:pt idx="2">
                  <c:v>2015</c:v>
                </c:pt>
                <c:pt idx="3">
                  <c:v>2016</c:v>
                </c:pt>
                <c:pt idx="4">
                  <c:v>2017</c:v>
                </c:pt>
                <c:pt idx="5">
                  <c:v>2018</c:v>
                </c:pt>
                <c:pt idx="6">
                  <c:v>2019</c:v>
                </c:pt>
              </c:numCache>
            </c:numRef>
          </c:cat>
          <c:val>
            <c:numRef>
              <c:f>indicadores!$E$271:$E$281</c:f>
              <c:numCache>
                <c:formatCode>General</c:formatCode>
                <c:ptCount val="11"/>
                <c:pt idx="0">
                  <c:v>329</c:v>
                </c:pt>
                <c:pt idx="1">
                  <c:v>370</c:v>
                </c:pt>
                <c:pt idx="2">
                  <c:v>854</c:v>
                </c:pt>
                <c:pt idx="3">
                  <c:v>814</c:v>
                </c:pt>
                <c:pt idx="4">
                  <c:v>1220</c:v>
                </c:pt>
                <c:pt idx="5">
                  <c:v>192</c:v>
                </c:pt>
                <c:pt idx="6">
                  <c:v>1245</c:v>
                </c:pt>
                <c:pt idx="7">
                  <c:v>677</c:v>
                </c:pt>
                <c:pt idx="8">
                  <c:v>257</c:v>
                </c:pt>
                <c:pt idx="9">
                  <c:v>629</c:v>
                </c:pt>
                <c:pt idx="10">
                  <c:v>1756</c:v>
                </c:pt>
              </c:numCache>
            </c:numRef>
          </c:val>
          <c:smooth val="0"/>
          <c:extLst xmlns:c16r2="http://schemas.microsoft.com/office/drawing/2015/06/chart">
            <c:ext xmlns:c16="http://schemas.microsoft.com/office/drawing/2014/chart" uri="{C3380CC4-5D6E-409C-BE32-E72D297353CC}">
              <c16:uniqueId val="{00000005-5249-423B-B40B-921767C1CBD4}"/>
            </c:ext>
          </c:extLst>
        </c:ser>
        <c:dLbls>
          <c:showLegendKey val="0"/>
          <c:showVal val="0"/>
          <c:showCatName val="0"/>
          <c:showSerName val="0"/>
          <c:showPercent val="0"/>
          <c:showBubbleSize val="0"/>
        </c:dLbls>
        <c:marker val="1"/>
        <c:smooth val="0"/>
        <c:axId val="202261248"/>
        <c:axId val="202238976"/>
      </c:lineChart>
      <c:catAx>
        <c:axId val="202235904"/>
        <c:scaling>
          <c:orientation val="minMax"/>
        </c:scaling>
        <c:delete val="0"/>
        <c:axPos val="b"/>
        <c:numFmt formatCode="General" sourceLinked="1"/>
        <c:majorTickMark val="out"/>
        <c:minorTickMark val="none"/>
        <c:tickLblPos val="nextTo"/>
        <c:crossAx val="202237440"/>
        <c:crosses val="autoZero"/>
        <c:auto val="1"/>
        <c:lblAlgn val="ctr"/>
        <c:lblOffset val="100"/>
        <c:noMultiLvlLbl val="0"/>
      </c:catAx>
      <c:valAx>
        <c:axId val="202237440"/>
        <c:scaling>
          <c:orientation val="minMax"/>
        </c:scaling>
        <c:delete val="0"/>
        <c:axPos val="l"/>
        <c:majorGridlines/>
        <c:numFmt formatCode="General" sourceLinked="1"/>
        <c:majorTickMark val="out"/>
        <c:minorTickMark val="none"/>
        <c:tickLblPos val="nextTo"/>
        <c:crossAx val="202235904"/>
        <c:crosses val="autoZero"/>
        <c:crossBetween val="between"/>
      </c:valAx>
      <c:valAx>
        <c:axId val="202238976"/>
        <c:scaling>
          <c:orientation val="minMax"/>
        </c:scaling>
        <c:delete val="0"/>
        <c:axPos val="r"/>
        <c:numFmt formatCode="0" sourceLinked="1"/>
        <c:majorTickMark val="out"/>
        <c:minorTickMark val="none"/>
        <c:tickLblPos val="nextTo"/>
        <c:crossAx val="202261248"/>
        <c:crosses val="max"/>
        <c:crossBetween val="between"/>
      </c:valAx>
      <c:catAx>
        <c:axId val="202261248"/>
        <c:scaling>
          <c:orientation val="minMax"/>
        </c:scaling>
        <c:delete val="1"/>
        <c:axPos val="b"/>
        <c:numFmt formatCode="General" sourceLinked="1"/>
        <c:majorTickMark val="out"/>
        <c:minorTickMark val="none"/>
        <c:tickLblPos val="nextTo"/>
        <c:crossAx val="202238976"/>
        <c:crosses val="autoZero"/>
        <c:auto val="1"/>
        <c:lblAlgn val="ctr"/>
        <c:lblOffset val="100"/>
        <c:noMultiLvlLbl val="0"/>
      </c:catAx>
    </c:plotArea>
    <c:legend>
      <c:legendPos val="r"/>
      <c:layout>
        <c:manualLayout>
          <c:xMode val="edge"/>
          <c:yMode val="edge"/>
          <c:x val="0.79427668416447939"/>
          <c:y val="0.36034339457567804"/>
          <c:w val="0.1890566491688539"/>
          <c:h val="0.46912802566345874"/>
        </c:manualLayout>
      </c:layout>
      <c:overlay val="0"/>
    </c:legend>
    <c:plotVisOnly val="1"/>
    <c:dispBlanksAs val="gap"/>
    <c:showDLblsOverMax val="0"/>
  </c:chart>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1988407699037624E-2"/>
          <c:y val="5.1400554097404488E-2"/>
          <c:w val="0.65668771440038565"/>
          <c:h val="0.8326195683872849"/>
        </c:manualLayout>
      </c:layout>
      <c:barChart>
        <c:barDir val="col"/>
        <c:grouping val="clustered"/>
        <c:varyColors val="0"/>
        <c:ser>
          <c:idx val="0"/>
          <c:order val="0"/>
          <c:tx>
            <c:strRef>
              <c:f>indicadores!$B$287</c:f>
              <c:strCache>
                <c:ptCount val="1"/>
                <c:pt idx="0">
                  <c:v>pacientes en sala de ob &gt;=24</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indicadores!$A$288:$A$300</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indicadores!$B$288:$B$300</c:f>
              <c:numCache>
                <c:formatCode>General</c:formatCode>
                <c:ptCount val="13"/>
                <c:pt idx="0">
                  <c:v>0</c:v>
                </c:pt>
                <c:pt idx="1">
                  <c:v>12</c:v>
                </c:pt>
                <c:pt idx="2">
                  <c:v>9</c:v>
                </c:pt>
                <c:pt idx="3">
                  <c:v>36</c:v>
                </c:pt>
                <c:pt idx="4">
                  <c:v>29</c:v>
                </c:pt>
                <c:pt idx="5">
                  <c:v>6</c:v>
                </c:pt>
                <c:pt idx="6">
                  <c:v>9</c:v>
                </c:pt>
                <c:pt idx="7">
                  <c:v>11</c:v>
                </c:pt>
                <c:pt idx="8">
                  <c:v>2</c:v>
                </c:pt>
                <c:pt idx="9">
                  <c:v>6</c:v>
                </c:pt>
                <c:pt idx="10">
                  <c:v>2</c:v>
                </c:pt>
                <c:pt idx="11">
                  <c:v>2</c:v>
                </c:pt>
                <c:pt idx="12">
                  <c:v>2</c:v>
                </c:pt>
              </c:numCache>
            </c:numRef>
          </c:val>
          <c:extLst xmlns:c16r2="http://schemas.microsoft.com/office/drawing/2015/06/chart">
            <c:ext xmlns:c16="http://schemas.microsoft.com/office/drawing/2014/chart" uri="{C3380CC4-5D6E-409C-BE32-E72D297353CC}">
              <c16:uniqueId val="{00000000-3F57-479F-B99A-5072EC0E897B}"/>
            </c:ext>
          </c:extLst>
        </c:ser>
        <c:dLbls>
          <c:showLegendKey val="0"/>
          <c:showVal val="0"/>
          <c:showCatName val="0"/>
          <c:showSerName val="0"/>
          <c:showPercent val="0"/>
          <c:showBubbleSize val="0"/>
        </c:dLbls>
        <c:gapWidth val="150"/>
        <c:axId val="202326784"/>
        <c:axId val="202328320"/>
      </c:barChart>
      <c:lineChart>
        <c:grouping val="standard"/>
        <c:varyColors val="0"/>
        <c:ser>
          <c:idx val="1"/>
          <c:order val="1"/>
          <c:tx>
            <c:strRef>
              <c:f>indicadores!$D$287</c:f>
              <c:strCache>
                <c:ptCount val="1"/>
                <c:pt idx="0">
                  <c:v>%</c:v>
                </c:pt>
              </c:strCache>
            </c:strRef>
          </c:tx>
          <c:dLbls>
            <c:dLbl>
              <c:idx val="0"/>
              <c:layout>
                <c:manualLayout>
                  <c:x val="-2.5462668816039986E-17"/>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3F57-479F-B99A-5072EC0E897B}"/>
                </c:ext>
              </c:extLst>
            </c:dLbl>
            <c:dLbl>
              <c:idx val="1"/>
              <c:layout>
                <c:manualLayout>
                  <c:x val="0"/>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3F57-479F-B99A-5072EC0E897B}"/>
                </c:ext>
              </c:extLst>
            </c:dLbl>
            <c:dLbl>
              <c:idx val="2"/>
              <c:layout>
                <c:manualLayout>
                  <c:x val="0"/>
                  <c:y val="2.77777777777777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3F57-479F-B99A-5072EC0E897B}"/>
                </c:ext>
              </c:extLst>
            </c:dLbl>
            <c:spPr>
              <a:noFill/>
              <a:ln>
                <a:noFill/>
              </a:ln>
              <a:effectLst/>
            </c:spPr>
            <c:txPr>
              <a:bodyPr/>
              <a:lstStyle/>
              <a:p>
                <a:pPr>
                  <a:defRPr baseline="0">
                    <a:solidFill>
                      <a:srgbClr val="FF0000"/>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indicadores!$A$288:$A$295</c:f>
              <c:numCache>
                <c:formatCode>General</c:formatCode>
                <c:ptCount val="8"/>
                <c:pt idx="0">
                  <c:v>2013</c:v>
                </c:pt>
                <c:pt idx="1">
                  <c:v>2014</c:v>
                </c:pt>
                <c:pt idx="2">
                  <c:v>2015</c:v>
                </c:pt>
                <c:pt idx="3">
                  <c:v>2016</c:v>
                </c:pt>
                <c:pt idx="4">
                  <c:v>2017</c:v>
                </c:pt>
                <c:pt idx="5">
                  <c:v>2018</c:v>
                </c:pt>
                <c:pt idx="6">
                  <c:v>2019</c:v>
                </c:pt>
                <c:pt idx="7">
                  <c:v>2020</c:v>
                </c:pt>
              </c:numCache>
            </c:numRef>
          </c:cat>
          <c:val>
            <c:numRef>
              <c:f>indicadores!$D$288:$D$300</c:f>
              <c:numCache>
                <c:formatCode>0.0</c:formatCode>
                <c:ptCount val="13"/>
                <c:pt idx="0" formatCode="0">
                  <c:v>0</c:v>
                </c:pt>
                <c:pt idx="1">
                  <c:v>3.2432432432432434</c:v>
                </c:pt>
                <c:pt idx="2">
                  <c:v>1.053864168618267</c:v>
                </c:pt>
                <c:pt idx="3">
                  <c:v>4.4226044226044223</c:v>
                </c:pt>
                <c:pt idx="4" formatCode="0">
                  <c:v>2.3770491803278686</c:v>
                </c:pt>
                <c:pt idx="5">
                  <c:v>3.125</c:v>
                </c:pt>
                <c:pt idx="6" formatCode="0">
                  <c:v>0.72289156626506024</c:v>
                </c:pt>
                <c:pt idx="7">
                  <c:v>1.6248153618906942</c:v>
                </c:pt>
                <c:pt idx="8">
                  <c:v>0.77821011673151752</c:v>
                </c:pt>
                <c:pt idx="9">
                  <c:v>0.95389507154213027</c:v>
                </c:pt>
                <c:pt idx="10">
                  <c:v>0.11389521640091116</c:v>
                </c:pt>
                <c:pt idx="11">
                  <c:v>0.19342359767891684</c:v>
                </c:pt>
                <c:pt idx="12">
                  <c:v>0.19627085377821393</c:v>
                </c:pt>
              </c:numCache>
            </c:numRef>
          </c:val>
          <c:smooth val="0"/>
          <c:extLst xmlns:c16r2="http://schemas.microsoft.com/office/drawing/2015/06/chart">
            <c:ext xmlns:c16="http://schemas.microsoft.com/office/drawing/2014/chart" uri="{C3380CC4-5D6E-409C-BE32-E72D297353CC}">
              <c16:uniqueId val="{00000004-3F57-479F-B99A-5072EC0E897B}"/>
            </c:ext>
          </c:extLst>
        </c:ser>
        <c:ser>
          <c:idx val="2"/>
          <c:order val="2"/>
          <c:tx>
            <c:strRef>
              <c:f>indicadores!$E$287</c:f>
              <c:strCache>
                <c:ptCount val="1"/>
                <c:pt idx="0">
                  <c:v>observados</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indicadores!$A$288:$A$295</c:f>
              <c:numCache>
                <c:formatCode>General</c:formatCode>
                <c:ptCount val="8"/>
                <c:pt idx="0">
                  <c:v>2013</c:v>
                </c:pt>
                <c:pt idx="1">
                  <c:v>2014</c:v>
                </c:pt>
                <c:pt idx="2">
                  <c:v>2015</c:v>
                </c:pt>
                <c:pt idx="3">
                  <c:v>2016</c:v>
                </c:pt>
                <c:pt idx="4">
                  <c:v>2017</c:v>
                </c:pt>
                <c:pt idx="5">
                  <c:v>2018</c:v>
                </c:pt>
                <c:pt idx="6">
                  <c:v>2019</c:v>
                </c:pt>
                <c:pt idx="7">
                  <c:v>2020</c:v>
                </c:pt>
              </c:numCache>
            </c:numRef>
          </c:cat>
          <c:val>
            <c:numRef>
              <c:f>indicadores!$E$288:$E$300</c:f>
              <c:numCache>
                <c:formatCode>General</c:formatCode>
                <c:ptCount val="13"/>
                <c:pt idx="0">
                  <c:v>329</c:v>
                </c:pt>
                <c:pt idx="1">
                  <c:v>370</c:v>
                </c:pt>
                <c:pt idx="2">
                  <c:v>854</c:v>
                </c:pt>
                <c:pt idx="3">
                  <c:v>814</c:v>
                </c:pt>
                <c:pt idx="4">
                  <c:v>1220</c:v>
                </c:pt>
                <c:pt idx="5">
                  <c:v>192</c:v>
                </c:pt>
                <c:pt idx="6">
                  <c:v>1245</c:v>
                </c:pt>
                <c:pt idx="7">
                  <c:v>677</c:v>
                </c:pt>
                <c:pt idx="8">
                  <c:v>257</c:v>
                </c:pt>
                <c:pt idx="9">
                  <c:v>629</c:v>
                </c:pt>
                <c:pt idx="10">
                  <c:v>1756</c:v>
                </c:pt>
                <c:pt idx="11">
                  <c:v>1034</c:v>
                </c:pt>
                <c:pt idx="12">
                  <c:v>1019</c:v>
                </c:pt>
              </c:numCache>
            </c:numRef>
          </c:val>
          <c:smooth val="0"/>
          <c:extLst xmlns:c16r2="http://schemas.microsoft.com/office/drawing/2015/06/chart">
            <c:ext xmlns:c16="http://schemas.microsoft.com/office/drawing/2014/chart" uri="{C3380CC4-5D6E-409C-BE32-E72D297353CC}">
              <c16:uniqueId val="{00000005-3F57-479F-B99A-5072EC0E897B}"/>
            </c:ext>
          </c:extLst>
        </c:ser>
        <c:dLbls>
          <c:showLegendKey val="0"/>
          <c:showVal val="0"/>
          <c:showCatName val="0"/>
          <c:showSerName val="0"/>
          <c:showPercent val="0"/>
          <c:showBubbleSize val="0"/>
        </c:dLbls>
        <c:marker val="1"/>
        <c:smooth val="0"/>
        <c:axId val="202335744"/>
        <c:axId val="202334208"/>
      </c:lineChart>
      <c:catAx>
        <c:axId val="202326784"/>
        <c:scaling>
          <c:orientation val="minMax"/>
        </c:scaling>
        <c:delete val="0"/>
        <c:axPos val="b"/>
        <c:numFmt formatCode="General" sourceLinked="1"/>
        <c:majorTickMark val="out"/>
        <c:minorTickMark val="none"/>
        <c:tickLblPos val="nextTo"/>
        <c:crossAx val="202328320"/>
        <c:crosses val="autoZero"/>
        <c:auto val="1"/>
        <c:lblAlgn val="ctr"/>
        <c:lblOffset val="100"/>
        <c:noMultiLvlLbl val="0"/>
      </c:catAx>
      <c:valAx>
        <c:axId val="202328320"/>
        <c:scaling>
          <c:orientation val="minMax"/>
        </c:scaling>
        <c:delete val="0"/>
        <c:axPos val="l"/>
        <c:majorGridlines/>
        <c:numFmt formatCode="General" sourceLinked="1"/>
        <c:majorTickMark val="out"/>
        <c:minorTickMark val="none"/>
        <c:tickLblPos val="nextTo"/>
        <c:crossAx val="202326784"/>
        <c:crosses val="autoZero"/>
        <c:crossBetween val="between"/>
      </c:valAx>
      <c:valAx>
        <c:axId val="202334208"/>
        <c:scaling>
          <c:orientation val="minMax"/>
        </c:scaling>
        <c:delete val="0"/>
        <c:axPos val="r"/>
        <c:numFmt formatCode="0" sourceLinked="1"/>
        <c:majorTickMark val="out"/>
        <c:minorTickMark val="none"/>
        <c:tickLblPos val="nextTo"/>
        <c:crossAx val="202335744"/>
        <c:crosses val="max"/>
        <c:crossBetween val="between"/>
      </c:valAx>
      <c:catAx>
        <c:axId val="202335744"/>
        <c:scaling>
          <c:orientation val="minMax"/>
        </c:scaling>
        <c:delete val="1"/>
        <c:axPos val="b"/>
        <c:numFmt formatCode="General" sourceLinked="1"/>
        <c:majorTickMark val="out"/>
        <c:minorTickMark val="none"/>
        <c:tickLblPos val="nextTo"/>
        <c:crossAx val="202334208"/>
        <c:crosses val="autoZero"/>
        <c:auto val="1"/>
        <c:lblAlgn val="ctr"/>
        <c:lblOffset val="100"/>
        <c:noMultiLvlLbl val="0"/>
      </c:catAx>
    </c:plotArea>
    <c:legend>
      <c:legendPos val="r"/>
      <c:layout>
        <c:manualLayout>
          <c:xMode val="edge"/>
          <c:yMode val="edge"/>
          <c:x val="0.79427668416447939"/>
          <c:y val="0.36034339457567804"/>
          <c:w val="0.1890566491688539"/>
          <c:h val="0.46912802566345874"/>
        </c:manualLayout>
      </c:layout>
      <c:overlay val="0"/>
    </c:legend>
    <c:plotVisOnly val="1"/>
    <c:dispBlanksAs val="gap"/>
    <c:showDLblsOverMax val="0"/>
  </c:chart>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345802792694647E-2"/>
          <c:y val="3.6453445702754085E-2"/>
          <c:w val="0.67388376162814656"/>
          <c:h val="0.92091485949726182"/>
        </c:manualLayout>
      </c:layout>
      <c:barChart>
        <c:barDir val="col"/>
        <c:grouping val="clustered"/>
        <c:varyColors val="0"/>
        <c:ser>
          <c:idx val="0"/>
          <c:order val="0"/>
          <c:tx>
            <c:strRef>
              <c:f>indicadores!$B$295</c:f>
              <c:strCache>
                <c:ptCount val="1"/>
                <c:pt idx="0">
                  <c:v>NUMERO DE ATENCIONES POR EMERGENCIA</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indicadores!$A$296:$A$306</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indicadores!$B$296:$B$306</c:f>
              <c:numCache>
                <c:formatCode>General</c:formatCode>
                <c:ptCount val="11"/>
                <c:pt idx="0">
                  <c:v>3711</c:v>
                </c:pt>
                <c:pt idx="1">
                  <c:v>3793</c:v>
                </c:pt>
                <c:pt idx="2">
                  <c:v>3836</c:v>
                </c:pt>
                <c:pt idx="3">
                  <c:v>3354</c:v>
                </c:pt>
                <c:pt idx="4">
                  <c:v>3805</c:v>
                </c:pt>
                <c:pt idx="5">
                  <c:v>4566</c:v>
                </c:pt>
                <c:pt idx="6">
                  <c:v>4200</c:v>
                </c:pt>
                <c:pt idx="7">
                  <c:v>3246</c:v>
                </c:pt>
                <c:pt idx="8">
                  <c:v>3914</c:v>
                </c:pt>
                <c:pt idx="9">
                  <c:v>4526</c:v>
                </c:pt>
                <c:pt idx="10">
                  <c:v>7682</c:v>
                </c:pt>
              </c:numCache>
            </c:numRef>
          </c:val>
          <c:extLst xmlns:c16r2="http://schemas.microsoft.com/office/drawing/2015/06/chart">
            <c:ext xmlns:c16="http://schemas.microsoft.com/office/drawing/2014/chart" uri="{C3380CC4-5D6E-409C-BE32-E72D297353CC}">
              <c16:uniqueId val="{00000000-0913-40FD-9521-00906E530B0B}"/>
            </c:ext>
          </c:extLst>
        </c:ser>
        <c:dLbls>
          <c:showLegendKey val="0"/>
          <c:showVal val="0"/>
          <c:showCatName val="0"/>
          <c:showSerName val="0"/>
          <c:showPercent val="0"/>
          <c:showBubbleSize val="0"/>
        </c:dLbls>
        <c:gapWidth val="150"/>
        <c:axId val="202383360"/>
        <c:axId val="202384896"/>
      </c:barChart>
      <c:catAx>
        <c:axId val="202383360"/>
        <c:scaling>
          <c:orientation val="minMax"/>
        </c:scaling>
        <c:delete val="0"/>
        <c:axPos val="b"/>
        <c:numFmt formatCode="General" sourceLinked="1"/>
        <c:majorTickMark val="out"/>
        <c:minorTickMark val="none"/>
        <c:tickLblPos val="nextTo"/>
        <c:crossAx val="202384896"/>
        <c:crosses val="autoZero"/>
        <c:auto val="1"/>
        <c:lblAlgn val="ctr"/>
        <c:lblOffset val="100"/>
        <c:noMultiLvlLbl val="0"/>
      </c:catAx>
      <c:valAx>
        <c:axId val="202384896"/>
        <c:scaling>
          <c:orientation val="minMax"/>
        </c:scaling>
        <c:delete val="0"/>
        <c:axPos val="l"/>
        <c:majorGridlines/>
        <c:numFmt formatCode="General" sourceLinked="1"/>
        <c:majorTickMark val="out"/>
        <c:minorTickMark val="none"/>
        <c:tickLblPos val="nextTo"/>
        <c:crossAx val="202383360"/>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indicadores!$B$312</c:f>
              <c:strCache>
                <c:ptCount val="1"/>
                <c:pt idx="0">
                  <c:v>NUMERO DE ATENCIONES POR EMERGENCIA</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indicadores!$A$313:$A$325</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indicadores!$B$313:$B$325</c:f>
              <c:numCache>
                <c:formatCode>General</c:formatCode>
                <c:ptCount val="13"/>
                <c:pt idx="0">
                  <c:v>3711</c:v>
                </c:pt>
                <c:pt idx="1">
                  <c:v>3793</c:v>
                </c:pt>
                <c:pt idx="2">
                  <c:v>3836</c:v>
                </c:pt>
                <c:pt idx="3">
                  <c:v>3354</c:v>
                </c:pt>
                <c:pt idx="4">
                  <c:v>3805</c:v>
                </c:pt>
                <c:pt idx="5">
                  <c:v>4566</c:v>
                </c:pt>
                <c:pt idx="6">
                  <c:v>4200</c:v>
                </c:pt>
                <c:pt idx="7">
                  <c:v>3246</c:v>
                </c:pt>
                <c:pt idx="8">
                  <c:v>3914</c:v>
                </c:pt>
                <c:pt idx="9">
                  <c:v>4526</c:v>
                </c:pt>
                <c:pt idx="10">
                  <c:v>7682</c:v>
                </c:pt>
                <c:pt idx="11">
                  <c:v>4289</c:v>
                </c:pt>
                <c:pt idx="12">
                  <c:v>4211</c:v>
                </c:pt>
              </c:numCache>
            </c:numRef>
          </c:val>
          <c:extLst xmlns:c16r2="http://schemas.microsoft.com/office/drawing/2015/06/chart">
            <c:ext xmlns:c16="http://schemas.microsoft.com/office/drawing/2014/chart" uri="{C3380CC4-5D6E-409C-BE32-E72D297353CC}">
              <c16:uniqueId val="{00000000-6675-4382-99BF-5C2D2E55F0F8}"/>
            </c:ext>
          </c:extLst>
        </c:ser>
        <c:dLbls>
          <c:showLegendKey val="0"/>
          <c:showVal val="0"/>
          <c:showCatName val="0"/>
          <c:showSerName val="0"/>
          <c:showPercent val="0"/>
          <c:showBubbleSize val="0"/>
        </c:dLbls>
        <c:gapWidth val="150"/>
        <c:axId val="202436992"/>
        <c:axId val="202438528"/>
      </c:barChart>
      <c:catAx>
        <c:axId val="202436992"/>
        <c:scaling>
          <c:orientation val="minMax"/>
        </c:scaling>
        <c:delete val="0"/>
        <c:axPos val="b"/>
        <c:numFmt formatCode="General" sourceLinked="1"/>
        <c:majorTickMark val="out"/>
        <c:minorTickMark val="none"/>
        <c:tickLblPos val="nextTo"/>
        <c:crossAx val="202438528"/>
        <c:crosses val="autoZero"/>
        <c:auto val="1"/>
        <c:lblAlgn val="ctr"/>
        <c:lblOffset val="100"/>
        <c:noMultiLvlLbl val="0"/>
      </c:catAx>
      <c:valAx>
        <c:axId val="202438528"/>
        <c:scaling>
          <c:orientation val="minMax"/>
        </c:scaling>
        <c:delete val="0"/>
        <c:axPos val="l"/>
        <c:majorGridlines/>
        <c:numFmt formatCode="General" sourceLinked="1"/>
        <c:majorTickMark val="out"/>
        <c:minorTickMark val="none"/>
        <c:tickLblPos val="nextTo"/>
        <c:crossAx val="202436992"/>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Hoja1!$B$1</c:f>
              <c:strCache>
                <c:ptCount val="1"/>
                <c:pt idx="0">
                  <c:v>Camas</c:v>
                </c:pt>
              </c:strCache>
            </c:strRef>
          </c:tx>
          <c:dLbls>
            <c:spPr>
              <a:noFill/>
              <a:ln>
                <a:noFill/>
              </a:ln>
              <a:effectLst/>
            </c:sp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Hoja1!$A$2:$A$5</c:f>
              <c:strCache>
                <c:ptCount val="4"/>
                <c:pt idx="0">
                  <c:v>Medicina</c:v>
                </c:pt>
                <c:pt idx="1">
                  <c:v>Cirugia</c:v>
                </c:pt>
                <c:pt idx="2">
                  <c:v>Pediatria</c:v>
                </c:pt>
                <c:pt idx="3">
                  <c:v>Obst. y Ginec.</c:v>
                </c:pt>
              </c:strCache>
            </c:strRef>
          </c:cat>
          <c:val>
            <c:numRef>
              <c:f>Hoja1!$B$2:$B$5</c:f>
              <c:numCache>
                <c:formatCode>General</c:formatCode>
                <c:ptCount val="4"/>
                <c:pt idx="0">
                  <c:v>18.75</c:v>
                </c:pt>
                <c:pt idx="1">
                  <c:v>9.375</c:v>
                </c:pt>
                <c:pt idx="2">
                  <c:v>50</c:v>
                </c:pt>
                <c:pt idx="3">
                  <c:v>21.875</c:v>
                </c:pt>
              </c:numCache>
            </c:numRef>
          </c:val>
          <c:extLst xmlns:c16r2="http://schemas.microsoft.com/office/drawing/2015/06/chart">
            <c:ext xmlns:c16="http://schemas.microsoft.com/office/drawing/2014/chart" uri="{C3380CC4-5D6E-409C-BE32-E72D297353CC}">
              <c16:uniqueId val="{00000000-8925-4E62-83AF-9C72031D0AE3}"/>
            </c:ext>
          </c:extLst>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 de Camas</a:t>
            </a:r>
          </a:p>
        </c:rich>
      </c:tx>
      <c:layout/>
      <c:overlay val="0"/>
    </c:title>
    <c:autoTitleDeleted val="0"/>
    <c:plotArea>
      <c:layout/>
      <c:pieChart>
        <c:varyColors val="1"/>
        <c:ser>
          <c:idx val="0"/>
          <c:order val="0"/>
          <c:tx>
            <c:strRef>
              <c:f>indicadores!$X$305</c:f>
              <c:strCache>
                <c:ptCount val="1"/>
                <c:pt idx="0">
                  <c:v>%</c:v>
                </c:pt>
              </c:strCache>
            </c:strRef>
          </c:tx>
          <c:dLbls>
            <c:spPr>
              <a:noFill/>
              <a:ln>
                <a:noFill/>
              </a:ln>
              <a:effectLst/>
            </c:sp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indicadores!$V$306:$V$309</c:f>
              <c:strCache>
                <c:ptCount val="4"/>
                <c:pt idx="0">
                  <c:v>Medician</c:v>
                </c:pt>
                <c:pt idx="1">
                  <c:v>cirugía</c:v>
                </c:pt>
                <c:pt idx="2">
                  <c:v>Pediatría</c:v>
                </c:pt>
                <c:pt idx="3">
                  <c:v>Giencología - obstetricia</c:v>
                </c:pt>
              </c:strCache>
            </c:strRef>
          </c:cat>
          <c:val>
            <c:numRef>
              <c:f>indicadores!$X$306:$X$309</c:f>
              <c:numCache>
                <c:formatCode>0.00%</c:formatCode>
                <c:ptCount val="4"/>
                <c:pt idx="0">
                  <c:v>0.19047619047619047</c:v>
                </c:pt>
                <c:pt idx="1">
                  <c:v>0.19047619047619047</c:v>
                </c:pt>
                <c:pt idx="2">
                  <c:v>0.14285714285714285</c:v>
                </c:pt>
                <c:pt idx="3">
                  <c:v>0.47619047619047616</c:v>
                </c:pt>
              </c:numCache>
            </c:numRef>
          </c:val>
          <c:extLst xmlns:c16r2="http://schemas.microsoft.com/office/drawing/2015/06/chart">
            <c:ext xmlns:c16="http://schemas.microsoft.com/office/drawing/2014/chart" uri="{C3380CC4-5D6E-409C-BE32-E72D297353CC}">
              <c16:uniqueId val="{00000000-FA83-4F52-BB01-C71C667F2E6B}"/>
            </c:ext>
          </c:extLst>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 de Camas</a:t>
            </a:r>
          </a:p>
        </c:rich>
      </c:tx>
      <c:layout/>
      <c:overlay val="0"/>
    </c:title>
    <c:autoTitleDeleted val="0"/>
    <c:plotArea>
      <c:layout/>
      <c:pieChart>
        <c:varyColors val="1"/>
        <c:ser>
          <c:idx val="0"/>
          <c:order val="0"/>
          <c:tx>
            <c:strRef>
              <c:f>indicadores!$X$305</c:f>
              <c:strCache>
                <c:ptCount val="1"/>
                <c:pt idx="0">
                  <c:v>%</c:v>
                </c:pt>
              </c:strCache>
            </c:strRef>
          </c:tx>
          <c:dLbls>
            <c:spPr>
              <a:noFill/>
              <a:ln>
                <a:noFill/>
              </a:ln>
              <a:effectLst/>
            </c:spPr>
            <c:showLegendKey val="0"/>
            <c:showVal val="1"/>
            <c:showCatName val="0"/>
            <c:showSerName val="0"/>
            <c:showPercent val="0"/>
            <c:showBubbleSize val="0"/>
            <c:showLeaderLines val="1"/>
            <c:extLst xmlns:c16r2="http://schemas.microsoft.com/office/drawing/2015/06/chart">
              <c:ext xmlns:c15="http://schemas.microsoft.com/office/drawing/2012/chart" uri="{CE6537A1-D6FC-4f65-9D91-7224C49458BB}"/>
            </c:extLst>
          </c:dLbls>
          <c:cat>
            <c:strRef>
              <c:f>indicadores!$V$306:$V$309</c:f>
              <c:strCache>
                <c:ptCount val="4"/>
                <c:pt idx="0">
                  <c:v>Medicina</c:v>
                </c:pt>
                <c:pt idx="1">
                  <c:v>Cirugía</c:v>
                </c:pt>
                <c:pt idx="2">
                  <c:v>Pediatría</c:v>
                </c:pt>
                <c:pt idx="3">
                  <c:v>Ginecología - obstetricia</c:v>
                </c:pt>
              </c:strCache>
            </c:strRef>
          </c:cat>
          <c:val>
            <c:numRef>
              <c:f>indicadores!$X$306:$X$309</c:f>
              <c:numCache>
                <c:formatCode>0.00%</c:formatCode>
                <c:ptCount val="4"/>
                <c:pt idx="0">
                  <c:v>0.20689655172413793</c:v>
                </c:pt>
                <c:pt idx="1">
                  <c:v>0.20689655172413793</c:v>
                </c:pt>
                <c:pt idx="2">
                  <c:v>0.20689655172413793</c:v>
                </c:pt>
                <c:pt idx="3">
                  <c:v>0.37931034482758619</c:v>
                </c:pt>
              </c:numCache>
            </c:numRef>
          </c:val>
          <c:extLst xmlns:c16r2="http://schemas.microsoft.com/office/drawing/2015/06/chart">
            <c:ext xmlns:c16="http://schemas.microsoft.com/office/drawing/2014/chart" uri="{C3380CC4-5D6E-409C-BE32-E72D297353CC}">
              <c16:uniqueId val="{00000000-A5CF-42FC-B547-922EA7C8D71E}"/>
            </c:ext>
          </c:extLst>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gap"/>
    <c:showDLblsOverMax val="0"/>
  </c:chart>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indicadores!$B$311</c:f>
              <c:strCache>
                <c:ptCount val="1"/>
                <c:pt idx="0">
                  <c:v>EGRESOS DE HOSPITALIZACION</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indicadores!$A$312:$A$322</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indicadores!$B$312:$B$322</c:f>
              <c:numCache>
                <c:formatCode>General</c:formatCode>
                <c:ptCount val="11"/>
                <c:pt idx="0">
                  <c:v>1554</c:v>
                </c:pt>
                <c:pt idx="1">
                  <c:v>1311</c:v>
                </c:pt>
                <c:pt idx="2">
                  <c:v>1487</c:v>
                </c:pt>
                <c:pt idx="3">
                  <c:v>1526</c:v>
                </c:pt>
                <c:pt idx="4">
                  <c:v>1488</c:v>
                </c:pt>
                <c:pt idx="5">
                  <c:v>1581</c:v>
                </c:pt>
                <c:pt idx="6">
                  <c:v>1466</c:v>
                </c:pt>
                <c:pt idx="7">
                  <c:v>1070</c:v>
                </c:pt>
                <c:pt idx="8">
                  <c:v>1379</c:v>
                </c:pt>
                <c:pt idx="9">
                  <c:v>1314</c:v>
                </c:pt>
                <c:pt idx="10">
                  <c:v>1621</c:v>
                </c:pt>
              </c:numCache>
            </c:numRef>
          </c:val>
          <c:extLst xmlns:c16r2="http://schemas.microsoft.com/office/drawing/2015/06/chart">
            <c:ext xmlns:c16="http://schemas.microsoft.com/office/drawing/2014/chart" uri="{C3380CC4-5D6E-409C-BE32-E72D297353CC}">
              <c16:uniqueId val="{00000000-595D-49C1-A692-3E0A64D679D9}"/>
            </c:ext>
          </c:extLst>
        </c:ser>
        <c:dLbls>
          <c:showLegendKey val="0"/>
          <c:showVal val="0"/>
          <c:showCatName val="0"/>
          <c:showSerName val="0"/>
          <c:showPercent val="0"/>
          <c:showBubbleSize val="0"/>
        </c:dLbls>
        <c:gapWidth val="150"/>
        <c:axId val="202730496"/>
        <c:axId val="203043584"/>
      </c:barChart>
      <c:catAx>
        <c:axId val="202730496"/>
        <c:scaling>
          <c:orientation val="minMax"/>
        </c:scaling>
        <c:delete val="0"/>
        <c:axPos val="b"/>
        <c:numFmt formatCode="General" sourceLinked="1"/>
        <c:majorTickMark val="out"/>
        <c:minorTickMark val="none"/>
        <c:tickLblPos val="nextTo"/>
        <c:crossAx val="203043584"/>
        <c:crosses val="autoZero"/>
        <c:auto val="1"/>
        <c:lblAlgn val="ctr"/>
        <c:lblOffset val="100"/>
        <c:noMultiLvlLbl val="0"/>
      </c:catAx>
      <c:valAx>
        <c:axId val="203043584"/>
        <c:scaling>
          <c:orientation val="minMax"/>
        </c:scaling>
        <c:delete val="0"/>
        <c:axPos val="l"/>
        <c:majorGridlines/>
        <c:numFmt formatCode="General" sourceLinked="1"/>
        <c:majorTickMark val="out"/>
        <c:minorTickMark val="none"/>
        <c:tickLblPos val="nextTo"/>
        <c:crossAx val="202730496"/>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indicadores!$B$328</c:f>
              <c:strCache>
                <c:ptCount val="1"/>
                <c:pt idx="0">
                  <c:v>EGRESOS DE HOSPITALIZACION</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indicadores!$A$329:$A$341</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indicadores!$B$329:$B$341</c:f>
              <c:numCache>
                <c:formatCode>General</c:formatCode>
                <c:ptCount val="13"/>
                <c:pt idx="0">
                  <c:v>1554</c:v>
                </c:pt>
                <c:pt idx="1">
                  <c:v>1311</c:v>
                </c:pt>
                <c:pt idx="2">
                  <c:v>1487</c:v>
                </c:pt>
                <c:pt idx="3">
                  <c:v>1526</c:v>
                </c:pt>
                <c:pt idx="4">
                  <c:v>1488</c:v>
                </c:pt>
                <c:pt idx="5">
                  <c:v>1581</c:v>
                </c:pt>
                <c:pt idx="6">
                  <c:v>1466</c:v>
                </c:pt>
                <c:pt idx="7">
                  <c:v>1070</c:v>
                </c:pt>
                <c:pt idx="8">
                  <c:v>1379</c:v>
                </c:pt>
                <c:pt idx="9">
                  <c:v>1314</c:v>
                </c:pt>
                <c:pt idx="10">
                  <c:v>1621</c:v>
                </c:pt>
                <c:pt idx="11">
                  <c:v>1408</c:v>
                </c:pt>
                <c:pt idx="12">
                  <c:v>1441</c:v>
                </c:pt>
              </c:numCache>
            </c:numRef>
          </c:val>
          <c:extLst xmlns:c16r2="http://schemas.microsoft.com/office/drawing/2015/06/chart">
            <c:ext xmlns:c16="http://schemas.microsoft.com/office/drawing/2014/chart" uri="{C3380CC4-5D6E-409C-BE32-E72D297353CC}">
              <c16:uniqueId val="{00000000-4FE5-4992-AC26-E20CABC92E4C}"/>
            </c:ext>
          </c:extLst>
        </c:ser>
        <c:dLbls>
          <c:showLegendKey val="0"/>
          <c:showVal val="0"/>
          <c:showCatName val="0"/>
          <c:showSerName val="0"/>
          <c:showPercent val="0"/>
          <c:showBubbleSize val="0"/>
        </c:dLbls>
        <c:gapWidth val="150"/>
        <c:axId val="203090944"/>
        <c:axId val="202838784"/>
      </c:barChart>
      <c:catAx>
        <c:axId val="203090944"/>
        <c:scaling>
          <c:orientation val="minMax"/>
        </c:scaling>
        <c:delete val="0"/>
        <c:axPos val="b"/>
        <c:numFmt formatCode="General" sourceLinked="1"/>
        <c:majorTickMark val="out"/>
        <c:minorTickMark val="none"/>
        <c:tickLblPos val="nextTo"/>
        <c:crossAx val="202838784"/>
        <c:crosses val="autoZero"/>
        <c:auto val="1"/>
        <c:lblAlgn val="ctr"/>
        <c:lblOffset val="100"/>
        <c:noMultiLvlLbl val="0"/>
      </c:catAx>
      <c:valAx>
        <c:axId val="202838784"/>
        <c:scaling>
          <c:orientation val="minMax"/>
        </c:scaling>
        <c:delete val="0"/>
        <c:axPos val="l"/>
        <c:majorGridlines/>
        <c:numFmt formatCode="General" sourceLinked="1"/>
        <c:majorTickMark val="out"/>
        <c:minorTickMark val="none"/>
        <c:tickLblPos val="nextTo"/>
        <c:crossAx val="203090944"/>
        <c:crosses val="autoZero"/>
        <c:crossBetween val="between"/>
      </c:valAx>
    </c:plotArea>
    <c:legend>
      <c:legendPos val="r"/>
      <c:overlay val="0"/>
    </c:legend>
    <c:plotVisOnly val="1"/>
    <c:dispBlanksAs val="gap"/>
    <c:showDLblsOverMax val="0"/>
  </c:chart>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ES_tradnl"/>
              <a:t>Egresos por servicio</a:t>
            </a:r>
          </a:p>
        </c:rich>
      </c:tx>
      <c:overlay val="0"/>
      <c:spPr>
        <a:noFill/>
        <a:ln>
          <a:noFill/>
        </a:ln>
        <a:effectLst/>
      </c:spPr>
    </c:title>
    <c:autoTitleDeleted val="0"/>
    <c:plotArea>
      <c:layout/>
      <c:lineChart>
        <c:grouping val="standard"/>
        <c:varyColors val="0"/>
        <c:ser>
          <c:idx val="0"/>
          <c:order val="0"/>
          <c:tx>
            <c:strRef>
              <c:f>indicadores!$B$327</c:f>
              <c:strCache>
                <c:ptCount val="1"/>
                <c:pt idx="0">
                  <c:v>MEDICINA</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indicadores!$B$328:$B$338</c:f>
              <c:numCache>
                <c:formatCode>General</c:formatCode>
                <c:ptCount val="11"/>
                <c:pt idx="0">
                  <c:v>157</c:v>
                </c:pt>
                <c:pt idx="1">
                  <c:v>155</c:v>
                </c:pt>
                <c:pt idx="2">
                  <c:v>176</c:v>
                </c:pt>
                <c:pt idx="3">
                  <c:v>150</c:v>
                </c:pt>
                <c:pt idx="4">
                  <c:v>141</c:v>
                </c:pt>
                <c:pt idx="5">
                  <c:v>158</c:v>
                </c:pt>
                <c:pt idx="6">
                  <c:v>140</c:v>
                </c:pt>
                <c:pt idx="7">
                  <c:v>102</c:v>
                </c:pt>
                <c:pt idx="8">
                  <c:v>209</c:v>
                </c:pt>
                <c:pt idx="9">
                  <c:v>120</c:v>
                </c:pt>
                <c:pt idx="10">
                  <c:v>139</c:v>
                </c:pt>
              </c:numCache>
            </c:numRef>
          </c:val>
          <c:smooth val="0"/>
          <c:extLst xmlns:c16r2="http://schemas.microsoft.com/office/drawing/2015/06/chart">
            <c:ext xmlns:c16="http://schemas.microsoft.com/office/drawing/2014/chart" uri="{C3380CC4-5D6E-409C-BE32-E72D297353CC}">
              <c16:uniqueId val="{00000000-97C4-4DC1-85C2-FECB32F06FC7}"/>
            </c:ext>
          </c:extLst>
        </c:ser>
        <c:ser>
          <c:idx val="1"/>
          <c:order val="1"/>
          <c:tx>
            <c:strRef>
              <c:f>indicadores!$C$327</c:f>
              <c:strCache>
                <c:ptCount val="1"/>
                <c:pt idx="0">
                  <c:v>CIRUGIA</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indicadores!$C$328:$C$338</c:f>
              <c:numCache>
                <c:formatCode>General</c:formatCode>
                <c:ptCount val="11"/>
                <c:pt idx="0">
                  <c:v>100</c:v>
                </c:pt>
                <c:pt idx="1">
                  <c:v>82</c:v>
                </c:pt>
                <c:pt idx="2">
                  <c:v>183</c:v>
                </c:pt>
                <c:pt idx="3">
                  <c:v>198</c:v>
                </c:pt>
                <c:pt idx="4">
                  <c:v>281</c:v>
                </c:pt>
                <c:pt idx="5">
                  <c:v>327</c:v>
                </c:pt>
                <c:pt idx="6">
                  <c:v>329</c:v>
                </c:pt>
                <c:pt idx="7">
                  <c:v>205</c:v>
                </c:pt>
                <c:pt idx="8">
                  <c:v>268</c:v>
                </c:pt>
                <c:pt idx="9">
                  <c:v>281</c:v>
                </c:pt>
                <c:pt idx="10">
                  <c:v>437</c:v>
                </c:pt>
              </c:numCache>
            </c:numRef>
          </c:val>
          <c:smooth val="0"/>
          <c:extLst xmlns:c16r2="http://schemas.microsoft.com/office/drawing/2015/06/chart">
            <c:ext xmlns:c16="http://schemas.microsoft.com/office/drawing/2014/chart" uri="{C3380CC4-5D6E-409C-BE32-E72D297353CC}">
              <c16:uniqueId val="{00000001-97C4-4DC1-85C2-FECB32F06FC7}"/>
            </c:ext>
          </c:extLst>
        </c:ser>
        <c:ser>
          <c:idx val="2"/>
          <c:order val="2"/>
          <c:tx>
            <c:strRef>
              <c:f>indicadores!$D$327</c:f>
              <c:strCache>
                <c:ptCount val="1"/>
                <c:pt idx="0">
                  <c:v>NEONATOLOGIA</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indicadores!$D$328:$D$338</c:f>
              <c:numCache>
                <c:formatCode>General</c:formatCode>
                <c:ptCount val="11"/>
                <c:pt idx="0">
                  <c:v>115</c:v>
                </c:pt>
                <c:pt idx="1">
                  <c:v>72</c:v>
                </c:pt>
                <c:pt idx="2">
                  <c:v>91</c:v>
                </c:pt>
                <c:pt idx="3">
                  <c:v>30</c:v>
                </c:pt>
                <c:pt idx="4">
                  <c:v>32</c:v>
                </c:pt>
                <c:pt idx="5">
                  <c:v>37</c:v>
                </c:pt>
                <c:pt idx="6">
                  <c:v>20</c:v>
                </c:pt>
                <c:pt idx="7">
                  <c:v>20</c:v>
                </c:pt>
                <c:pt idx="8">
                  <c:v>6</c:v>
                </c:pt>
                <c:pt idx="9">
                  <c:v>30</c:v>
                </c:pt>
                <c:pt idx="10">
                  <c:v>66</c:v>
                </c:pt>
              </c:numCache>
            </c:numRef>
          </c:val>
          <c:smooth val="0"/>
          <c:extLst xmlns:c16r2="http://schemas.microsoft.com/office/drawing/2015/06/chart">
            <c:ext xmlns:c16="http://schemas.microsoft.com/office/drawing/2014/chart" uri="{C3380CC4-5D6E-409C-BE32-E72D297353CC}">
              <c16:uniqueId val="{00000002-97C4-4DC1-85C2-FECB32F06FC7}"/>
            </c:ext>
          </c:extLst>
        </c:ser>
        <c:ser>
          <c:idx val="3"/>
          <c:order val="3"/>
          <c:tx>
            <c:strRef>
              <c:f>indicadores!$E$327</c:f>
              <c:strCache>
                <c:ptCount val="1"/>
                <c:pt idx="0">
                  <c:v>PEDIATRIA</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indicadores!$E$328:$E$338</c:f>
              <c:numCache>
                <c:formatCode>General</c:formatCode>
                <c:ptCount val="11"/>
                <c:pt idx="0">
                  <c:v>94</c:v>
                </c:pt>
                <c:pt idx="1">
                  <c:v>75</c:v>
                </c:pt>
                <c:pt idx="2">
                  <c:v>139</c:v>
                </c:pt>
                <c:pt idx="3">
                  <c:v>142</c:v>
                </c:pt>
                <c:pt idx="4">
                  <c:v>90</c:v>
                </c:pt>
                <c:pt idx="5">
                  <c:v>119</c:v>
                </c:pt>
                <c:pt idx="6">
                  <c:v>81</c:v>
                </c:pt>
                <c:pt idx="7">
                  <c:v>11</c:v>
                </c:pt>
                <c:pt idx="8">
                  <c:v>30</c:v>
                </c:pt>
                <c:pt idx="9">
                  <c:v>59</c:v>
                </c:pt>
                <c:pt idx="10">
                  <c:v>87</c:v>
                </c:pt>
              </c:numCache>
            </c:numRef>
          </c:val>
          <c:smooth val="0"/>
          <c:extLst xmlns:c16r2="http://schemas.microsoft.com/office/drawing/2015/06/chart">
            <c:ext xmlns:c16="http://schemas.microsoft.com/office/drawing/2014/chart" uri="{C3380CC4-5D6E-409C-BE32-E72D297353CC}">
              <c16:uniqueId val="{00000003-97C4-4DC1-85C2-FECB32F06FC7}"/>
            </c:ext>
          </c:extLst>
        </c:ser>
        <c:ser>
          <c:idx val="4"/>
          <c:order val="4"/>
          <c:tx>
            <c:strRef>
              <c:f>indicadores!$F$327</c:f>
              <c:strCache>
                <c:ptCount val="1"/>
                <c:pt idx="0">
                  <c:v>GINECOLOGIA</c:v>
                </c:pt>
              </c:strCache>
            </c:strRef>
          </c:tx>
          <c:spPr>
            <a:ln w="28575" cap="rnd">
              <a:solidFill>
                <a:schemeClr val="accent5"/>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indicadores!$F$328:$F$338</c:f>
              <c:numCache>
                <c:formatCode>General</c:formatCode>
                <c:ptCount val="11"/>
                <c:pt idx="0">
                  <c:v>234</c:v>
                </c:pt>
                <c:pt idx="1">
                  <c:v>135</c:v>
                </c:pt>
                <c:pt idx="2">
                  <c:v>160</c:v>
                </c:pt>
                <c:pt idx="3">
                  <c:v>193</c:v>
                </c:pt>
                <c:pt idx="4">
                  <c:v>52</c:v>
                </c:pt>
                <c:pt idx="5">
                  <c:v>81</c:v>
                </c:pt>
                <c:pt idx="6">
                  <c:v>485</c:v>
                </c:pt>
                <c:pt idx="7">
                  <c:v>450</c:v>
                </c:pt>
                <c:pt idx="8">
                  <c:v>349</c:v>
                </c:pt>
                <c:pt idx="9">
                  <c:v>494</c:v>
                </c:pt>
                <c:pt idx="10">
                  <c:v>261</c:v>
                </c:pt>
              </c:numCache>
            </c:numRef>
          </c:val>
          <c:smooth val="0"/>
          <c:extLst xmlns:c16r2="http://schemas.microsoft.com/office/drawing/2015/06/chart">
            <c:ext xmlns:c16="http://schemas.microsoft.com/office/drawing/2014/chart" uri="{C3380CC4-5D6E-409C-BE32-E72D297353CC}">
              <c16:uniqueId val="{00000004-97C4-4DC1-85C2-FECB32F06FC7}"/>
            </c:ext>
          </c:extLst>
        </c:ser>
        <c:ser>
          <c:idx val="5"/>
          <c:order val="5"/>
          <c:tx>
            <c:strRef>
              <c:f>indicadores!$G$327</c:f>
              <c:strCache>
                <c:ptCount val="1"/>
                <c:pt idx="0">
                  <c:v>OBSTETRICIA</c:v>
                </c:pt>
              </c:strCache>
            </c:strRef>
          </c:tx>
          <c:spPr>
            <a:ln w="28575" cap="rnd">
              <a:solidFill>
                <a:schemeClr val="accent6"/>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indicadores!$A$328:$A$338</c:f>
              <c:numCache>
                <c:formatCode>General</c:formatCode>
                <c:ptCount val="11"/>
                <c:pt idx="0">
                  <c:v>2013</c:v>
                </c:pt>
                <c:pt idx="1">
                  <c:v>2014</c:v>
                </c:pt>
                <c:pt idx="2">
                  <c:v>2015</c:v>
                </c:pt>
                <c:pt idx="3">
                  <c:v>2016</c:v>
                </c:pt>
                <c:pt idx="4">
                  <c:v>2017</c:v>
                </c:pt>
                <c:pt idx="5">
                  <c:v>2018</c:v>
                </c:pt>
                <c:pt idx="6">
                  <c:v>2019</c:v>
                </c:pt>
                <c:pt idx="7">
                  <c:v>2020</c:v>
                </c:pt>
                <c:pt idx="8">
                  <c:v>2021</c:v>
                </c:pt>
                <c:pt idx="9">
                  <c:v>2022</c:v>
                </c:pt>
                <c:pt idx="10">
                  <c:v>2023</c:v>
                </c:pt>
              </c:numCache>
            </c:numRef>
          </c:cat>
          <c:val>
            <c:numRef>
              <c:f>indicadores!$G$328:$G$338</c:f>
              <c:numCache>
                <c:formatCode>General</c:formatCode>
                <c:ptCount val="11"/>
                <c:pt idx="0">
                  <c:v>854</c:v>
                </c:pt>
                <c:pt idx="1">
                  <c:v>792</c:v>
                </c:pt>
                <c:pt idx="2">
                  <c:v>738</c:v>
                </c:pt>
                <c:pt idx="3">
                  <c:v>798</c:v>
                </c:pt>
                <c:pt idx="4">
                  <c:v>888</c:v>
                </c:pt>
                <c:pt idx="5">
                  <c:v>862</c:v>
                </c:pt>
                <c:pt idx="6">
                  <c:v>408</c:v>
                </c:pt>
                <c:pt idx="7">
                  <c:v>282</c:v>
                </c:pt>
                <c:pt idx="8">
                  <c:v>517</c:v>
                </c:pt>
                <c:pt idx="9">
                  <c:v>330</c:v>
                </c:pt>
                <c:pt idx="10">
                  <c:v>631</c:v>
                </c:pt>
              </c:numCache>
            </c:numRef>
          </c:val>
          <c:smooth val="0"/>
          <c:extLst xmlns:c16r2="http://schemas.microsoft.com/office/drawing/2015/06/chart">
            <c:ext xmlns:c16="http://schemas.microsoft.com/office/drawing/2014/chart" uri="{C3380CC4-5D6E-409C-BE32-E72D297353CC}">
              <c16:uniqueId val="{00000005-97C4-4DC1-85C2-FECB32F06FC7}"/>
            </c:ext>
          </c:extLst>
        </c:ser>
        <c:dLbls>
          <c:showLegendKey val="0"/>
          <c:showVal val="0"/>
          <c:showCatName val="0"/>
          <c:showSerName val="0"/>
          <c:showPercent val="0"/>
          <c:showBubbleSize val="0"/>
        </c:dLbls>
        <c:marker val="1"/>
        <c:smooth val="0"/>
        <c:axId val="202923008"/>
        <c:axId val="202937088"/>
      </c:lineChart>
      <c:catAx>
        <c:axId val="2029230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2937088"/>
        <c:crosses val="autoZero"/>
        <c:auto val="1"/>
        <c:lblAlgn val="ctr"/>
        <c:lblOffset val="100"/>
        <c:noMultiLvlLbl val="0"/>
      </c:catAx>
      <c:valAx>
        <c:axId val="2029370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29230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6.5315801669124955E-3"/>
          <c:y val="6.5924373815113638E-2"/>
          <c:w val="0.98399113412214845"/>
          <c:h val="0.93407562618488638"/>
        </c:manualLayout>
      </c:layout>
      <c:pie3DChart>
        <c:varyColors val="1"/>
        <c:ser>
          <c:idx val="0"/>
          <c:order val="0"/>
          <c:tx>
            <c:strRef>
              <c:f>'SES1)'!$AA$74</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AAB7-4815-AB10-066C760DE433}"/>
              </c:ext>
            </c:extLst>
          </c:dPt>
          <c:dPt>
            <c:idx val="1"/>
            <c:bubble3D val="0"/>
            <c:extLst xmlns:c16r2="http://schemas.microsoft.com/office/drawing/2015/06/chart">
              <c:ext xmlns:c16="http://schemas.microsoft.com/office/drawing/2014/chart" uri="{C3380CC4-5D6E-409C-BE32-E72D297353CC}">
                <c16:uniqueId val="{00000001-AAB7-4815-AB10-066C760DE433}"/>
              </c:ext>
            </c:extLst>
          </c:dPt>
          <c:dPt>
            <c:idx val="2"/>
            <c:bubble3D val="0"/>
            <c:extLst xmlns:c16r2="http://schemas.microsoft.com/office/drawing/2015/06/chart">
              <c:ext xmlns:c16="http://schemas.microsoft.com/office/drawing/2014/chart" uri="{C3380CC4-5D6E-409C-BE32-E72D297353CC}">
                <c16:uniqueId val="{00000002-AAB7-4815-AB10-066C760DE433}"/>
              </c:ext>
            </c:extLst>
          </c:dPt>
          <c:dPt>
            <c:idx val="3"/>
            <c:bubble3D val="0"/>
            <c:extLst xmlns:c16r2="http://schemas.microsoft.com/office/drawing/2015/06/chart">
              <c:ext xmlns:c16="http://schemas.microsoft.com/office/drawing/2014/chart" uri="{C3380CC4-5D6E-409C-BE32-E72D297353CC}">
                <c16:uniqueId val="{00000003-AAB7-4815-AB10-066C760DE433}"/>
              </c:ext>
            </c:extLst>
          </c:dPt>
          <c:dPt>
            <c:idx val="4"/>
            <c:bubble3D val="0"/>
            <c:extLst xmlns:c16r2="http://schemas.microsoft.com/office/drawing/2015/06/chart">
              <c:ext xmlns:c16="http://schemas.microsoft.com/office/drawing/2014/chart" uri="{C3380CC4-5D6E-409C-BE32-E72D297353CC}">
                <c16:uniqueId val="{00000004-AAB7-4815-AB10-066C760DE433}"/>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'SES1)'!$AA$75:$AA$79</c:f>
              <c:numCache>
                <c:formatCode>General</c:formatCode>
                <c:ptCount val="5"/>
                <c:pt idx="0" formatCode="0">
                  <c:v>3342</c:v>
                </c:pt>
                <c:pt idx="1">
                  <c:v>1650</c:v>
                </c:pt>
                <c:pt idx="2">
                  <c:v>2980</c:v>
                </c:pt>
                <c:pt idx="3">
                  <c:v>5117</c:v>
                </c:pt>
                <c:pt idx="4">
                  <c:v>1192</c:v>
                </c:pt>
              </c:numCache>
            </c:numRef>
          </c:val>
          <c:extLst xmlns:c16r2="http://schemas.microsoft.com/office/drawing/2015/06/chart">
            <c:ext xmlns:c16="http://schemas.microsoft.com/office/drawing/2014/chart" uri="{C3380CC4-5D6E-409C-BE32-E72D297353CC}">
              <c16:uniqueId val="{00000005-AAB7-4815-AB10-066C760DE433}"/>
            </c:ext>
          </c:extLst>
        </c:ser>
        <c:ser>
          <c:idx val="1"/>
          <c:order val="1"/>
          <c:tx>
            <c:strRef>
              <c:f>'SES1)'!$AB$74</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AAB7-4815-AB10-066C760DE433}"/>
              </c:ext>
            </c:extLst>
          </c:dPt>
          <c:dPt>
            <c:idx val="1"/>
            <c:bubble3D val="0"/>
            <c:extLst xmlns:c16r2="http://schemas.microsoft.com/office/drawing/2015/06/chart">
              <c:ext xmlns:c16="http://schemas.microsoft.com/office/drawing/2014/chart" uri="{C3380CC4-5D6E-409C-BE32-E72D297353CC}">
                <c16:uniqueId val="{00000007-AAB7-4815-AB10-066C760DE433}"/>
              </c:ext>
            </c:extLst>
          </c:dPt>
          <c:dPt>
            <c:idx val="2"/>
            <c:bubble3D val="0"/>
            <c:extLst xmlns:c16r2="http://schemas.microsoft.com/office/drawing/2015/06/chart">
              <c:ext xmlns:c16="http://schemas.microsoft.com/office/drawing/2014/chart" uri="{C3380CC4-5D6E-409C-BE32-E72D297353CC}">
                <c16:uniqueId val="{00000008-AAB7-4815-AB10-066C760DE433}"/>
              </c:ext>
            </c:extLst>
          </c:dPt>
          <c:dPt>
            <c:idx val="3"/>
            <c:bubble3D val="0"/>
            <c:extLst xmlns:c16r2="http://schemas.microsoft.com/office/drawing/2015/06/chart">
              <c:ext xmlns:c16="http://schemas.microsoft.com/office/drawing/2014/chart" uri="{C3380CC4-5D6E-409C-BE32-E72D297353CC}">
                <c16:uniqueId val="{00000009-AAB7-4815-AB10-066C760DE433}"/>
              </c:ext>
            </c:extLst>
          </c:dPt>
          <c:dPt>
            <c:idx val="4"/>
            <c:bubble3D val="0"/>
            <c:extLst xmlns:c16r2="http://schemas.microsoft.com/office/drawing/2015/06/chart">
              <c:ext xmlns:c16="http://schemas.microsoft.com/office/drawing/2014/chart" uri="{C3380CC4-5D6E-409C-BE32-E72D297353CC}">
                <c16:uniqueId val="{0000000A-AAB7-4815-AB10-066C760DE433}"/>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'SES1)'!$Z$75:$Z$79</c:f>
              <c:strCache>
                <c:ptCount val="5"/>
                <c:pt idx="0">
                  <c:v>NIÑO</c:v>
                </c:pt>
                <c:pt idx="1">
                  <c:v>ADOLESCENTE</c:v>
                </c:pt>
                <c:pt idx="2">
                  <c:v>JOVEN</c:v>
                </c:pt>
                <c:pt idx="3">
                  <c:v>ADULTO </c:v>
                </c:pt>
                <c:pt idx="4">
                  <c:v>ADULTO MAYOR</c:v>
                </c:pt>
              </c:strCache>
            </c:strRef>
          </c:cat>
          <c:val>
            <c:numRef>
              <c:f>'SES1)'!$AB$75:$AB$79</c:f>
              <c:numCache>
                <c:formatCode>General</c:formatCode>
                <c:ptCount val="5"/>
                <c:pt idx="0">
                  <c:v>23.401722568447589</c:v>
                </c:pt>
                <c:pt idx="1">
                  <c:v>11.55381275821021</c:v>
                </c:pt>
                <c:pt idx="2">
                  <c:v>20.866886072403894</c:v>
                </c:pt>
                <c:pt idx="3">
                  <c:v>35.830824171976758</c:v>
                </c:pt>
                <c:pt idx="4">
                  <c:v>8.3467544289615567</c:v>
                </c:pt>
              </c:numCache>
            </c:numRef>
          </c:val>
          <c:extLst xmlns:c16r2="http://schemas.microsoft.com/office/drawing/2015/06/chart">
            <c:ext xmlns:c16="http://schemas.microsoft.com/office/drawing/2014/chart" uri="{C3380CC4-5D6E-409C-BE32-E72D297353CC}">
              <c16:uniqueId val="{0000000B-AAB7-4815-AB10-066C760DE433}"/>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ES_tradnl"/>
              <a:t>Egresos por servicio</a:t>
            </a:r>
          </a:p>
        </c:rich>
      </c:tx>
      <c:overlay val="0"/>
      <c:spPr>
        <a:noFill/>
        <a:ln>
          <a:noFill/>
        </a:ln>
        <a:effectLst/>
      </c:spPr>
    </c:title>
    <c:autoTitleDeleted val="0"/>
    <c:plotArea>
      <c:layout/>
      <c:lineChart>
        <c:grouping val="standard"/>
        <c:varyColors val="0"/>
        <c:ser>
          <c:idx val="0"/>
          <c:order val="0"/>
          <c:tx>
            <c:strRef>
              <c:f>indicadores!$B$327</c:f>
              <c:strCache>
                <c:ptCount val="1"/>
                <c:pt idx="0">
                  <c:v>MEDICINA</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indicadores!$B$328:$B$339</c:f>
              <c:numCache>
                <c:formatCode>General</c:formatCode>
                <c:ptCount val="12"/>
                <c:pt idx="0">
                  <c:v>157</c:v>
                </c:pt>
                <c:pt idx="1">
                  <c:v>155</c:v>
                </c:pt>
                <c:pt idx="2">
                  <c:v>176</c:v>
                </c:pt>
                <c:pt idx="3">
                  <c:v>150</c:v>
                </c:pt>
                <c:pt idx="4">
                  <c:v>141</c:v>
                </c:pt>
                <c:pt idx="5">
                  <c:v>158</c:v>
                </c:pt>
                <c:pt idx="6">
                  <c:v>140</c:v>
                </c:pt>
                <c:pt idx="7">
                  <c:v>102</c:v>
                </c:pt>
                <c:pt idx="8">
                  <c:v>209</c:v>
                </c:pt>
                <c:pt idx="9">
                  <c:v>120</c:v>
                </c:pt>
                <c:pt idx="10">
                  <c:v>139</c:v>
                </c:pt>
                <c:pt idx="11">
                  <c:v>140</c:v>
                </c:pt>
              </c:numCache>
            </c:numRef>
          </c:val>
          <c:smooth val="0"/>
          <c:extLst xmlns:c16r2="http://schemas.microsoft.com/office/drawing/2015/06/chart">
            <c:ext xmlns:c16="http://schemas.microsoft.com/office/drawing/2014/chart" uri="{C3380CC4-5D6E-409C-BE32-E72D297353CC}">
              <c16:uniqueId val="{00000000-A085-42AD-828B-6A2B3136DB8D}"/>
            </c:ext>
          </c:extLst>
        </c:ser>
        <c:ser>
          <c:idx val="1"/>
          <c:order val="1"/>
          <c:tx>
            <c:strRef>
              <c:f>indicadores!$C$327</c:f>
              <c:strCache>
                <c:ptCount val="1"/>
                <c:pt idx="0">
                  <c:v>CIRUGIA</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indicadores!$C$328:$C$339</c:f>
              <c:numCache>
                <c:formatCode>General</c:formatCode>
                <c:ptCount val="12"/>
                <c:pt idx="0">
                  <c:v>100</c:v>
                </c:pt>
                <c:pt idx="1">
                  <c:v>82</c:v>
                </c:pt>
                <c:pt idx="2">
                  <c:v>183</c:v>
                </c:pt>
                <c:pt idx="3">
                  <c:v>198</c:v>
                </c:pt>
                <c:pt idx="4">
                  <c:v>281</c:v>
                </c:pt>
                <c:pt idx="5">
                  <c:v>327</c:v>
                </c:pt>
                <c:pt idx="6">
                  <c:v>329</c:v>
                </c:pt>
                <c:pt idx="7">
                  <c:v>205</c:v>
                </c:pt>
                <c:pt idx="8">
                  <c:v>268</c:v>
                </c:pt>
                <c:pt idx="9">
                  <c:v>281</c:v>
                </c:pt>
                <c:pt idx="10">
                  <c:v>437</c:v>
                </c:pt>
                <c:pt idx="11">
                  <c:v>439</c:v>
                </c:pt>
              </c:numCache>
            </c:numRef>
          </c:val>
          <c:smooth val="0"/>
          <c:extLst xmlns:c16r2="http://schemas.microsoft.com/office/drawing/2015/06/chart">
            <c:ext xmlns:c16="http://schemas.microsoft.com/office/drawing/2014/chart" uri="{C3380CC4-5D6E-409C-BE32-E72D297353CC}">
              <c16:uniqueId val="{00000001-A085-42AD-828B-6A2B3136DB8D}"/>
            </c:ext>
          </c:extLst>
        </c:ser>
        <c:ser>
          <c:idx val="2"/>
          <c:order val="2"/>
          <c:tx>
            <c:strRef>
              <c:f>indicadores!$D$327</c:f>
              <c:strCache>
                <c:ptCount val="1"/>
                <c:pt idx="0">
                  <c:v>NEONATOLOGIA</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indicadores!$D$328:$D$339</c:f>
              <c:numCache>
                <c:formatCode>General</c:formatCode>
                <c:ptCount val="12"/>
                <c:pt idx="0">
                  <c:v>115</c:v>
                </c:pt>
                <c:pt idx="1">
                  <c:v>72</c:v>
                </c:pt>
                <c:pt idx="2">
                  <c:v>91</c:v>
                </c:pt>
                <c:pt idx="3">
                  <c:v>30</c:v>
                </c:pt>
                <c:pt idx="4">
                  <c:v>32</c:v>
                </c:pt>
                <c:pt idx="5">
                  <c:v>37</c:v>
                </c:pt>
                <c:pt idx="6">
                  <c:v>20</c:v>
                </c:pt>
                <c:pt idx="7">
                  <c:v>20</c:v>
                </c:pt>
                <c:pt idx="8">
                  <c:v>6</c:v>
                </c:pt>
                <c:pt idx="9">
                  <c:v>30</c:v>
                </c:pt>
                <c:pt idx="10">
                  <c:v>66</c:v>
                </c:pt>
                <c:pt idx="11">
                  <c:v>26</c:v>
                </c:pt>
              </c:numCache>
            </c:numRef>
          </c:val>
          <c:smooth val="0"/>
          <c:extLst xmlns:c16r2="http://schemas.microsoft.com/office/drawing/2015/06/chart">
            <c:ext xmlns:c16="http://schemas.microsoft.com/office/drawing/2014/chart" uri="{C3380CC4-5D6E-409C-BE32-E72D297353CC}">
              <c16:uniqueId val="{00000002-A085-42AD-828B-6A2B3136DB8D}"/>
            </c:ext>
          </c:extLst>
        </c:ser>
        <c:ser>
          <c:idx val="3"/>
          <c:order val="3"/>
          <c:tx>
            <c:strRef>
              <c:f>indicadores!$E$327</c:f>
              <c:strCache>
                <c:ptCount val="1"/>
                <c:pt idx="0">
                  <c:v>PEDIATRIA</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indicadores!$E$328:$E$339</c:f>
              <c:numCache>
                <c:formatCode>General</c:formatCode>
                <c:ptCount val="12"/>
                <c:pt idx="0">
                  <c:v>94</c:v>
                </c:pt>
                <c:pt idx="1">
                  <c:v>75</c:v>
                </c:pt>
                <c:pt idx="2">
                  <c:v>139</c:v>
                </c:pt>
                <c:pt idx="3">
                  <c:v>142</c:v>
                </c:pt>
                <c:pt idx="4">
                  <c:v>90</c:v>
                </c:pt>
                <c:pt idx="5">
                  <c:v>119</c:v>
                </c:pt>
                <c:pt idx="6">
                  <c:v>81</c:v>
                </c:pt>
                <c:pt idx="7">
                  <c:v>11</c:v>
                </c:pt>
                <c:pt idx="8">
                  <c:v>30</c:v>
                </c:pt>
                <c:pt idx="9">
                  <c:v>59</c:v>
                </c:pt>
                <c:pt idx="10">
                  <c:v>87</c:v>
                </c:pt>
                <c:pt idx="11">
                  <c:v>86</c:v>
                </c:pt>
              </c:numCache>
            </c:numRef>
          </c:val>
          <c:smooth val="0"/>
          <c:extLst xmlns:c16r2="http://schemas.microsoft.com/office/drawing/2015/06/chart">
            <c:ext xmlns:c16="http://schemas.microsoft.com/office/drawing/2014/chart" uri="{C3380CC4-5D6E-409C-BE32-E72D297353CC}">
              <c16:uniqueId val="{00000003-A085-42AD-828B-6A2B3136DB8D}"/>
            </c:ext>
          </c:extLst>
        </c:ser>
        <c:ser>
          <c:idx val="4"/>
          <c:order val="4"/>
          <c:tx>
            <c:strRef>
              <c:f>indicadores!$F$327</c:f>
              <c:strCache>
                <c:ptCount val="1"/>
                <c:pt idx="0">
                  <c:v>GINECOLOGIA</c:v>
                </c:pt>
              </c:strCache>
            </c:strRef>
          </c:tx>
          <c:spPr>
            <a:ln w="28575" cap="rnd">
              <a:solidFill>
                <a:schemeClr val="accent5"/>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indicadores!$F$328:$F$339</c:f>
              <c:numCache>
                <c:formatCode>General</c:formatCode>
                <c:ptCount val="12"/>
                <c:pt idx="0">
                  <c:v>234</c:v>
                </c:pt>
                <c:pt idx="1">
                  <c:v>135</c:v>
                </c:pt>
                <c:pt idx="2">
                  <c:v>160</c:v>
                </c:pt>
                <c:pt idx="3">
                  <c:v>193</c:v>
                </c:pt>
                <c:pt idx="4">
                  <c:v>52</c:v>
                </c:pt>
                <c:pt idx="5">
                  <c:v>81</c:v>
                </c:pt>
                <c:pt idx="6">
                  <c:v>485</c:v>
                </c:pt>
                <c:pt idx="7">
                  <c:v>450</c:v>
                </c:pt>
                <c:pt idx="8">
                  <c:v>349</c:v>
                </c:pt>
                <c:pt idx="9">
                  <c:v>494</c:v>
                </c:pt>
                <c:pt idx="10">
                  <c:v>261</c:v>
                </c:pt>
                <c:pt idx="11">
                  <c:v>200</c:v>
                </c:pt>
              </c:numCache>
            </c:numRef>
          </c:val>
          <c:smooth val="0"/>
          <c:extLst xmlns:c16r2="http://schemas.microsoft.com/office/drawing/2015/06/chart">
            <c:ext xmlns:c16="http://schemas.microsoft.com/office/drawing/2014/chart" uri="{C3380CC4-5D6E-409C-BE32-E72D297353CC}">
              <c16:uniqueId val="{00000004-A085-42AD-828B-6A2B3136DB8D}"/>
            </c:ext>
          </c:extLst>
        </c:ser>
        <c:ser>
          <c:idx val="5"/>
          <c:order val="5"/>
          <c:tx>
            <c:strRef>
              <c:f>indicadores!$G$327</c:f>
              <c:strCache>
                <c:ptCount val="1"/>
                <c:pt idx="0">
                  <c:v>OBSTETRICIA</c:v>
                </c:pt>
              </c:strCache>
            </c:strRef>
          </c:tx>
          <c:spPr>
            <a:ln w="28575" cap="rnd">
              <a:solidFill>
                <a:schemeClr val="accent6"/>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indicadores!$A$328:$A$339</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indicadores!$G$328:$G$339</c:f>
              <c:numCache>
                <c:formatCode>General</c:formatCode>
                <c:ptCount val="12"/>
                <c:pt idx="0">
                  <c:v>854</c:v>
                </c:pt>
                <c:pt idx="1">
                  <c:v>792</c:v>
                </c:pt>
                <c:pt idx="2">
                  <c:v>738</c:v>
                </c:pt>
                <c:pt idx="3">
                  <c:v>798</c:v>
                </c:pt>
                <c:pt idx="4">
                  <c:v>888</c:v>
                </c:pt>
                <c:pt idx="5">
                  <c:v>862</c:v>
                </c:pt>
                <c:pt idx="6">
                  <c:v>408</c:v>
                </c:pt>
                <c:pt idx="7">
                  <c:v>282</c:v>
                </c:pt>
                <c:pt idx="8">
                  <c:v>517</c:v>
                </c:pt>
                <c:pt idx="9">
                  <c:v>330</c:v>
                </c:pt>
                <c:pt idx="10">
                  <c:v>631</c:v>
                </c:pt>
                <c:pt idx="11">
                  <c:v>517</c:v>
                </c:pt>
              </c:numCache>
            </c:numRef>
          </c:val>
          <c:smooth val="0"/>
          <c:extLst xmlns:c16r2="http://schemas.microsoft.com/office/drawing/2015/06/chart">
            <c:ext xmlns:c16="http://schemas.microsoft.com/office/drawing/2014/chart" uri="{C3380CC4-5D6E-409C-BE32-E72D297353CC}">
              <c16:uniqueId val="{00000005-A085-42AD-828B-6A2B3136DB8D}"/>
            </c:ext>
          </c:extLst>
        </c:ser>
        <c:dLbls>
          <c:showLegendKey val="0"/>
          <c:showVal val="0"/>
          <c:showCatName val="0"/>
          <c:showSerName val="0"/>
          <c:showPercent val="0"/>
          <c:showBubbleSize val="0"/>
        </c:dLbls>
        <c:marker val="1"/>
        <c:smooth val="0"/>
        <c:axId val="203009408"/>
        <c:axId val="203375744"/>
      </c:lineChart>
      <c:catAx>
        <c:axId val="203009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3375744"/>
        <c:crosses val="autoZero"/>
        <c:auto val="1"/>
        <c:lblAlgn val="ctr"/>
        <c:lblOffset val="100"/>
        <c:noMultiLvlLbl val="0"/>
      </c:catAx>
      <c:valAx>
        <c:axId val="203375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30094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indicadores!$F$344</c:f>
              <c:strCache>
                <c:ptCount val="1"/>
                <c:pt idx="0">
                  <c:v>2017</c:v>
                </c:pt>
              </c:strCache>
            </c:strRef>
          </c:tx>
          <c:invertIfNegative val="0"/>
          <c:dLbls>
            <c:dLbl>
              <c:idx val="0"/>
              <c:layout>
                <c:manualLayout>
                  <c:x val="-1.0649627263045794E-2"/>
                  <c:y val="5.24246179401170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519-4852-8ADB-E094B971259B}"/>
                </c:ext>
              </c:extLst>
            </c:dLbl>
            <c:dLbl>
              <c:idx val="1"/>
              <c:layout>
                <c:manualLayout>
                  <c:x val="-6.3897763578274758E-3"/>
                  <c:y val="4.54346688814347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519-4852-8ADB-E094B971259B}"/>
                </c:ext>
              </c:extLst>
            </c:dLbl>
            <c:dLbl>
              <c:idx val="2"/>
              <c:layout>
                <c:manualLayout>
                  <c:x val="-6.3897763578274758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519-4852-8ADB-E094B971259B}"/>
                </c:ext>
              </c:extLst>
            </c:dLbl>
            <c:dLbl>
              <c:idx val="3"/>
              <c:layout>
                <c:manualLayout>
                  <c:x val="-8.5197018104366355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519-4852-8ADB-E094B971259B}"/>
                </c:ext>
              </c:extLst>
            </c:dLbl>
            <c:dLbl>
              <c:idx val="4"/>
              <c:layout>
                <c:manualLayout>
                  <c:x val="-1.4909478168264189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E519-4852-8ADB-E094B971259B}"/>
                </c:ext>
              </c:extLst>
            </c:dLbl>
            <c:dLbl>
              <c:idx val="5"/>
              <c:layout>
                <c:manualLayout>
                  <c:x val="-1.4909478168264111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E519-4852-8ADB-E094B971259B}"/>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indicadores!$F$345:$F$350</c:f>
              <c:numCache>
                <c:formatCode>0.0</c:formatCode>
                <c:ptCount val="6"/>
                <c:pt idx="0">
                  <c:v>9.5013477088948797</c:v>
                </c:pt>
                <c:pt idx="1">
                  <c:v>18.935309973045822</c:v>
                </c:pt>
                <c:pt idx="2">
                  <c:v>2.1563342318059302</c:v>
                </c:pt>
                <c:pt idx="3">
                  <c:v>6.0646900269541781</c:v>
                </c:pt>
                <c:pt idx="4">
                  <c:v>3.5040431266846364</c:v>
                </c:pt>
                <c:pt idx="5">
                  <c:v>59.838274932614553</c:v>
                </c:pt>
              </c:numCache>
            </c:numRef>
          </c:val>
          <c:extLst xmlns:c16r2="http://schemas.microsoft.com/office/drawing/2015/06/chart">
            <c:ext xmlns:c16="http://schemas.microsoft.com/office/drawing/2014/chart" uri="{C3380CC4-5D6E-409C-BE32-E72D297353CC}">
              <c16:uniqueId val="{00000006-E519-4852-8ADB-E094B971259B}"/>
            </c:ext>
          </c:extLst>
        </c:ser>
        <c:ser>
          <c:idx val="1"/>
          <c:order val="1"/>
          <c:tx>
            <c:strRef>
              <c:f>indicadores!$G$344</c:f>
              <c:strCache>
                <c:ptCount val="1"/>
                <c:pt idx="0">
                  <c:v>2018</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indicadores!$G$345:$G$350</c:f>
              <c:numCache>
                <c:formatCode>0.0</c:formatCode>
                <c:ptCount val="6"/>
                <c:pt idx="0">
                  <c:v>9.9747474747474758</c:v>
                </c:pt>
                <c:pt idx="1">
                  <c:v>20.643939393939394</c:v>
                </c:pt>
                <c:pt idx="2">
                  <c:v>2.3358585858585861</c:v>
                </c:pt>
                <c:pt idx="3">
                  <c:v>7.5126262626262621</c:v>
                </c:pt>
                <c:pt idx="4">
                  <c:v>5.1136363636363642</c:v>
                </c:pt>
                <c:pt idx="5">
                  <c:v>54.419191919191924</c:v>
                </c:pt>
              </c:numCache>
            </c:numRef>
          </c:val>
          <c:extLst xmlns:c16r2="http://schemas.microsoft.com/office/drawing/2015/06/chart">
            <c:ext xmlns:c16="http://schemas.microsoft.com/office/drawing/2014/chart" uri="{C3380CC4-5D6E-409C-BE32-E72D297353CC}">
              <c16:uniqueId val="{00000007-E519-4852-8ADB-E094B971259B}"/>
            </c:ext>
          </c:extLst>
        </c:ser>
        <c:ser>
          <c:idx val="2"/>
          <c:order val="2"/>
          <c:tx>
            <c:strRef>
              <c:f>indicadores!$H$344</c:f>
              <c:strCache>
                <c:ptCount val="1"/>
                <c:pt idx="0">
                  <c:v>2019</c:v>
                </c:pt>
              </c:strCache>
            </c:strRef>
          </c:tx>
          <c:invertIfNegative val="0"/>
          <c:dLbls>
            <c:dLbl>
              <c:idx val="0"/>
              <c:layout>
                <c:manualLayout>
                  <c:x val="4.2598509052183178E-3"/>
                  <c:y val="0.1223241085269397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E519-4852-8ADB-E094B971259B}"/>
                </c:ext>
              </c:extLst>
            </c:dLbl>
            <c:dLbl>
              <c:idx val="1"/>
              <c:layout>
                <c:manualLayout>
                  <c:x val="1.2779385004989353E-2"/>
                  <c:y val="0.1363040066443043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E519-4852-8ADB-E094B971259B}"/>
                </c:ext>
              </c:extLst>
            </c:dLbl>
            <c:dLbl>
              <c:idx val="2"/>
              <c:layout>
                <c:manualLayout>
                  <c:x val="2.1299254526091589E-3"/>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E519-4852-8ADB-E094B971259B}"/>
                </c:ext>
              </c:extLst>
            </c:dLbl>
            <c:dLbl>
              <c:idx val="3"/>
              <c:layout>
                <c:manualLayout>
                  <c:x val="1.0649627263045872E-2"/>
                  <c:y val="9.43643122922106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E519-4852-8ADB-E094B971259B}"/>
                </c:ext>
              </c:extLst>
            </c:dLbl>
            <c:dLbl>
              <c:idx val="4"/>
              <c:layout>
                <c:manualLayout>
                  <c:x val="6.3897763578274758E-3"/>
                  <c:y val="0.1013542613508929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E519-4852-8ADB-E094B971259B}"/>
                </c:ext>
              </c:extLst>
            </c:dLbl>
            <c:dLbl>
              <c:idx val="5"/>
              <c:layout>
                <c:manualLayout>
                  <c:x val="1.2779552715654952E-2"/>
                  <c:y val="8.387938870418731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E519-4852-8ADB-E094B971259B}"/>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indicadores!$H$345:$H$350</c:f>
              <c:numCache>
                <c:formatCode>0.0</c:formatCode>
                <c:ptCount val="6"/>
                <c:pt idx="0">
                  <c:v>9.5693779904306222</c:v>
                </c:pt>
                <c:pt idx="1">
                  <c:v>22.488038277511961</c:v>
                </c:pt>
                <c:pt idx="2">
                  <c:v>1.367053998632946</c:v>
                </c:pt>
                <c:pt idx="3">
                  <c:v>5.5365686944634316</c:v>
                </c:pt>
                <c:pt idx="4">
                  <c:v>33.151059466848942</c:v>
                </c:pt>
                <c:pt idx="5">
                  <c:v>27.887901572112099</c:v>
                </c:pt>
              </c:numCache>
            </c:numRef>
          </c:val>
          <c:extLst xmlns:c16r2="http://schemas.microsoft.com/office/drawing/2015/06/chart">
            <c:ext xmlns:c16="http://schemas.microsoft.com/office/drawing/2014/chart" uri="{C3380CC4-5D6E-409C-BE32-E72D297353CC}">
              <c16:uniqueId val="{0000000E-E519-4852-8ADB-E094B971259B}"/>
            </c:ext>
          </c:extLst>
        </c:ser>
        <c:ser>
          <c:idx val="3"/>
          <c:order val="3"/>
          <c:tx>
            <c:strRef>
              <c:f>indicadores!$I$344</c:f>
              <c:strCache>
                <c:ptCount val="1"/>
                <c:pt idx="0">
                  <c:v>2020</c:v>
                </c:pt>
              </c:strCache>
            </c:strRef>
          </c:tx>
          <c:invertIfNegative val="0"/>
          <c:dLbls>
            <c:spPr>
              <a:noFill/>
              <a:ln>
                <a:noFill/>
              </a:ln>
              <a:effectLst/>
            </c:spPr>
            <c:txPr>
              <a:bodyPr/>
              <a:lstStyle/>
              <a:p>
                <a:pPr>
                  <a:defRPr baseline="0">
                    <a:solidFill>
                      <a:schemeClr val="accent4"/>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indicadores!$I$345:$I$350</c:f>
              <c:numCache>
                <c:formatCode>0.0</c:formatCode>
                <c:ptCount val="6"/>
                <c:pt idx="0">
                  <c:v>9.5327102803738324</c:v>
                </c:pt>
                <c:pt idx="1">
                  <c:v>19.158878504672895</c:v>
                </c:pt>
                <c:pt idx="2">
                  <c:v>1.8691588785046727</c:v>
                </c:pt>
                <c:pt idx="3">
                  <c:v>1.0280373831775702</c:v>
                </c:pt>
                <c:pt idx="4">
                  <c:v>42.056074766355138</c:v>
                </c:pt>
                <c:pt idx="5">
                  <c:v>26.355140186915886</c:v>
                </c:pt>
              </c:numCache>
            </c:numRef>
          </c:val>
          <c:extLst xmlns:c16r2="http://schemas.microsoft.com/office/drawing/2015/06/chart">
            <c:ext xmlns:c16="http://schemas.microsoft.com/office/drawing/2014/chart" uri="{C3380CC4-5D6E-409C-BE32-E72D297353CC}">
              <c16:uniqueId val="{0000000F-E519-4852-8ADB-E094B971259B}"/>
            </c:ext>
          </c:extLst>
        </c:ser>
        <c:ser>
          <c:idx val="4"/>
          <c:order val="4"/>
          <c:tx>
            <c:strRef>
              <c:f>indicadores!$J$344</c:f>
              <c:strCache>
                <c:ptCount val="1"/>
                <c:pt idx="0">
                  <c:v>2021</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indicadores!$J$345:$J$350</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10-E519-4852-8ADB-E094B971259B}"/>
            </c:ext>
          </c:extLst>
        </c:ser>
        <c:dLbls>
          <c:showLegendKey val="0"/>
          <c:showVal val="0"/>
          <c:showCatName val="0"/>
          <c:showSerName val="0"/>
          <c:showPercent val="0"/>
          <c:showBubbleSize val="0"/>
        </c:dLbls>
        <c:gapWidth val="150"/>
        <c:axId val="203447296"/>
        <c:axId val="203477760"/>
      </c:barChart>
      <c:catAx>
        <c:axId val="203447296"/>
        <c:scaling>
          <c:orientation val="minMax"/>
        </c:scaling>
        <c:delete val="0"/>
        <c:axPos val="b"/>
        <c:numFmt formatCode="General" sourceLinked="0"/>
        <c:majorTickMark val="out"/>
        <c:minorTickMark val="none"/>
        <c:tickLblPos val="nextTo"/>
        <c:crossAx val="203477760"/>
        <c:crosses val="autoZero"/>
        <c:auto val="1"/>
        <c:lblAlgn val="ctr"/>
        <c:lblOffset val="100"/>
        <c:noMultiLvlLbl val="0"/>
      </c:catAx>
      <c:valAx>
        <c:axId val="203477760"/>
        <c:scaling>
          <c:orientation val="minMax"/>
        </c:scaling>
        <c:delete val="0"/>
        <c:axPos val="l"/>
        <c:majorGridlines/>
        <c:numFmt formatCode="0.0" sourceLinked="1"/>
        <c:majorTickMark val="out"/>
        <c:minorTickMark val="none"/>
        <c:tickLblPos val="nextTo"/>
        <c:crossAx val="203447296"/>
        <c:crosses val="autoZero"/>
        <c:crossBetween val="between"/>
      </c:valAx>
    </c:plotArea>
    <c:legend>
      <c:legendPos val="r"/>
      <c:overlay val="0"/>
    </c:legend>
    <c:plotVisOnly val="1"/>
    <c:dispBlanksAs val="gap"/>
    <c:showDLblsOverMax val="0"/>
  </c:chart>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indicadores!$J$344</c:f>
              <c:strCache>
                <c:ptCount val="1"/>
                <c:pt idx="0">
                  <c:v>2021</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DC73-4980-BD3E-B962A40ED6C2}"/>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DC73-4980-BD3E-B962A40ED6C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DC73-4980-BD3E-B962A40ED6C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DC73-4980-BD3E-B962A40ED6C2}"/>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DC73-4980-BD3E-B962A40ED6C2}"/>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DC73-4980-BD3E-B962A40ED6C2}"/>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indicadores!$A$345:$A$350</c:f>
              <c:strCache>
                <c:ptCount val="6"/>
                <c:pt idx="0">
                  <c:v>MEDICINA</c:v>
                </c:pt>
                <c:pt idx="1">
                  <c:v>CIRUGIA</c:v>
                </c:pt>
                <c:pt idx="2">
                  <c:v>NEONATOLOGIA</c:v>
                </c:pt>
                <c:pt idx="3">
                  <c:v>PEDIATRIA</c:v>
                </c:pt>
                <c:pt idx="4">
                  <c:v>GINECOLOGIA</c:v>
                </c:pt>
                <c:pt idx="5">
                  <c:v>OBSTETRICIA</c:v>
                </c:pt>
              </c:strCache>
            </c:strRef>
          </c:cat>
          <c:val>
            <c:numRef>
              <c:f>indicadores!$J$345:$J$350</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0C-DC73-4980-BD3E-B962A40ED6C2}"/>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indicadores!$G$345</c:f>
              <c:strCache>
                <c:ptCount val="1"/>
                <c:pt idx="0">
                  <c:v>2018</c:v>
                </c:pt>
              </c:strCache>
            </c:strRef>
          </c:tx>
          <c:invertIfNegative val="0"/>
          <c:dLbls>
            <c:dLbl>
              <c:idx val="0"/>
              <c:layout>
                <c:manualLayout>
                  <c:x val="-1.0649627263045794E-2"/>
                  <c:y val="5.24246179401170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2637-4F2A-AE2C-90F1823ED50D}"/>
                </c:ext>
              </c:extLst>
            </c:dLbl>
            <c:dLbl>
              <c:idx val="1"/>
              <c:layout>
                <c:manualLayout>
                  <c:x val="-6.3897763578274758E-3"/>
                  <c:y val="4.54346688814347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2637-4F2A-AE2C-90F1823ED50D}"/>
                </c:ext>
              </c:extLst>
            </c:dLbl>
            <c:dLbl>
              <c:idx val="2"/>
              <c:layout>
                <c:manualLayout>
                  <c:x val="-6.3897763578274758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2637-4F2A-AE2C-90F1823ED50D}"/>
                </c:ext>
              </c:extLst>
            </c:dLbl>
            <c:dLbl>
              <c:idx val="3"/>
              <c:layout>
                <c:manualLayout>
                  <c:x val="-8.5197018104366355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2637-4F2A-AE2C-90F1823ED50D}"/>
                </c:ext>
              </c:extLst>
            </c:dLbl>
            <c:dLbl>
              <c:idx val="4"/>
              <c:layout>
                <c:manualLayout>
                  <c:x val="-1.4909478168264189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2637-4F2A-AE2C-90F1823ED50D}"/>
                </c:ext>
              </c:extLst>
            </c:dLbl>
            <c:dLbl>
              <c:idx val="5"/>
              <c:layout>
                <c:manualLayout>
                  <c:x val="-1.4909478168264111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2637-4F2A-AE2C-90F1823ED50D}"/>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indicadores!$G$346:$G$351</c:f>
              <c:numCache>
                <c:formatCode>0.0</c:formatCode>
                <c:ptCount val="6"/>
                <c:pt idx="0">
                  <c:v>9.9747474747474758</c:v>
                </c:pt>
                <c:pt idx="1">
                  <c:v>20.643939393939394</c:v>
                </c:pt>
                <c:pt idx="2">
                  <c:v>2.3358585858585861</c:v>
                </c:pt>
                <c:pt idx="3">
                  <c:v>7.5126262626262621</c:v>
                </c:pt>
                <c:pt idx="4">
                  <c:v>5.1136363636363642</c:v>
                </c:pt>
                <c:pt idx="5">
                  <c:v>54.419191919191924</c:v>
                </c:pt>
              </c:numCache>
            </c:numRef>
          </c:val>
          <c:extLst xmlns:c16r2="http://schemas.microsoft.com/office/drawing/2015/06/chart">
            <c:ext xmlns:c16="http://schemas.microsoft.com/office/drawing/2014/chart" uri="{C3380CC4-5D6E-409C-BE32-E72D297353CC}">
              <c16:uniqueId val="{00000006-2637-4F2A-AE2C-90F1823ED50D}"/>
            </c:ext>
          </c:extLst>
        </c:ser>
        <c:ser>
          <c:idx val="1"/>
          <c:order val="1"/>
          <c:tx>
            <c:strRef>
              <c:f>indicadores!$H$345</c:f>
              <c:strCache>
                <c:ptCount val="1"/>
                <c:pt idx="0">
                  <c:v>2019</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indicadores!$H$346:$H$351</c:f>
              <c:numCache>
                <c:formatCode>0.0</c:formatCode>
                <c:ptCount val="6"/>
                <c:pt idx="0">
                  <c:v>9.5693779904306222</c:v>
                </c:pt>
                <c:pt idx="1">
                  <c:v>22.488038277511961</c:v>
                </c:pt>
                <c:pt idx="2">
                  <c:v>1.367053998632946</c:v>
                </c:pt>
                <c:pt idx="3">
                  <c:v>5.5365686944634316</c:v>
                </c:pt>
                <c:pt idx="4">
                  <c:v>33.151059466848942</c:v>
                </c:pt>
                <c:pt idx="5">
                  <c:v>27.887901572112099</c:v>
                </c:pt>
              </c:numCache>
            </c:numRef>
          </c:val>
          <c:extLst xmlns:c16r2="http://schemas.microsoft.com/office/drawing/2015/06/chart">
            <c:ext xmlns:c16="http://schemas.microsoft.com/office/drawing/2014/chart" uri="{C3380CC4-5D6E-409C-BE32-E72D297353CC}">
              <c16:uniqueId val="{00000007-2637-4F2A-AE2C-90F1823ED50D}"/>
            </c:ext>
          </c:extLst>
        </c:ser>
        <c:ser>
          <c:idx val="2"/>
          <c:order val="2"/>
          <c:tx>
            <c:strRef>
              <c:f>indicadores!$I$345</c:f>
              <c:strCache>
                <c:ptCount val="1"/>
                <c:pt idx="0">
                  <c:v>2020</c:v>
                </c:pt>
              </c:strCache>
            </c:strRef>
          </c:tx>
          <c:invertIfNegative val="0"/>
          <c:dLbls>
            <c:dLbl>
              <c:idx val="0"/>
              <c:layout>
                <c:manualLayout>
                  <c:x val="4.2598509052183178E-3"/>
                  <c:y val="0.1223241085269397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2637-4F2A-AE2C-90F1823ED50D}"/>
                </c:ext>
              </c:extLst>
            </c:dLbl>
            <c:dLbl>
              <c:idx val="1"/>
              <c:layout>
                <c:manualLayout>
                  <c:x val="1.2779385004989353E-2"/>
                  <c:y val="0.1363040066443043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2637-4F2A-AE2C-90F1823ED50D}"/>
                </c:ext>
              </c:extLst>
            </c:dLbl>
            <c:dLbl>
              <c:idx val="2"/>
              <c:layout>
                <c:manualLayout>
                  <c:x val="2.1299254526091589E-3"/>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2637-4F2A-AE2C-90F1823ED50D}"/>
                </c:ext>
              </c:extLst>
            </c:dLbl>
            <c:dLbl>
              <c:idx val="3"/>
              <c:layout>
                <c:manualLayout>
                  <c:x val="1.0649627263045872E-2"/>
                  <c:y val="9.43643122922106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2637-4F2A-AE2C-90F1823ED50D}"/>
                </c:ext>
              </c:extLst>
            </c:dLbl>
            <c:dLbl>
              <c:idx val="4"/>
              <c:layout>
                <c:manualLayout>
                  <c:x val="6.3897763578274758E-3"/>
                  <c:y val="0.1013542613508929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2637-4F2A-AE2C-90F1823ED50D}"/>
                </c:ext>
              </c:extLst>
            </c:dLbl>
            <c:dLbl>
              <c:idx val="5"/>
              <c:layout>
                <c:manualLayout>
                  <c:x val="1.2779552715654952E-2"/>
                  <c:y val="8.387938870418731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2637-4F2A-AE2C-90F1823ED50D}"/>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indicadores!$I$346:$I$351</c:f>
              <c:numCache>
                <c:formatCode>0.0</c:formatCode>
                <c:ptCount val="6"/>
                <c:pt idx="0">
                  <c:v>9.5327102803738324</c:v>
                </c:pt>
                <c:pt idx="1">
                  <c:v>19.158878504672895</c:v>
                </c:pt>
                <c:pt idx="2">
                  <c:v>1.8691588785046727</c:v>
                </c:pt>
                <c:pt idx="3">
                  <c:v>1.0280373831775702</c:v>
                </c:pt>
                <c:pt idx="4">
                  <c:v>42.056074766355138</c:v>
                </c:pt>
                <c:pt idx="5">
                  <c:v>26.355140186915886</c:v>
                </c:pt>
              </c:numCache>
            </c:numRef>
          </c:val>
          <c:extLst xmlns:c16r2="http://schemas.microsoft.com/office/drawing/2015/06/chart">
            <c:ext xmlns:c16="http://schemas.microsoft.com/office/drawing/2014/chart" uri="{C3380CC4-5D6E-409C-BE32-E72D297353CC}">
              <c16:uniqueId val="{0000000E-2637-4F2A-AE2C-90F1823ED50D}"/>
            </c:ext>
          </c:extLst>
        </c:ser>
        <c:ser>
          <c:idx val="3"/>
          <c:order val="3"/>
          <c:tx>
            <c:strRef>
              <c:f>indicadores!$J$345</c:f>
              <c:strCache>
                <c:ptCount val="1"/>
                <c:pt idx="0">
                  <c:v>2021</c:v>
                </c:pt>
              </c:strCache>
            </c:strRef>
          </c:tx>
          <c:invertIfNegative val="0"/>
          <c:dLbls>
            <c:spPr>
              <a:noFill/>
              <a:ln>
                <a:noFill/>
              </a:ln>
              <a:effectLst/>
            </c:spPr>
            <c:txPr>
              <a:bodyPr/>
              <a:lstStyle/>
              <a:p>
                <a:pPr>
                  <a:defRPr baseline="0">
                    <a:solidFill>
                      <a:schemeClr val="accent4"/>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indicadores!$J$346:$J$351</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0F-2637-4F2A-AE2C-90F1823ED50D}"/>
            </c:ext>
          </c:extLst>
        </c:ser>
        <c:ser>
          <c:idx val="4"/>
          <c:order val="4"/>
          <c:tx>
            <c:strRef>
              <c:f>indicadores!$K$345</c:f>
              <c:strCache>
                <c:ptCount val="1"/>
                <c:pt idx="0">
                  <c:v>2022</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indicadores!$K$346:$K$351</c:f>
              <c:numCache>
                <c:formatCode>0.0</c:formatCode>
                <c:ptCount val="6"/>
                <c:pt idx="0">
                  <c:v>9.1324200913241995</c:v>
                </c:pt>
                <c:pt idx="1">
                  <c:v>21.385083713850836</c:v>
                </c:pt>
                <c:pt idx="2">
                  <c:v>2.2831050228310499</c:v>
                </c:pt>
                <c:pt idx="3">
                  <c:v>4.4901065449010655</c:v>
                </c:pt>
                <c:pt idx="4">
                  <c:v>37.595129375951295</c:v>
                </c:pt>
                <c:pt idx="5">
                  <c:v>25.11415525114155</c:v>
                </c:pt>
              </c:numCache>
            </c:numRef>
          </c:val>
          <c:extLst xmlns:c16r2="http://schemas.microsoft.com/office/drawing/2015/06/chart">
            <c:ext xmlns:c16="http://schemas.microsoft.com/office/drawing/2014/chart" uri="{C3380CC4-5D6E-409C-BE32-E72D297353CC}">
              <c16:uniqueId val="{00000010-2637-4F2A-AE2C-90F1823ED50D}"/>
            </c:ext>
          </c:extLst>
        </c:ser>
        <c:dLbls>
          <c:showLegendKey val="0"/>
          <c:showVal val="0"/>
          <c:showCatName val="0"/>
          <c:showSerName val="0"/>
          <c:showPercent val="0"/>
          <c:showBubbleSize val="0"/>
        </c:dLbls>
        <c:gapWidth val="150"/>
        <c:axId val="203278592"/>
        <c:axId val="203296768"/>
      </c:barChart>
      <c:catAx>
        <c:axId val="203278592"/>
        <c:scaling>
          <c:orientation val="minMax"/>
        </c:scaling>
        <c:delete val="0"/>
        <c:axPos val="b"/>
        <c:numFmt formatCode="General" sourceLinked="0"/>
        <c:majorTickMark val="out"/>
        <c:minorTickMark val="none"/>
        <c:tickLblPos val="nextTo"/>
        <c:crossAx val="203296768"/>
        <c:crosses val="autoZero"/>
        <c:auto val="1"/>
        <c:lblAlgn val="ctr"/>
        <c:lblOffset val="100"/>
        <c:noMultiLvlLbl val="0"/>
      </c:catAx>
      <c:valAx>
        <c:axId val="203296768"/>
        <c:scaling>
          <c:orientation val="minMax"/>
        </c:scaling>
        <c:delete val="0"/>
        <c:axPos val="l"/>
        <c:majorGridlines/>
        <c:numFmt formatCode="0.0" sourceLinked="1"/>
        <c:majorTickMark val="out"/>
        <c:minorTickMark val="none"/>
        <c:tickLblPos val="nextTo"/>
        <c:crossAx val="203278592"/>
        <c:crosses val="autoZero"/>
        <c:crossBetween val="between"/>
      </c:valAx>
    </c:plotArea>
    <c:legend>
      <c:legendPos val="r"/>
      <c:overlay val="0"/>
    </c:legend>
    <c:plotVisOnly val="1"/>
    <c:dispBlanksAs val="gap"/>
    <c:showDLblsOverMax val="0"/>
  </c:chart>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t>
            </a:r>
            <a:r>
              <a:rPr lang="en-US" baseline="0"/>
              <a:t> por servicio 2022</a:t>
            </a:r>
            <a:endParaRPr lang="en-US"/>
          </a:p>
        </c:rich>
      </c:tx>
      <c:overlay val="0"/>
      <c:spPr>
        <a:noFill/>
        <a:ln>
          <a:noFill/>
        </a:ln>
        <a:effectLst/>
      </c:spPr>
    </c:title>
    <c:autoTitleDeleted val="0"/>
    <c:plotArea>
      <c:layout/>
      <c:pieChart>
        <c:varyColors val="1"/>
        <c:ser>
          <c:idx val="0"/>
          <c:order val="0"/>
          <c:tx>
            <c:strRef>
              <c:f>indicadores!$K$345</c:f>
              <c:strCache>
                <c:ptCount val="1"/>
                <c:pt idx="0">
                  <c:v>2022</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FC33-4CD1-BC85-DD6344EE627F}"/>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FC33-4CD1-BC85-DD6344EE627F}"/>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FC33-4CD1-BC85-DD6344EE627F}"/>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FC33-4CD1-BC85-DD6344EE627F}"/>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FC33-4CD1-BC85-DD6344EE627F}"/>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FC33-4CD1-BC85-DD6344EE627F}"/>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indicadores!$A$346:$A$351</c:f>
              <c:strCache>
                <c:ptCount val="6"/>
                <c:pt idx="0">
                  <c:v>MEDICINA</c:v>
                </c:pt>
                <c:pt idx="1">
                  <c:v>CIRUGIA</c:v>
                </c:pt>
                <c:pt idx="2">
                  <c:v>NEONATOLOGIA</c:v>
                </c:pt>
                <c:pt idx="3">
                  <c:v>PEDIATRIA</c:v>
                </c:pt>
                <c:pt idx="4">
                  <c:v>GINECOLOGIA</c:v>
                </c:pt>
                <c:pt idx="5">
                  <c:v>OBSTETRICIA</c:v>
                </c:pt>
              </c:strCache>
            </c:strRef>
          </c:cat>
          <c:val>
            <c:numRef>
              <c:f>indicadores!$K$346:$K$351</c:f>
              <c:numCache>
                <c:formatCode>0.0</c:formatCode>
                <c:ptCount val="6"/>
                <c:pt idx="0">
                  <c:v>9.1324200913241995</c:v>
                </c:pt>
                <c:pt idx="1">
                  <c:v>21.385083713850836</c:v>
                </c:pt>
                <c:pt idx="2">
                  <c:v>2.2831050228310499</c:v>
                </c:pt>
                <c:pt idx="3">
                  <c:v>4.4901065449010655</c:v>
                </c:pt>
                <c:pt idx="4">
                  <c:v>37.595129375951295</c:v>
                </c:pt>
                <c:pt idx="5">
                  <c:v>25.11415525114155</c:v>
                </c:pt>
              </c:numCache>
            </c:numRef>
          </c:val>
          <c:extLst xmlns:c16r2="http://schemas.microsoft.com/office/drawing/2015/06/chart">
            <c:ext xmlns:c16="http://schemas.microsoft.com/office/drawing/2014/chart" uri="{C3380CC4-5D6E-409C-BE32-E72D297353CC}">
              <c16:uniqueId val="{0000000C-FC33-4CD1-BC85-DD6344EE627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indicadores!$G$352</c:f>
              <c:strCache>
                <c:ptCount val="1"/>
                <c:pt idx="0">
                  <c:v>2018</c:v>
                </c:pt>
              </c:strCache>
            </c:strRef>
          </c:tx>
          <c:invertIfNegative val="0"/>
          <c:dLbls>
            <c:dLbl>
              <c:idx val="0"/>
              <c:layout>
                <c:manualLayout>
                  <c:x val="-1.0649627263045794E-2"/>
                  <c:y val="5.24246179401170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2070-4EFD-A105-AC83C121954C}"/>
                </c:ext>
              </c:extLst>
            </c:dLbl>
            <c:dLbl>
              <c:idx val="1"/>
              <c:layout>
                <c:manualLayout>
                  <c:x val="-6.3897763578274758E-3"/>
                  <c:y val="4.54346688814347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2070-4EFD-A105-AC83C121954C}"/>
                </c:ext>
              </c:extLst>
            </c:dLbl>
            <c:dLbl>
              <c:idx val="2"/>
              <c:layout>
                <c:manualLayout>
                  <c:x val="-6.3897763578274758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2070-4EFD-A105-AC83C121954C}"/>
                </c:ext>
              </c:extLst>
            </c:dLbl>
            <c:dLbl>
              <c:idx val="3"/>
              <c:layout>
                <c:manualLayout>
                  <c:x val="-8.5197018104366355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2070-4EFD-A105-AC83C121954C}"/>
                </c:ext>
              </c:extLst>
            </c:dLbl>
            <c:dLbl>
              <c:idx val="4"/>
              <c:layout>
                <c:manualLayout>
                  <c:x val="-1.4909478168264189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2070-4EFD-A105-AC83C121954C}"/>
                </c:ext>
              </c:extLst>
            </c:dLbl>
            <c:dLbl>
              <c:idx val="5"/>
              <c:layout>
                <c:manualLayout>
                  <c:x val="-1.4909478168264111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2070-4EFD-A105-AC83C121954C}"/>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indicadores!$G$353:$G$358</c:f>
              <c:numCache>
                <c:formatCode>0.0</c:formatCode>
                <c:ptCount val="6"/>
                <c:pt idx="0">
                  <c:v>9.9747474747474758</c:v>
                </c:pt>
                <c:pt idx="1">
                  <c:v>20.643939393939394</c:v>
                </c:pt>
                <c:pt idx="2">
                  <c:v>2.3358585858585861</c:v>
                </c:pt>
                <c:pt idx="3">
                  <c:v>7.5126262626262621</c:v>
                </c:pt>
                <c:pt idx="4">
                  <c:v>5.1136363636363642</c:v>
                </c:pt>
                <c:pt idx="5">
                  <c:v>54.419191919191924</c:v>
                </c:pt>
              </c:numCache>
            </c:numRef>
          </c:val>
          <c:extLst xmlns:c16r2="http://schemas.microsoft.com/office/drawing/2015/06/chart">
            <c:ext xmlns:c16="http://schemas.microsoft.com/office/drawing/2014/chart" uri="{C3380CC4-5D6E-409C-BE32-E72D297353CC}">
              <c16:uniqueId val="{00000006-2070-4EFD-A105-AC83C121954C}"/>
            </c:ext>
          </c:extLst>
        </c:ser>
        <c:ser>
          <c:idx val="1"/>
          <c:order val="1"/>
          <c:tx>
            <c:strRef>
              <c:f>indicadores!$H$352</c:f>
              <c:strCache>
                <c:ptCount val="1"/>
                <c:pt idx="0">
                  <c:v>2019</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indicadores!$H$353:$H$358</c:f>
              <c:numCache>
                <c:formatCode>0.0</c:formatCode>
                <c:ptCount val="6"/>
                <c:pt idx="0">
                  <c:v>9.5693779904306222</c:v>
                </c:pt>
                <c:pt idx="1">
                  <c:v>22.488038277511961</c:v>
                </c:pt>
                <c:pt idx="2">
                  <c:v>1.367053998632946</c:v>
                </c:pt>
                <c:pt idx="3">
                  <c:v>5.5365686944634316</c:v>
                </c:pt>
                <c:pt idx="4">
                  <c:v>33.151059466848942</c:v>
                </c:pt>
                <c:pt idx="5">
                  <c:v>27.887901572112099</c:v>
                </c:pt>
              </c:numCache>
            </c:numRef>
          </c:val>
          <c:extLst xmlns:c16r2="http://schemas.microsoft.com/office/drawing/2015/06/chart">
            <c:ext xmlns:c16="http://schemas.microsoft.com/office/drawing/2014/chart" uri="{C3380CC4-5D6E-409C-BE32-E72D297353CC}">
              <c16:uniqueId val="{00000007-2070-4EFD-A105-AC83C121954C}"/>
            </c:ext>
          </c:extLst>
        </c:ser>
        <c:ser>
          <c:idx val="2"/>
          <c:order val="2"/>
          <c:tx>
            <c:strRef>
              <c:f>indicadores!$I$352</c:f>
              <c:strCache>
                <c:ptCount val="1"/>
                <c:pt idx="0">
                  <c:v>2020</c:v>
                </c:pt>
              </c:strCache>
            </c:strRef>
          </c:tx>
          <c:invertIfNegative val="0"/>
          <c:dLbls>
            <c:dLbl>
              <c:idx val="0"/>
              <c:layout>
                <c:manualLayout>
                  <c:x val="4.2598509052183178E-3"/>
                  <c:y val="0.1223241085269397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2070-4EFD-A105-AC83C121954C}"/>
                </c:ext>
              </c:extLst>
            </c:dLbl>
            <c:dLbl>
              <c:idx val="1"/>
              <c:layout>
                <c:manualLayout>
                  <c:x val="1.2779385004989353E-2"/>
                  <c:y val="0.1363040066443043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2070-4EFD-A105-AC83C121954C}"/>
                </c:ext>
              </c:extLst>
            </c:dLbl>
            <c:dLbl>
              <c:idx val="2"/>
              <c:layout>
                <c:manualLayout>
                  <c:x val="2.1299254526091589E-3"/>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2070-4EFD-A105-AC83C121954C}"/>
                </c:ext>
              </c:extLst>
            </c:dLbl>
            <c:dLbl>
              <c:idx val="3"/>
              <c:layout>
                <c:manualLayout>
                  <c:x val="1.0649627263045872E-2"/>
                  <c:y val="9.43643122922106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2070-4EFD-A105-AC83C121954C}"/>
                </c:ext>
              </c:extLst>
            </c:dLbl>
            <c:dLbl>
              <c:idx val="4"/>
              <c:layout>
                <c:manualLayout>
                  <c:x val="6.3897763578274758E-3"/>
                  <c:y val="0.1013542613508929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2070-4EFD-A105-AC83C121954C}"/>
                </c:ext>
              </c:extLst>
            </c:dLbl>
            <c:dLbl>
              <c:idx val="5"/>
              <c:layout>
                <c:manualLayout>
                  <c:x val="1.2779552715654952E-2"/>
                  <c:y val="8.387938870418731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2070-4EFD-A105-AC83C121954C}"/>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indicadores!$I$353:$I$358</c:f>
              <c:numCache>
                <c:formatCode>0.0</c:formatCode>
                <c:ptCount val="6"/>
                <c:pt idx="0">
                  <c:v>9.5327102803738324</c:v>
                </c:pt>
                <c:pt idx="1">
                  <c:v>19.158878504672895</c:v>
                </c:pt>
                <c:pt idx="2">
                  <c:v>1.8691588785046727</c:v>
                </c:pt>
                <c:pt idx="3">
                  <c:v>1.0280373831775702</c:v>
                </c:pt>
                <c:pt idx="4">
                  <c:v>42.056074766355138</c:v>
                </c:pt>
                <c:pt idx="5">
                  <c:v>26.355140186915886</c:v>
                </c:pt>
              </c:numCache>
            </c:numRef>
          </c:val>
          <c:extLst xmlns:c16r2="http://schemas.microsoft.com/office/drawing/2015/06/chart">
            <c:ext xmlns:c16="http://schemas.microsoft.com/office/drawing/2014/chart" uri="{C3380CC4-5D6E-409C-BE32-E72D297353CC}">
              <c16:uniqueId val="{0000000E-2070-4EFD-A105-AC83C121954C}"/>
            </c:ext>
          </c:extLst>
        </c:ser>
        <c:ser>
          <c:idx val="3"/>
          <c:order val="3"/>
          <c:tx>
            <c:strRef>
              <c:f>indicadores!$J$352</c:f>
              <c:strCache>
                <c:ptCount val="1"/>
                <c:pt idx="0">
                  <c:v>2021</c:v>
                </c:pt>
              </c:strCache>
            </c:strRef>
          </c:tx>
          <c:invertIfNegative val="0"/>
          <c:dLbls>
            <c:spPr>
              <a:noFill/>
              <a:ln>
                <a:noFill/>
              </a:ln>
              <a:effectLst/>
            </c:spPr>
            <c:txPr>
              <a:bodyPr/>
              <a:lstStyle/>
              <a:p>
                <a:pPr>
                  <a:defRPr baseline="0">
                    <a:solidFill>
                      <a:schemeClr val="accent4"/>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indicadores!$J$353:$J$358</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0F-2070-4EFD-A105-AC83C121954C}"/>
            </c:ext>
          </c:extLst>
        </c:ser>
        <c:ser>
          <c:idx val="4"/>
          <c:order val="4"/>
          <c:tx>
            <c:strRef>
              <c:f>indicadores!$K$352</c:f>
              <c:strCache>
                <c:ptCount val="1"/>
                <c:pt idx="0">
                  <c:v>2022</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indicadores!$K$353:$K$358</c:f>
              <c:numCache>
                <c:formatCode>0.0</c:formatCode>
                <c:ptCount val="6"/>
                <c:pt idx="0">
                  <c:v>9.1324200913241995</c:v>
                </c:pt>
                <c:pt idx="1">
                  <c:v>21.385083713850836</c:v>
                </c:pt>
                <c:pt idx="2">
                  <c:v>2.2831050228310499</c:v>
                </c:pt>
                <c:pt idx="3">
                  <c:v>4.4901065449010655</c:v>
                </c:pt>
                <c:pt idx="4">
                  <c:v>37.595129375951295</c:v>
                </c:pt>
                <c:pt idx="5">
                  <c:v>25.11415525114155</c:v>
                </c:pt>
              </c:numCache>
            </c:numRef>
          </c:val>
          <c:extLst xmlns:c16r2="http://schemas.microsoft.com/office/drawing/2015/06/chart">
            <c:ext xmlns:c16="http://schemas.microsoft.com/office/drawing/2014/chart" uri="{C3380CC4-5D6E-409C-BE32-E72D297353CC}">
              <c16:uniqueId val="{00000010-2070-4EFD-A105-AC83C121954C}"/>
            </c:ext>
          </c:extLst>
        </c:ser>
        <c:ser>
          <c:idx val="5"/>
          <c:order val="5"/>
          <c:tx>
            <c:strRef>
              <c:f>indicadores!$L$352</c:f>
              <c:strCache>
                <c:ptCount val="1"/>
                <c:pt idx="0">
                  <c:v>2023</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indicadores!$L$353:$L$358</c:f>
              <c:numCache>
                <c:formatCode>0.0</c:formatCode>
                <c:ptCount val="6"/>
                <c:pt idx="0">
                  <c:v>8.574953732264035</c:v>
                </c:pt>
                <c:pt idx="1">
                  <c:v>26.958667489204196</c:v>
                </c:pt>
                <c:pt idx="2">
                  <c:v>4.0715607649599015</c:v>
                </c:pt>
                <c:pt idx="3">
                  <c:v>5.3670573719925976</c:v>
                </c:pt>
                <c:pt idx="4">
                  <c:v>16.101172115977789</c:v>
                </c:pt>
                <c:pt idx="5">
                  <c:v>38.926588525601481</c:v>
                </c:pt>
              </c:numCache>
            </c:numRef>
          </c:val>
          <c:extLst xmlns:c16r2="http://schemas.microsoft.com/office/drawing/2015/06/chart">
            <c:ext xmlns:c16="http://schemas.microsoft.com/office/drawing/2014/chart" uri="{C3380CC4-5D6E-409C-BE32-E72D297353CC}">
              <c16:uniqueId val="{00000011-2070-4EFD-A105-AC83C121954C}"/>
            </c:ext>
          </c:extLst>
        </c:ser>
        <c:dLbls>
          <c:showLegendKey val="0"/>
          <c:showVal val="0"/>
          <c:showCatName val="0"/>
          <c:showSerName val="0"/>
          <c:showPercent val="0"/>
          <c:showBubbleSize val="0"/>
        </c:dLbls>
        <c:gapWidth val="150"/>
        <c:axId val="205184000"/>
        <c:axId val="205218560"/>
      </c:barChart>
      <c:catAx>
        <c:axId val="205184000"/>
        <c:scaling>
          <c:orientation val="minMax"/>
        </c:scaling>
        <c:delete val="0"/>
        <c:axPos val="b"/>
        <c:numFmt formatCode="General" sourceLinked="0"/>
        <c:majorTickMark val="out"/>
        <c:minorTickMark val="none"/>
        <c:tickLblPos val="nextTo"/>
        <c:crossAx val="205218560"/>
        <c:crosses val="autoZero"/>
        <c:auto val="1"/>
        <c:lblAlgn val="ctr"/>
        <c:lblOffset val="100"/>
        <c:noMultiLvlLbl val="0"/>
      </c:catAx>
      <c:valAx>
        <c:axId val="205218560"/>
        <c:scaling>
          <c:orientation val="minMax"/>
        </c:scaling>
        <c:delete val="0"/>
        <c:axPos val="l"/>
        <c:majorGridlines/>
        <c:numFmt formatCode="0.0" sourceLinked="1"/>
        <c:majorTickMark val="out"/>
        <c:minorTickMark val="none"/>
        <c:tickLblPos val="nextTo"/>
        <c:crossAx val="205184000"/>
        <c:crosses val="autoZero"/>
        <c:crossBetween val="between"/>
      </c:valAx>
    </c:plotArea>
    <c:legend>
      <c:legendPos val="r"/>
      <c:overlay val="0"/>
    </c:legend>
    <c:plotVisOnly val="1"/>
    <c:dispBlanksAs val="gap"/>
    <c:showDLblsOverMax val="0"/>
  </c:chart>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t>
            </a:r>
            <a:r>
              <a:rPr lang="en-US" baseline="0"/>
              <a:t> por servicio 2023</a:t>
            </a:r>
            <a:endParaRPr lang="en-US"/>
          </a:p>
        </c:rich>
      </c:tx>
      <c:overlay val="0"/>
      <c:spPr>
        <a:noFill/>
        <a:ln>
          <a:noFill/>
        </a:ln>
        <a:effectLst/>
      </c:spPr>
    </c:title>
    <c:autoTitleDeleted val="0"/>
    <c:plotArea>
      <c:layout/>
      <c:pieChart>
        <c:varyColors val="1"/>
        <c:ser>
          <c:idx val="0"/>
          <c:order val="0"/>
          <c:tx>
            <c:strRef>
              <c:f>indicadores!$L$352</c:f>
              <c:strCache>
                <c:ptCount val="1"/>
                <c:pt idx="0">
                  <c:v>2023</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BB10-4AC8-B0F0-216136AA334E}"/>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BB10-4AC8-B0F0-216136AA334E}"/>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BB10-4AC8-B0F0-216136AA334E}"/>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BB10-4AC8-B0F0-216136AA334E}"/>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BB10-4AC8-B0F0-216136AA334E}"/>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BB10-4AC8-B0F0-216136AA334E}"/>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indicadores!$L$353:$L$358</c:f>
              <c:numCache>
                <c:formatCode>0.0</c:formatCode>
                <c:ptCount val="6"/>
                <c:pt idx="0">
                  <c:v>8.574953732264035</c:v>
                </c:pt>
                <c:pt idx="1">
                  <c:v>26.958667489204196</c:v>
                </c:pt>
                <c:pt idx="2">
                  <c:v>4.0715607649599015</c:v>
                </c:pt>
                <c:pt idx="3">
                  <c:v>5.3670573719925976</c:v>
                </c:pt>
                <c:pt idx="4">
                  <c:v>16.101172115977789</c:v>
                </c:pt>
                <c:pt idx="5">
                  <c:v>38.926588525601481</c:v>
                </c:pt>
              </c:numCache>
            </c:numRef>
          </c:val>
          <c:extLst xmlns:c16r2="http://schemas.microsoft.com/office/drawing/2015/06/chart">
            <c:ext xmlns:c16="http://schemas.microsoft.com/office/drawing/2014/chart" uri="{C3380CC4-5D6E-409C-BE32-E72D297353CC}">
              <c16:uniqueId val="{0000000C-BB10-4AC8-B0F0-216136AA334E}"/>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a:t>
            </a:r>
            <a:r>
              <a:rPr lang="en-US" baseline="0"/>
              <a:t> por servicio 2024</a:t>
            </a:r>
          </a:p>
        </c:rich>
      </c:tx>
      <c:overlay val="0"/>
      <c:spPr>
        <a:noFill/>
        <a:ln>
          <a:noFill/>
        </a:ln>
        <a:effectLst/>
      </c:spPr>
    </c:title>
    <c:autoTitleDeleted val="0"/>
    <c:plotArea>
      <c:layout/>
      <c:pieChart>
        <c:varyColors val="1"/>
        <c:ser>
          <c:idx val="0"/>
          <c:order val="0"/>
          <c:tx>
            <c:strRef>
              <c:f>indicadores!$M$352</c:f>
              <c:strCache>
                <c:ptCount val="1"/>
                <c:pt idx="0">
                  <c:v>2024</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2219-4A8E-A3C5-A941FB3A69EE}"/>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2219-4A8E-A3C5-A941FB3A69EE}"/>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2219-4A8E-A3C5-A941FB3A69EE}"/>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2219-4A8E-A3C5-A941FB3A69EE}"/>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2219-4A8E-A3C5-A941FB3A69EE}"/>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2219-4A8E-A3C5-A941FB3A69EE}"/>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indicadores!$A$353:$A$358</c:f>
              <c:strCache>
                <c:ptCount val="6"/>
                <c:pt idx="0">
                  <c:v>MEDICINA</c:v>
                </c:pt>
                <c:pt idx="1">
                  <c:v>CIRUGIA</c:v>
                </c:pt>
                <c:pt idx="2">
                  <c:v>NEONATOLOGIA</c:v>
                </c:pt>
                <c:pt idx="3">
                  <c:v>PEDIATRIA</c:v>
                </c:pt>
                <c:pt idx="4">
                  <c:v>GINECOLOGIA</c:v>
                </c:pt>
                <c:pt idx="5">
                  <c:v>OBSTETRICIA</c:v>
                </c:pt>
              </c:strCache>
            </c:strRef>
          </c:cat>
          <c:val>
            <c:numRef>
              <c:f>indicadores!$M$353:$M$358</c:f>
              <c:numCache>
                <c:formatCode>0.0</c:formatCode>
                <c:ptCount val="6"/>
                <c:pt idx="0">
                  <c:v>9.9431818181818183</c:v>
                </c:pt>
                <c:pt idx="1">
                  <c:v>31.17897727272727</c:v>
                </c:pt>
                <c:pt idx="2">
                  <c:v>1.8465909090909092</c:v>
                </c:pt>
                <c:pt idx="3">
                  <c:v>6.1079545454545459</c:v>
                </c:pt>
                <c:pt idx="4">
                  <c:v>14.204545454545455</c:v>
                </c:pt>
                <c:pt idx="5">
                  <c:v>36.71875</c:v>
                </c:pt>
              </c:numCache>
            </c:numRef>
          </c:val>
          <c:extLst xmlns:c16r2="http://schemas.microsoft.com/office/drawing/2015/06/chart">
            <c:ext xmlns:c16="http://schemas.microsoft.com/office/drawing/2014/chart" uri="{C3380CC4-5D6E-409C-BE32-E72D297353CC}">
              <c16:uniqueId val="{0000000C-2219-4A8E-A3C5-A941FB3A69EE}"/>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indicadores!$J$369</c:f>
              <c:strCache>
                <c:ptCount val="1"/>
                <c:pt idx="0">
                  <c:v>2021</c:v>
                </c:pt>
              </c:strCache>
            </c:strRef>
          </c:tx>
          <c:invertIfNegative val="0"/>
          <c:dLbls>
            <c:dLbl>
              <c:idx val="0"/>
              <c:layout>
                <c:manualLayout>
                  <c:x val="-1.0649627263045794E-2"/>
                  <c:y val="5.24246179401170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0412-4114-8415-933D8EA423A0}"/>
                </c:ext>
              </c:extLst>
            </c:dLbl>
            <c:dLbl>
              <c:idx val="1"/>
              <c:layout>
                <c:manualLayout>
                  <c:x val="-6.3897763578274758E-3"/>
                  <c:y val="4.54346688814347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412-4114-8415-933D8EA423A0}"/>
                </c:ext>
              </c:extLst>
            </c:dLbl>
            <c:dLbl>
              <c:idx val="2"/>
              <c:layout>
                <c:manualLayout>
                  <c:x val="-6.3897763578274758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0412-4114-8415-933D8EA423A0}"/>
                </c:ext>
              </c:extLst>
            </c:dLbl>
            <c:dLbl>
              <c:idx val="3"/>
              <c:layout>
                <c:manualLayout>
                  <c:x val="-8.5197018104366355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0412-4114-8415-933D8EA423A0}"/>
                </c:ext>
              </c:extLst>
            </c:dLbl>
            <c:dLbl>
              <c:idx val="4"/>
              <c:layout>
                <c:manualLayout>
                  <c:x val="-1.4909478168264189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0412-4114-8415-933D8EA423A0}"/>
                </c:ext>
              </c:extLst>
            </c:dLbl>
            <c:dLbl>
              <c:idx val="5"/>
              <c:layout>
                <c:manualLayout>
                  <c:x val="-1.4909478168264111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0412-4114-8415-933D8EA423A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indicadores!$J$370:$J$375</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06-0412-4114-8415-933D8EA423A0}"/>
            </c:ext>
          </c:extLst>
        </c:ser>
        <c:ser>
          <c:idx val="1"/>
          <c:order val="1"/>
          <c:tx>
            <c:strRef>
              <c:f>indicadores!$K$369</c:f>
              <c:strCache>
                <c:ptCount val="1"/>
                <c:pt idx="0">
                  <c:v>2022</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indicadores!$K$370:$K$375</c:f>
              <c:numCache>
                <c:formatCode>0.0</c:formatCode>
                <c:ptCount val="6"/>
                <c:pt idx="0">
                  <c:v>9.1324200913241995</c:v>
                </c:pt>
                <c:pt idx="1">
                  <c:v>21.385083713850836</c:v>
                </c:pt>
                <c:pt idx="2">
                  <c:v>2.2831050228310499</c:v>
                </c:pt>
                <c:pt idx="3">
                  <c:v>4.4901065449010655</c:v>
                </c:pt>
                <c:pt idx="4">
                  <c:v>37.595129375951295</c:v>
                </c:pt>
                <c:pt idx="5">
                  <c:v>25.11415525114155</c:v>
                </c:pt>
              </c:numCache>
            </c:numRef>
          </c:val>
          <c:extLst xmlns:c16r2="http://schemas.microsoft.com/office/drawing/2015/06/chart">
            <c:ext xmlns:c16="http://schemas.microsoft.com/office/drawing/2014/chart" uri="{C3380CC4-5D6E-409C-BE32-E72D297353CC}">
              <c16:uniqueId val="{00000007-0412-4114-8415-933D8EA423A0}"/>
            </c:ext>
          </c:extLst>
        </c:ser>
        <c:ser>
          <c:idx val="2"/>
          <c:order val="2"/>
          <c:tx>
            <c:strRef>
              <c:f>indicadores!$L$369</c:f>
              <c:strCache>
                <c:ptCount val="1"/>
                <c:pt idx="0">
                  <c:v>2023</c:v>
                </c:pt>
              </c:strCache>
            </c:strRef>
          </c:tx>
          <c:invertIfNegative val="0"/>
          <c:dLbls>
            <c:dLbl>
              <c:idx val="0"/>
              <c:layout>
                <c:manualLayout>
                  <c:x val="4.2598509052183178E-3"/>
                  <c:y val="0.1223241085269397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0412-4114-8415-933D8EA423A0}"/>
                </c:ext>
              </c:extLst>
            </c:dLbl>
            <c:dLbl>
              <c:idx val="1"/>
              <c:layout>
                <c:manualLayout>
                  <c:x val="1.2779385004989353E-2"/>
                  <c:y val="0.1363040066443043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0412-4114-8415-933D8EA423A0}"/>
                </c:ext>
              </c:extLst>
            </c:dLbl>
            <c:dLbl>
              <c:idx val="2"/>
              <c:layout>
                <c:manualLayout>
                  <c:x val="2.1299254526091589E-3"/>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0412-4114-8415-933D8EA423A0}"/>
                </c:ext>
              </c:extLst>
            </c:dLbl>
            <c:dLbl>
              <c:idx val="3"/>
              <c:layout>
                <c:manualLayout>
                  <c:x val="1.0649627263045872E-2"/>
                  <c:y val="9.43643122922106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0412-4114-8415-933D8EA423A0}"/>
                </c:ext>
              </c:extLst>
            </c:dLbl>
            <c:dLbl>
              <c:idx val="4"/>
              <c:layout>
                <c:manualLayout>
                  <c:x val="6.3897763578274758E-3"/>
                  <c:y val="0.1013542613508929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0412-4114-8415-933D8EA423A0}"/>
                </c:ext>
              </c:extLst>
            </c:dLbl>
            <c:dLbl>
              <c:idx val="5"/>
              <c:layout>
                <c:manualLayout>
                  <c:x val="1.2779552715654952E-2"/>
                  <c:y val="8.387938870418731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0412-4114-8415-933D8EA423A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indicadores!$L$370:$L$375</c:f>
              <c:numCache>
                <c:formatCode>0.0</c:formatCode>
                <c:ptCount val="6"/>
                <c:pt idx="0">
                  <c:v>8.574953732264035</c:v>
                </c:pt>
                <c:pt idx="1">
                  <c:v>26.958667489204196</c:v>
                </c:pt>
                <c:pt idx="2">
                  <c:v>4.0715607649599015</c:v>
                </c:pt>
                <c:pt idx="3">
                  <c:v>5.3670573719925976</c:v>
                </c:pt>
                <c:pt idx="4">
                  <c:v>16.101172115977789</c:v>
                </c:pt>
                <c:pt idx="5">
                  <c:v>38.926588525601481</c:v>
                </c:pt>
              </c:numCache>
            </c:numRef>
          </c:val>
          <c:extLst xmlns:c16r2="http://schemas.microsoft.com/office/drawing/2015/06/chart">
            <c:ext xmlns:c16="http://schemas.microsoft.com/office/drawing/2014/chart" uri="{C3380CC4-5D6E-409C-BE32-E72D297353CC}">
              <c16:uniqueId val="{0000000E-0412-4114-8415-933D8EA423A0}"/>
            </c:ext>
          </c:extLst>
        </c:ser>
        <c:ser>
          <c:idx val="3"/>
          <c:order val="3"/>
          <c:tx>
            <c:strRef>
              <c:f>indicadores!$M$369</c:f>
              <c:strCache>
                <c:ptCount val="1"/>
                <c:pt idx="0">
                  <c:v>2024</c:v>
                </c:pt>
              </c:strCache>
            </c:strRef>
          </c:tx>
          <c:invertIfNegative val="0"/>
          <c:dLbls>
            <c:spPr>
              <a:noFill/>
              <a:ln>
                <a:noFill/>
              </a:ln>
              <a:effectLst/>
            </c:spPr>
            <c:txPr>
              <a:bodyPr/>
              <a:lstStyle/>
              <a:p>
                <a:pPr>
                  <a:defRPr baseline="0">
                    <a:solidFill>
                      <a:schemeClr val="accent4"/>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indicadores!$M$370:$M$375</c:f>
              <c:numCache>
                <c:formatCode>0.0</c:formatCode>
                <c:ptCount val="6"/>
                <c:pt idx="0">
                  <c:v>9.9431818181818183</c:v>
                </c:pt>
                <c:pt idx="1">
                  <c:v>31.17897727272727</c:v>
                </c:pt>
                <c:pt idx="2">
                  <c:v>1.8465909090909092</c:v>
                </c:pt>
                <c:pt idx="3">
                  <c:v>6.1079545454545459</c:v>
                </c:pt>
                <c:pt idx="4">
                  <c:v>14.204545454545455</c:v>
                </c:pt>
                <c:pt idx="5">
                  <c:v>36.71875</c:v>
                </c:pt>
              </c:numCache>
            </c:numRef>
          </c:val>
          <c:extLst xmlns:c16r2="http://schemas.microsoft.com/office/drawing/2015/06/chart">
            <c:ext xmlns:c16="http://schemas.microsoft.com/office/drawing/2014/chart" uri="{C3380CC4-5D6E-409C-BE32-E72D297353CC}">
              <c16:uniqueId val="{0000000F-0412-4114-8415-933D8EA423A0}"/>
            </c:ext>
          </c:extLst>
        </c:ser>
        <c:ser>
          <c:idx val="4"/>
          <c:order val="4"/>
          <c:tx>
            <c:strRef>
              <c:f>indicadores!$N$369</c:f>
              <c:strCache>
                <c:ptCount val="1"/>
                <c:pt idx="0">
                  <c:v>2025</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indicadores!$N$370:$N$375</c:f>
              <c:numCache>
                <c:formatCode>0.0</c:formatCode>
                <c:ptCount val="6"/>
                <c:pt idx="0">
                  <c:v>12.421929215822345</c:v>
                </c:pt>
                <c:pt idx="1">
                  <c:v>31.367106176266478</c:v>
                </c:pt>
                <c:pt idx="2">
                  <c:v>1.9430950728660652</c:v>
                </c:pt>
                <c:pt idx="3">
                  <c:v>5.343511450381679</c:v>
                </c:pt>
                <c:pt idx="4">
                  <c:v>27.689104788341428</c:v>
                </c:pt>
                <c:pt idx="5">
                  <c:v>21.235253296322</c:v>
                </c:pt>
              </c:numCache>
            </c:numRef>
          </c:val>
          <c:extLst xmlns:c16r2="http://schemas.microsoft.com/office/drawing/2015/06/chart">
            <c:ext xmlns:c16="http://schemas.microsoft.com/office/drawing/2014/chart" uri="{C3380CC4-5D6E-409C-BE32-E72D297353CC}">
              <c16:uniqueId val="{00000010-0412-4114-8415-933D8EA423A0}"/>
            </c:ext>
          </c:extLst>
        </c:ser>
        <c:dLbls>
          <c:showLegendKey val="0"/>
          <c:showVal val="0"/>
          <c:showCatName val="0"/>
          <c:showSerName val="0"/>
          <c:showPercent val="0"/>
          <c:showBubbleSize val="0"/>
        </c:dLbls>
        <c:gapWidth val="150"/>
        <c:axId val="203786496"/>
        <c:axId val="203812864"/>
      </c:barChart>
      <c:catAx>
        <c:axId val="203786496"/>
        <c:scaling>
          <c:orientation val="minMax"/>
        </c:scaling>
        <c:delete val="0"/>
        <c:axPos val="b"/>
        <c:numFmt formatCode="General" sourceLinked="0"/>
        <c:majorTickMark val="out"/>
        <c:minorTickMark val="none"/>
        <c:tickLblPos val="nextTo"/>
        <c:crossAx val="203812864"/>
        <c:crosses val="autoZero"/>
        <c:auto val="1"/>
        <c:lblAlgn val="ctr"/>
        <c:lblOffset val="100"/>
        <c:noMultiLvlLbl val="0"/>
      </c:catAx>
      <c:valAx>
        <c:axId val="203812864"/>
        <c:scaling>
          <c:orientation val="minMax"/>
        </c:scaling>
        <c:delete val="0"/>
        <c:axPos val="l"/>
        <c:majorGridlines/>
        <c:numFmt formatCode="0.0" sourceLinked="1"/>
        <c:majorTickMark val="out"/>
        <c:minorTickMark val="none"/>
        <c:tickLblPos val="nextTo"/>
        <c:crossAx val="203786496"/>
        <c:crosses val="autoZero"/>
        <c:crossBetween val="between"/>
      </c:valAx>
    </c:plotArea>
    <c:legend>
      <c:legendPos val="r"/>
      <c:overlay val="0"/>
    </c:legend>
    <c:plotVisOnly val="1"/>
    <c:dispBlanksAs val="gap"/>
    <c:showDLblsOverMax val="0"/>
  </c:chart>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indicadores!$J$369</c:f>
              <c:strCache>
                <c:ptCount val="1"/>
                <c:pt idx="0">
                  <c:v>2021</c:v>
                </c:pt>
              </c:strCache>
            </c:strRef>
          </c:tx>
          <c:invertIfNegative val="0"/>
          <c:dLbls>
            <c:dLbl>
              <c:idx val="0"/>
              <c:layout>
                <c:manualLayout>
                  <c:x val="-1.0649627263045794E-2"/>
                  <c:y val="5.24246179401170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0412-4114-8415-933D8EA423A0}"/>
                </c:ext>
              </c:extLst>
            </c:dLbl>
            <c:dLbl>
              <c:idx val="1"/>
              <c:layout>
                <c:manualLayout>
                  <c:x val="-6.3897763578274758E-3"/>
                  <c:y val="4.543466888143477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412-4114-8415-933D8EA423A0}"/>
                </c:ext>
              </c:extLst>
            </c:dLbl>
            <c:dLbl>
              <c:idx val="2"/>
              <c:layout>
                <c:manualLayout>
                  <c:x val="-6.3897763578274758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0412-4114-8415-933D8EA423A0}"/>
                </c:ext>
              </c:extLst>
            </c:dLbl>
            <c:dLbl>
              <c:idx val="3"/>
              <c:layout>
                <c:manualLayout>
                  <c:x val="-8.5197018104366355E-3"/>
                  <c:y val="4.19396943520936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0412-4114-8415-933D8EA423A0}"/>
                </c:ext>
              </c:extLst>
            </c:dLbl>
            <c:dLbl>
              <c:idx val="4"/>
              <c:layout>
                <c:manualLayout>
                  <c:x val="-1.4909478168264189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0412-4114-8415-933D8EA423A0}"/>
                </c:ext>
              </c:extLst>
            </c:dLbl>
            <c:dLbl>
              <c:idx val="5"/>
              <c:layout>
                <c:manualLayout>
                  <c:x val="-1.4909478168264111E-2"/>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0412-4114-8415-933D8EA423A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indicadores!$J$370:$J$375</c:f>
              <c:numCache>
                <c:formatCode>0.0</c:formatCode>
                <c:ptCount val="6"/>
                <c:pt idx="0">
                  <c:v>15.155910079767947</c:v>
                </c:pt>
                <c:pt idx="1">
                  <c:v>19.434372733865118</c:v>
                </c:pt>
                <c:pt idx="2">
                  <c:v>0.43509789702683105</c:v>
                </c:pt>
                <c:pt idx="3">
                  <c:v>2.1754894851341553</c:v>
                </c:pt>
                <c:pt idx="4">
                  <c:v>25.308194343727337</c:v>
                </c:pt>
                <c:pt idx="5">
                  <c:v>37.49093546047861</c:v>
                </c:pt>
              </c:numCache>
            </c:numRef>
          </c:val>
          <c:extLst xmlns:c16r2="http://schemas.microsoft.com/office/drawing/2015/06/chart">
            <c:ext xmlns:c16="http://schemas.microsoft.com/office/drawing/2014/chart" uri="{C3380CC4-5D6E-409C-BE32-E72D297353CC}">
              <c16:uniqueId val="{00000006-0412-4114-8415-933D8EA423A0}"/>
            </c:ext>
          </c:extLst>
        </c:ser>
        <c:ser>
          <c:idx val="1"/>
          <c:order val="1"/>
          <c:tx>
            <c:strRef>
              <c:f>indicadores!$K$369</c:f>
              <c:strCache>
                <c:ptCount val="1"/>
                <c:pt idx="0">
                  <c:v>2022</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indicadores!$K$370:$K$375</c:f>
              <c:numCache>
                <c:formatCode>0.0</c:formatCode>
                <c:ptCount val="6"/>
                <c:pt idx="0">
                  <c:v>9.1324200913241995</c:v>
                </c:pt>
                <c:pt idx="1">
                  <c:v>21.385083713850836</c:v>
                </c:pt>
                <c:pt idx="2">
                  <c:v>2.2831050228310499</c:v>
                </c:pt>
                <c:pt idx="3">
                  <c:v>4.4901065449010655</c:v>
                </c:pt>
                <c:pt idx="4">
                  <c:v>37.595129375951295</c:v>
                </c:pt>
                <c:pt idx="5">
                  <c:v>25.11415525114155</c:v>
                </c:pt>
              </c:numCache>
            </c:numRef>
          </c:val>
          <c:extLst xmlns:c16r2="http://schemas.microsoft.com/office/drawing/2015/06/chart">
            <c:ext xmlns:c16="http://schemas.microsoft.com/office/drawing/2014/chart" uri="{C3380CC4-5D6E-409C-BE32-E72D297353CC}">
              <c16:uniqueId val="{00000007-0412-4114-8415-933D8EA423A0}"/>
            </c:ext>
          </c:extLst>
        </c:ser>
        <c:ser>
          <c:idx val="2"/>
          <c:order val="2"/>
          <c:tx>
            <c:strRef>
              <c:f>indicadores!$L$369</c:f>
              <c:strCache>
                <c:ptCount val="1"/>
                <c:pt idx="0">
                  <c:v>2023</c:v>
                </c:pt>
              </c:strCache>
            </c:strRef>
          </c:tx>
          <c:invertIfNegative val="0"/>
          <c:dLbls>
            <c:dLbl>
              <c:idx val="0"/>
              <c:layout>
                <c:manualLayout>
                  <c:x val="4.2598509052183178E-3"/>
                  <c:y val="0.1223241085269397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0412-4114-8415-933D8EA423A0}"/>
                </c:ext>
              </c:extLst>
            </c:dLbl>
            <c:dLbl>
              <c:idx val="1"/>
              <c:layout>
                <c:manualLayout>
                  <c:x val="1.2779385004989353E-2"/>
                  <c:y val="0.13630400664430434"/>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0412-4114-8415-933D8EA423A0}"/>
                </c:ext>
              </c:extLst>
            </c:dLbl>
            <c:dLbl>
              <c:idx val="2"/>
              <c:layout>
                <c:manualLayout>
                  <c:x val="2.1299254526091589E-3"/>
                  <c:y val="6.640451605748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0412-4114-8415-933D8EA423A0}"/>
                </c:ext>
              </c:extLst>
            </c:dLbl>
            <c:dLbl>
              <c:idx val="3"/>
              <c:layout>
                <c:manualLayout>
                  <c:x val="1.0649627263045872E-2"/>
                  <c:y val="9.436431229221069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0412-4114-8415-933D8EA423A0}"/>
                </c:ext>
              </c:extLst>
            </c:dLbl>
            <c:dLbl>
              <c:idx val="4"/>
              <c:layout>
                <c:manualLayout>
                  <c:x val="6.3897763578274758E-3"/>
                  <c:y val="0.1013542613508929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0412-4114-8415-933D8EA423A0}"/>
                </c:ext>
              </c:extLst>
            </c:dLbl>
            <c:dLbl>
              <c:idx val="5"/>
              <c:layout>
                <c:manualLayout>
                  <c:x val="1.2779552715654952E-2"/>
                  <c:y val="8.387938870418731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0412-4114-8415-933D8EA423A0}"/>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indicadores!$L$370:$L$375</c:f>
              <c:numCache>
                <c:formatCode>0.0</c:formatCode>
                <c:ptCount val="6"/>
                <c:pt idx="0">
                  <c:v>8.574953732264035</c:v>
                </c:pt>
                <c:pt idx="1">
                  <c:v>26.958667489204196</c:v>
                </c:pt>
                <c:pt idx="2">
                  <c:v>4.0715607649599015</c:v>
                </c:pt>
                <c:pt idx="3">
                  <c:v>5.3670573719925976</c:v>
                </c:pt>
                <c:pt idx="4">
                  <c:v>16.101172115977789</c:v>
                </c:pt>
                <c:pt idx="5">
                  <c:v>38.926588525601481</c:v>
                </c:pt>
              </c:numCache>
            </c:numRef>
          </c:val>
          <c:extLst xmlns:c16r2="http://schemas.microsoft.com/office/drawing/2015/06/chart">
            <c:ext xmlns:c16="http://schemas.microsoft.com/office/drawing/2014/chart" uri="{C3380CC4-5D6E-409C-BE32-E72D297353CC}">
              <c16:uniqueId val="{0000000E-0412-4114-8415-933D8EA423A0}"/>
            </c:ext>
          </c:extLst>
        </c:ser>
        <c:ser>
          <c:idx val="3"/>
          <c:order val="3"/>
          <c:tx>
            <c:strRef>
              <c:f>indicadores!$M$369</c:f>
              <c:strCache>
                <c:ptCount val="1"/>
                <c:pt idx="0">
                  <c:v>2024</c:v>
                </c:pt>
              </c:strCache>
            </c:strRef>
          </c:tx>
          <c:invertIfNegative val="0"/>
          <c:dLbls>
            <c:spPr>
              <a:noFill/>
              <a:ln>
                <a:noFill/>
              </a:ln>
              <a:effectLst/>
            </c:spPr>
            <c:txPr>
              <a:bodyPr/>
              <a:lstStyle/>
              <a:p>
                <a:pPr>
                  <a:defRPr baseline="0">
                    <a:solidFill>
                      <a:schemeClr val="accent4"/>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indicadores!$M$370:$M$375</c:f>
              <c:numCache>
                <c:formatCode>0.0</c:formatCode>
                <c:ptCount val="6"/>
                <c:pt idx="0">
                  <c:v>9.9431818181818183</c:v>
                </c:pt>
                <c:pt idx="1">
                  <c:v>31.17897727272727</c:v>
                </c:pt>
                <c:pt idx="2">
                  <c:v>1.8465909090909092</c:v>
                </c:pt>
                <c:pt idx="3">
                  <c:v>6.1079545454545459</c:v>
                </c:pt>
                <c:pt idx="4">
                  <c:v>14.204545454545455</c:v>
                </c:pt>
                <c:pt idx="5">
                  <c:v>36.71875</c:v>
                </c:pt>
              </c:numCache>
            </c:numRef>
          </c:val>
          <c:extLst xmlns:c16r2="http://schemas.microsoft.com/office/drawing/2015/06/chart">
            <c:ext xmlns:c16="http://schemas.microsoft.com/office/drawing/2014/chart" uri="{C3380CC4-5D6E-409C-BE32-E72D297353CC}">
              <c16:uniqueId val="{0000000F-0412-4114-8415-933D8EA423A0}"/>
            </c:ext>
          </c:extLst>
        </c:ser>
        <c:ser>
          <c:idx val="4"/>
          <c:order val="4"/>
          <c:tx>
            <c:strRef>
              <c:f>indicadores!$N$369</c:f>
              <c:strCache>
                <c:ptCount val="1"/>
                <c:pt idx="0">
                  <c:v>2025</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indicadores!$N$370:$N$375</c:f>
              <c:numCache>
                <c:formatCode>0.0</c:formatCode>
                <c:ptCount val="6"/>
                <c:pt idx="0">
                  <c:v>12.421929215822345</c:v>
                </c:pt>
                <c:pt idx="1">
                  <c:v>31.367106176266478</c:v>
                </c:pt>
                <c:pt idx="2">
                  <c:v>1.9430950728660652</c:v>
                </c:pt>
                <c:pt idx="3">
                  <c:v>5.343511450381679</c:v>
                </c:pt>
                <c:pt idx="4">
                  <c:v>27.689104788341428</c:v>
                </c:pt>
                <c:pt idx="5">
                  <c:v>21.235253296322</c:v>
                </c:pt>
              </c:numCache>
            </c:numRef>
          </c:val>
          <c:extLst xmlns:c16r2="http://schemas.microsoft.com/office/drawing/2015/06/chart">
            <c:ext xmlns:c16="http://schemas.microsoft.com/office/drawing/2014/chart" uri="{C3380CC4-5D6E-409C-BE32-E72D297353CC}">
              <c16:uniqueId val="{00000010-0412-4114-8415-933D8EA423A0}"/>
            </c:ext>
          </c:extLst>
        </c:ser>
        <c:dLbls>
          <c:showLegendKey val="0"/>
          <c:showVal val="0"/>
          <c:showCatName val="0"/>
          <c:showSerName val="0"/>
          <c:showPercent val="0"/>
          <c:showBubbleSize val="0"/>
        </c:dLbls>
        <c:gapWidth val="150"/>
        <c:axId val="205620736"/>
        <c:axId val="205622272"/>
      </c:barChart>
      <c:catAx>
        <c:axId val="205620736"/>
        <c:scaling>
          <c:orientation val="minMax"/>
        </c:scaling>
        <c:delete val="0"/>
        <c:axPos val="b"/>
        <c:numFmt formatCode="General" sourceLinked="0"/>
        <c:majorTickMark val="out"/>
        <c:minorTickMark val="none"/>
        <c:tickLblPos val="nextTo"/>
        <c:crossAx val="205622272"/>
        <c:crosses val="autoZero"/>
        <c:auto val="1"/>
        <c:lblAlgn val="ctr"/>
        <c:lblOffset val="100"/>
        <c:noMultiLvlLbl val="0"/>
      </c:catAx>
      <c:valAx>
        <c:axId val="205622272"/>
        <c:scaling>
          <c:orientation val="minMax"/>
        </c:scaling>
        <c:delete val="0"/>
        <c:axPos val="l"/>
        <c:majorGridlines/>
        <c:numFmt formatCode="0.0" sourceLinked="1"/>
        <c:majorTickMark val="out"/>
        <c:minorTickMark val="none"/>
        <c:tickLblPos val="nextTo"/>
        <c:crossAx val="205620736"/>
        <c:crosses val="autoZero"/>
        <c:crossBetween val="between"/>
      </c:valAx>
    </c:plotArea>
    <c:legend>
      <c:legendPos val="r"/>
      <c:overlay val="0"/>
    </c:legend>
    <c:plotVisOnly val="1"/>
    <c:dispBlanksAs val="gap"/>
    <c:showDLblsOverMax val="0"/>
  </c:chart>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1.8291635316630432E-3"/>
          <c:y val="5.3519188335695508E-2"/>
          <c:w val="0.98399113412214845"/>
          <c:h val="0.93407562618488638"/>
        </c:manualLayout>
      </c:layout>
      <c:pie3DChart>
        <c:varyColors val="1"/>
        <c:ser>
          <c:idx val="0"/>
          <c:order val="0"/>
          <c:tx>
            <c:strRef>
              <c:f>'SES1)'!$AA$73</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4451-4C8F-9BA5-399EDB680D27}"/>
              </c:ext>
            </c:extLst>
          </c:dPt>
          <c:dPt>
            <c:idx val="1"/>
            <c:bubble3D val="0"/>
            <c:extLst xmlns:c16r2="http://schemas.microsoft.com/office/drawing/2015/06/chart">
              <c:ext xmlns:c16="http://schemas.microsoft.com/office/drawing/2014/chart" uri="{C3380CC4-5D6E-409C-BE32-E72D297353CC}">
                <c16:uniqueId val="{00000001-4451-4C8F-9BA5-399EDB680D27}"/>
              </c:ext>
            </c:extLst>
          </c:dPt>
          <c:dPt>
            <c:idx val="2"/>
            <c:bubble3D val="0"/>
            <c:extLst xmlns:c16r2="http://schemas.microsoft.com/office/drawing/2015/06/chart">
              <c:ext xmlns:c16="http://schemas.microsoft.com/office/drawing/2014/chart" uri="{C3380CC4-5D6E-409C-BE32-E72D297353CC}">
                <c16:uniqueId val="{00000002-4451-4C8F-9BA5-399EDB680D27}"/>
              </c:ext>
            </c:extLst>
          </c:dPt>
          <c:dPt>
            <c:idx val="3"/>
            <c:bubble3D val="0"/>
            <c:extLst xmlns:c16r2="http://schemas.microsoft.com/office/drawing/2015/06/chart">
              <c:ext xmlns:c16="http://schemas.microsoft.com/office/drawing/2014/chart" uri="{C3380CC4-5D6E-409C-BE32-E72D297353CC}">
                <c16:uniqueId val="{00000003-4451-4C8F-9BA5-399EDB680D27}"/>
              </c:ext>
            </c:extLst>
          </c:dPt>
          <c:dPt>
            <c:idx val="4"/>
            <c:bubble3D val="0"/>
            <c:extLst xmlns:c16r2="http://schemas.microsoft.com/office/drawing/2015/06/chart">
              <c:ext xmlns:c16="http://schemas.microsoft.com/office/drawing/2014/chart" uri="{C3380CC4-5D6E-409C-BE32-E72D297353CC}">
                <c16:uniqueId val="{00000004-4451-4C8F-9BA5-399EDB680D27}"/>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'SES1)'!$AA$74:$AA$78</c:f>
              <c:numCache>
                <c:formatCode>General</c:formatCode>
                <c:ptCount val="5"/>
                <c:pt idx="0" formatCode="0">
                  <c:v>3878</c:v>
                </c:pt>
                <c:pt idx="1">
                  <c:v>1687</c:v>
                </c:pt>
                <c:pt idx="2">
                  <c:v>3022</c:v>
                </c:pt>
                <c:pt idx="3">
                  <c:v>4465</c:v>
                </c:pt>
                <c:pt idx="4">
                  <c:v>1383</c:v>
                </c:pt>
              </c:numCache>
            </c:numRef>
          </c:val>
          <c:extLst xmlns:c16r2="http://schemas.microsoft.com/office/drawing/2015/06/chart">
            <c:ext xmlns:c16="http://schemas.microsoft.com/office/drawing/2014/chart" uri="{C3380CC4-5D6E-409C-BE32-E72D297353CC}">
              <c16:uniqueId val="{00000005-4451-4C8F-9BA5-399EDB680D27}"/>
            </c:ext>
          </c:extLst>
        </c:ser>
        <c:ser>
          <c:idx val="1"/>
          <c:order val="1"/>
          <c:tx>
            <c:strRef>
              <c:f>'SES1)'!$AB$73</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4451-4C8F-9BA5-399EDB680D27}"/>
              </c:ext>
            </c:extLst>
          </c:dPt>
          <c:dPt>
            <c:idx val="1"/>
            <c:bubble3D val="0"/>
            <c:extLst xmlns:c16r2="http://schemas.microsoft.com/office/drawing/2015/06/chart">
              <c:ext xmlns:c16="http://schemas.microsoft.com/office/drawing/2014/chart" uri="{C3380CC4-5D6E-409C-BE32-E72D297353CC}">
                <c16:uniqueId val="{00000007-4451-4C8F-9BA5-399EDB680D27}"/>
              </c:ext>
            </c:extLst>
          </c:dPt>
          <c:dPt>
            <c:idx val="2"/>
            <c:bubble3D val="0"/>
            <c:extLst xmlns:c16r2="http://schemas.microsoft.com/office/drawing/2015/06/chart">
              <c:ext xmlns:c16="http://schemas.microsoft.com/office/drawing/2014/chart" uri="{C3380CC4-5D6E-409C-BE32-E72D297353CC}">
                <c16:uniqueId val="{00000008-4451-4C8F-9BA5-399EDB680D27}"/>
              </c:ext>
            </c:extLst>
          </c:dPt>
          <c:dPt>
            <c:idx val="3"/>
            <c:bubble3D val="0"/>
            <c:extLst xmlns:c16r2="http://schemas.microsoft.com/office/drawing/2015/06/chart">
              <c:ext xmlns:c16="http://schemas.microsoft.com/office/drawing/2014/chart" uri="{C3380CC4-5D6E-409C-BE32-E72D297353CC}">
                <c16:uniqueId val="{00000009-4451-4C8F-9BA5-399EDB680D27}"/>
              </c:ext>
            </c:extLst>
          </c:dPt>
          <c:dPt>
            <c:idx val="4"/>
            <c:bubble3D val="0"/>
            <c:extLst xmlns:c16r2="http://schemas.microsoft.com/office/drawing/2015/06/chart">
              <c:ext xmlns:c16="http://schemas.microsoft.com/office/drawing/2014/chart" uri="{C3380CC4-5D6E-409C-BE32-E72D297353CC}">
                <c16:uniqueId val="{0000000A-4451-4C8F-9BA5-399EDB680D27}"/>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'SES1)'!$AB$74:$AB$78</c:f>
              <c:numCache>
                <c:formatCode>General</c:formatCode>
                <c:ptCount val="5"/>
                <c:pt idx="0">
                  <c:v>26.865258053342572</c:v>
                </c:pt>
                <c:pt idx="1">
                  <c:v>11.686872185659855</c:v>
                </c:pt>
                <c:pt idx="2">
                  <c:v>20.935226879113266</c:v>
                </c:pt>
                <c:pt idx="3">
                  <c:v>30.931763075857294</c:v>
                </c:pt>
                <c:pt idx="4">
                  <c:v>9.5808798060270171</c:v>
                </c:pt>
              </c:numCache>
            </c:numRef>
          </c:val>
          <c:extLst xmlns:c16r2="http://schemas.microsoft.com/office/drawing/2015/06/chart">
            <c:ext xmlns:c16="http://schemas.microsoft.com/office/drawing/2014/chart" uri="{C3380CC4-5D6E-409C-BE32-E72D297353CC}">
              <c16:uniqueId val="{0000000B-4451-4C8F-9BA5-399EDB680D27}"/>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dirty="0"/>
              <a:t>%</a:t>
            </a:r>
            <a:r>
              <a:rPr lang="en-US" baseline="0" dirty="0"/>
              <a:t> </a:t>
            </a:r>
            <a:r>
              <a:rPr lang="en-US" baseline="0" dirty="0" err="1"/>
              <a:t>por</a:t>
            </a:r>
            <a:r>
              <a:rPr lang="en-US" baseline="0" dirty="0"/>
              <a:t> </a:t>
            </a:r>
            <a:r>
              <a:rPr lang="en-US" baseline="0" dirty="0" err="1"/>
              <a:t>servicio</a:t>
            </a:r>
            <a:r>
              <a:rPr lang="en-US" baseline="0" dirty="0"/>
              <a:t> </a:t>
            </a:r>
            <a:r>
              <a:rPr lang="en-US" baseline="0" dirty="0" smtClean="0"/>
              <a:t>2025</a:t>
            </a:r>
            <a:endParaRPr lang="en-US" baseline="0" dirty="0"/>
          </a:p>
        </c:rich>
      </c:tx>
      <c:overlay val="0"/>
      <c:spPr>
        <a:noFill/>
        <a:ln>
          <a:noFill/>
        </a:ln>
        <a:effectLst/>
      </c:spPr>
    </c:title>
    <c:autoTitleDeleted val="0"/>
    <c:plotArea>
      <c:layout/>
      <c:pieChart>
        <c:varyColors val="1"/>
        <c:ser>
          <c:idx val="0"/>
          <c:order val="0"/>
          <c:tx>
            <c:strRef>
              <c:f>indicadores!$N$369</c:f>
              <c:strCache>
                <c:ptCount val="1"/>
                <c:pt idx="0">
                  <c:v>2025</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9114-4129-8342-B99E62FCD8F6}"/>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9114-4129-8342-B99E62FCD8F6}"/>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9114-4129-8342-B99E62FCD8F6}"/>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9114-4129-8342-B99E62FCD8F6}"/>
              </c:ext>
            </c:extLst>
          </c:dPt>
          <c:dPt>
            <c:idx val="4"/>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9-9114-4129-8342-B99E62FCD8F6}"/>
              </c:ext>
            </c:extLst>
          </c:dPt>
          <c:dPt>
            <c:idx val="5"/>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B-9114-4129-8342-B99E62FCD8F6}"/>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indicadores!$A$370:$A$375</c:f>
              <c:strCache>
                <c:ptCount val="6"/>
                <c:pt idx="0">
                  <c:v>MEDICINA</c:v>
                </c:pt>
                <c:pt idx="1">
                  <c:v>CIRUGIA</c:v>
                </c:pt>
                <c:pt idx="2">
                  <c:v>NEONATOLOGIA</c:v>
                </c:pt>
                <c:pt idx="3">
                  <c:v>PEDIATRIA</c:v>
                </c:pt>
                <c:pt idx="4">
                  <c:v>GINECOLOGIA</c:v>
                </c:pt>
                <c:pt idx="5">
                  <c:v>OBSTETRICIA</c:v>
                </c:pt>
              </c:strCache>
            </c:strRef>
          </c:cat>
          <c:val>
            <c:numRef>
              <c:f>indicadores!$N$370:$N$375</c:f>
              <c:numCache>
                <c:formatCode>0.0</c:formatCode>
                <c:ptCount val="6"/>
                <c:pt idx="0">
                  <c:v>12.421929215822345</c:v>
                </c:pt>
                <c:pt idx="1">
                  <c:v>31.367106176266478</c:v>
                </c:pt>
                <c:pt idx="2">
                  <c:v>1.9430950728660652</c:v>
                </c:pt>
                <c:pt idx="3">
                  <c:v>5.343511450381679</c:v>
                </c:pt>
                <c:pt idx="4">
                  <c:v>27.689104788341428</c:v>
                </c:pt>
                <c:pt idx="5">
                  <c:v>21.235253296322</c:v>
                </c:pt>
              </c:numCache>
            </c:numRef>
          </c:val>
          <c:extLst xmlns:c16r2="http://schemas.microsoft.com/office/drawing/2015/06/chart">
            <c:ext xmlns:c16="http://schemas.microsoft.com/office/drawing/2014/chart" uri="{C3380CC4-5D6E-409C-BE32-E72D297353CC}">
              <c16:uniqueId val="{0000000C-9114-4129-8342-B99E62FCD8F6}"/>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indicadores!$B$391</c:f>
              <c:strCache>
                <c:ptCount val="1"/>
                <c:pt idx="0">
                  <c:v>PROMEDIO DE PERMANENCIA</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indicadores!$A$392:$A$404</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indicadores!$B$392:$B$404</c:f>
              <c:numCache>
                <c:formatCode>General</c:formatCode>
                <c:ptCount val="13"/>
                <c:pt idx="0">
                  <c:v>2.9</c:v>
                </c:pt>
                <c:pt idx="1">
                  <c:v>2.6</c:v>
                </c:pt>
                <c:pt idx="2">
                  <c:v>2.7</c:v>
                </c:pt>
                <c:pt idx="3">
                  <c:v>2.8</c:v>
                </c:pt>
                <c:pt idx="4">
                  <c:v>2.9</c:v>
                </c:pt>
                <c:pt idx="5">
                  <c:v>3.1</c:v>
                </c:pt>
                <c:pt idx="6">
                  <c:v>3.1</c:v>
                </c:pt>
                <c:pt idx="7">
                  <c:v>2.9</c:v>
                </c:pt>
                <c:pt idx="8">
                  <c:v>3.3</c:v>
                </c:pt>
                <c:pt idx="9">
                  <c:v>3.3</c:v>
                </c:pt>
                <c:pt idx="10">
                  <c:v>3</c:v>
                </c:pt>
                <c:pt idx="11">
                  <c:v>3.2</c:v>
                </c:pt>
                <c:pt idx="12">
                  <c:v>3.1</c:v>
                </c:pt>
              </c:numCache>
            </c:numRef>
          </c:val>
          <c:smooth val="0"/>
          <c:extLst xmlns:c16r2="http://schemas.microsoft.com/office/drawing/2015/06/chart">
            <c:ext xmlns:c16="http://schemas.microsoft.com/office/drawing/2014/chart" uri="{C3380CC4-5D6E-409C-BE32-E72D297353CC}">
              <c16:uniqueId val="{00000000-5A5D-4A40-92D8-6AB6E5875B41}"/>
            </c:ext>
          </c:extLst>
        </c:ser>
        <c:dLbls>
          <c:showLegendKey val="0"/>
          <c:showVal val="0"/>
          <c:showCatName val="0"/>
          <c:showSerName val="0"/>
          <c:showPercent val="0"/>
          <c:showBubbleSize val="0"/>
        </c:dLbls>
        <c:marker val="1"/>
        <c:smooth val="0"/>
        <c:axId val="205403648"/>
        <c:axId val="205405184"/>
      </c:lineChart>
      <c:catAx>
        <c:axId val="205403648"/>
        <c:scaling>
          <c:orientation val="minMax"/>
        </c:scaling>
        <c:delete val="0"/>
        <c:axPos val="b"/>
        <c:numFmt formatCode="General" sourceLinked="1"/>
        <c:majorTickMark val="out"/>
        <c:minorTickMark val="none"/>
        <c:tickLblPos val="nextTo"/>
        <c:crossAx val="205405184"/>
        <c:crosses val="autoZero"/>
        <c:auto val="1"/>
        <c:lblAlgn val="ctr"/>
        <c:lblOffset val="100"/>
        <c:noMultiLvlLbl val="0"/>
      </c:catAx>
      <c:valAx>
        <c:axId val="205405184"/>
        <c:scaling>
          <c:orientation val="minMax"/>
          <c:max val="5.5"/>
        </c:scaling>
        <c:delete val="0"/>
        <c:axPos val="l"/>
        <c:majorGridlines/>
        <c:numFmt formatCode="General" sourceLinked="1"/>
        <c:majorTickMark val="out"/>
        <c:minorTickMark val="none"/>
        <c:tickLblPos val="nextTo"/>
        <c:crossAx val="205403648"/>
        <c:crosses val="autoZero"/>
        <c:crossBetween val="between"/>
      </c:valAx>
    </c:plotArea>
    <c:legend>
      <c:legendPos val="r"/>
      <c:overlay val="0"/>
    </c:legend>
    <c:plotVisOnly val="1"/>
    <c:dispBlanksAs val="gap"/>
    <c:showDLblsOverMax val="0"/>
  </c:chart>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indicadores!$B$408</c:f>
              <c:strCache>
                <c:ptCount val="1"/>
                <c:pt idx="0">
                  <c:v>OCUPACION CAMA</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indicadores!$A$409:$A$421</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indicadores!$B$409:$B$421</c:f>
              <c:numCache>
                <c:formatCode>General</c:formatCode>
                <c:ptCount val="13"/>
                <c:pt idx="0">
                  <c:v>37.6</c:v>
                </c:pt>
                <c:pt idx="1">
                  <c:v>32</c:v>
                </c:pt>
                <c:pt idx="2">
                  <c:v>35</c:v>
                </c:pt>
                <c:pt idx="3">
                  <c:v>36</c:v>
                </c:pt>
                <c:pt idx="4">
                  <c:v>39.5</c:v>
                </c:pt>
                <c:pt idx="5">
                  <c:v>40.9</c:v>
                </c:pt>
                <c:pt idx="6">
                  <c:v>37.700000000000003</c:v>
                </c:pt>
                <c:pt idx="7">
                  <c:v>27.6</c:v>
                </c:pt>
                <c:pt idx="8">
                  <c:v>29.5</c:v>
                </c:pt>
                <c:pt idx="9">
                  <c:v>30</c:v>
                </c:pt>
                <c:pt idx="10">
                  <c:v>32</c:v>
                </c:pt>
                <c:pt idx="11">
                  <c:v>45.8</c:v>
                </c:pt>
                <c:pt idx="12">
                  <c:v>41.5</c:v>
                </c:pt>
              </c:numCache>
            </c:numRef>
          </c:val>
          <c:smooth val="0"/>
          <c:extLst xmlns:c16r2="http://schemas.microsoft.com/office/drawing/2015/06/chart">
            <c:ext xmlns:c16="http://schemas.microsoft.com/office/drawing/2014/chart" uri="{C3380CC4-5D6E-409C-BE32-E72D297353CC}">
              <c16:uniqueId val="{00000000-47E0-46B5-A637-F718702F6B1C}"/>
            </c:ext>
          </c:extLst>
        </c:ser>
        <c:dLbls>
          <c:showLegendKey val="0"/>
          <c:showVal val="0"/>
          <c:showCatName val="0"/>
          <c:showSerName val="0"/>
          <c:showPercent val="0"/>
          <c:showBubbleSize val="0"/>
        </c:dLbls>
        <c:marker val="1"/>
        <c:smooth val="0"/>
        <c:axId val="205469952"/>
        <c:axId val="205471744"/>
      </c:lineChart>
      <c:catAx>
        <c:axId val="205469952"/>
        <c:scaling>
          <c:orientation val="minMax"/>
        </c:scaling>
        <c:delete val="0"/>
        <c:axPos val="b"/>
        <c:numFmt formatCode="General" sourceLinked="1"/>
        <c:majorTickMark val="out"/>
        <c:minorTickMark val="none"/>
        <c:tickLblPos val="nextTo"/>
        <c:crossAx val="205471744"/>
        <c:crosses val="autoZero"/>
        <c:auto val="1"/>
        <c:lblAlgn val="ctr"/>
        <c:lblOffset val="100"/>
        <c:noMultiLvlLbl val="0"/>
      </c:catAx>
      <c:valAx>
        <c:axId val="205471744"/>
        <c:scaling>
          <c:orientation val="minMax"/>
          <c:max val="90"/>
        </c:scaling>
        <c:delete val="0"/>
        <c:axPos val="l"/>
        <c:majorGridlines/>
        <c:numFmt formatCode="General" sourceLinked="1"/>
        <c:majorTickMark val="out"/>
        <c:minorTickMark val="none"/>
        <c:tickLblPos val="nextTo"/>
        <c:crossAx val="205469952"/>
        <c:crosses val="autoZero"/>
        <c:crossBetween val="between"/>
      </c:valAx>
    </c:plotArea>
    <c:legend>
      <c:legendPos val="l"/>
      <c:overlay val="1"/>
    </c:legend>
    <c:plotVisOnly val="1"/>
    <c:dispBlanksAs val="gap"/>
    <c:showDLblsOverMax val="0"/>
  </c:chart>
  <c:externalData r:id="rId1">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indicadores!$B$423</c:f>
              <c:strCache>
                <c:ptCount val="1"/>
                <c:pt idx="0">
                  <c:v>PORCENTAJE DE RENDIMIENTO CAMA</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indicadores!$A$424:$A$436</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indicadores!$B$424:$B$436</c:f>
              <c:numCache>
                <c:formatCode>General</c:formatCode>
                <c:ptCount val="13"/>
                <c:pt idx="0">
                  <c:v>4</c:v>
                </c:pt>
                <c:pt idx="1">
                  <c:v>3.4</c:v>
                </c:pt>
                <c:pt idx="2">
                  <c:v>3.9</c:v>
                </c:pt>
                <c:pt idx="3">
                  <c:v>4</c:v>
                </c:pt>
                <c:pt idx="4">
                  <c:v>3.9</c:v>
                </c:pt>
                <c:pt idx="5">
                  <c:v>4.0999999999999996</c:v>
                </c:pt>
                <c:pt idx="6">
                  <c:v>5.0999999999999996</c:v>
                </c:pt>
                <c:pt idx="7">
                  <c:v>2.8</c:v>
                </c:pt>
                <c:pt idx="8">
                  <c:v>2.7</c:v>
                </c:pt>
                <c:pt idx="9">
                  <c:v>2.6</c:v>
                </c:pt>
                <c:pt idx="10">
                  <c:v>3.2</c:v>
                </c:pt>
                <c:pt idx="11">
                  <c:v>4</c:v>
                </c:pt>
                <c:pt idx="12">
                  <c:v>4.0999999999999996</c:v>
                </c:pt>
              </c:numCache>
            </c:numRef>
          </c:val>
          <c:smooth val="0"/>
          <c:extLst xmlns:c16r2="http://schemas.microsoft.com/office/drawing/2015/06/chart">
            <c:ext xmlns:c16="http://schemas.microsoft.com/office/drawing/2014/chart" uri="{C3380CC4-5D6E-409C-BE32-E72D297353CC}">
              <c16:uniqueId val="{00000000-2A62-4465-B4DD-28906D1BE7CF}"/>
            </c:ext>
          </c:extLst>
        </c:ser>
        <c:dLbls>
          <c:showLegendKey val="0"/>
          <c:showVal val="0"/>
          <c:showCatName val="0"/>
          <c:showSerName val="0"/>
          <c:showPercent val="0"/>
          <c:showBubbleSize val="0"/>
        </c:dLbls>
        <c:hiLowLines/>
        <c:marker val="1"/>
        <c:smooth val="0"/>
        <c:axId val="201010560"/>
        <c:axId val="201020928"/>
      </c:lineChart>
      <c:catAx>
        <c:axId val="201010560"/>
        <c:scaling>
          <c:orientation val="minMax"/>
        </c:scaling>
        <c:delete val="0"/>
        <c:axPos val="b"/>
        <c:title>
          <c:tx>
            <c:rich>
              <a:bodyPr/>
              <a:lstStyle/>
              <a:p>
                <a:pPr>
                  <a:defRPr/>
                </a:pPr>
                <a:r>
                  <a:rPr lang="es-PE"/>
                  <a:t>AÑOS</a:t>
                </a:r>
              </a:p>
            </c:rich>
          </c:tx>
          <c:overlay val="0"/>
        </c:title>
        <c:numFmt formatCode="General" sourceLinked="1"/>
        <c:majorTickMark val="none"/>
        <c:minorTickMark val="none"/>
        <c:tickLblPos val="nextTo"/>
        <c:crossAx val="201020928"/>
        <c:crosses val="autoZero"/>
        <c:auto val="1"/>
        <c:lblAlgn val="ctr"/>
        <c:lblOffset val="100"/>
        <c:noMultiLvlLbl val="0"/>
      </c:catAx>
      <c:valAx>
        <c:axId val="201020928"/>
        <c:scaling>
          <c:orientation val="minMax"/>
          <c:max val="6"/>
        </c:scaling>
        <c:delete val="0"/>
        <c:axPos val="l"/>
        <c:majorGridlines/>
        <c:title>
          <c:tx>
            <c:rich>
              <a:bodyPr/>
              <a:lstStyle/>
              <a:p>
                <a:pPr>
                  <a:defRPr/>
                </a:pPr>
                <a:r>
                  <a:rPr lang="en-US"/>
                  <a:t>RENDIMIENTO</a:t>
                </a:r>
              </a:p>
            </c:rich>
          </c:tx>
          <c:overlay val="0"/>
        </c:title>
        <c:numFmt formatCode="General" sourceLinked="1"/>
        <c:majorTickMark val="out"/>
        <c:minorTickMark val="none"/>
        <c:tickLblPos val="nextTo"/>
        <c:crossAx val="201010560"/>
        <c:crosses val="autoZero"/>
        <c:crossBetween val="between"/>
      </c:valAx>
    </c:plotArea>
    <c:plotVisOnly val="1"/>
    <c:dispBlanksAs val="gap"/>
    <c:showDLblsOverMax val="0"/>
  </c:chart>
  <c:externalData r:id="rId1">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indicadores!$B$440</c:f>
              <c:strCache>
                <c:ptCount val="1"/>
                <c:pt idx="0">
                  <c:v>INTERVALO DE SUSTITUCION</c:v>
                </c:pt>
              </c:strCache>
            </c:strRef>
          </c:tx>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indicadores!$A$441:$A$453</c:f>
              <c:numCache>
                <c:formatCode>General</c:formatCod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numCache>
            </c:numRef>
          </c:cat>
          <c:val>
            <c:numRef>
              <c:f>indicadores!$B$441:$B$453</c:f>
              <c:numCache>
                <c:formatCode>General</c:formatCode>
                <c:ptCount val="13"/>
                <c:pt idx="0">
                  <c:v>6.7</c:v>
                </c:pt>
                <c:pt idx="1">
                  <c:v>5.0999999999999996</c:v>
                </c:pt>
                <c:pt idx="2">
                  <c:v>5.5</c:v>
                </c:pt>
                <c:pt idx="3">
                  <c:v>4.9000000000000004</c:v>
                </c:pt>
                <c:pt idx="4">
                  <c:v>4.3</c:v>
                </c:pt>
                <c:pt idx="5">
                  <c:v>4.3</c:v>
                </c:pt>
                <c:pt idx="6">
                  <c:v>5</c:v>
                </c:pt>
                <c:pt idx="7">
                  <c:v>7.3</c:v>
                </c:pt>
                <c:pt idx="8">
                  <c:v>7.8</c:v>
                </c:pt>
                <c:pt idx="9">
                  <c:v>7.5</c:v>
                </c:pt>
                <c:pt idx="10">
                  <c:v>6.3</c:v>
                </c:pt>
                <c:pt idx="11">
                  <c:v>3.7</c:v>
                </c:pt>
                <c:pt idx="12">
                  <c:v>4.3</c:v>
                </c:pt>
              </c:numCache>
            </c:numRef>
          </c:val>
          <c:smooth val="0"/>
          <c:extLst xmlns:c16r2="http://schemas.microsoft.com/office/drawing/2015/06/chart">
            <c:ext xmlns:c16="http://schemas.microsoft.com/office/drawing/2014/chart" uri="{C3380CC4-5D6E-409C-BE32-E72D297353CC}">
              <c16:uniqueId val="{00000000-B64C-49D0-9DFE-6046052D9B2F}"/>
            </c:ext>
          </c:extLst>
        </c:ser>
        <c:dLbls>
          <c:showLegendKey val="0"/>
          <c:showVal val="0"/>
          <c:showCatName val="0"/>
          <c:showSerName val="0"/>
          <c:showPercent val="0"/>
          <c:showBubbleSize val="0"/>
        </c:dLbls>
        <c:hiLowLines/>
        <c:marker val="1"/>
        <c:smooth val="0"/>
        <c:axId val="201077504"/>
        <c:axId val="201079424"/>
      </c:lineChart>
      <c:catAx>
        <c:axId val="201077504"/>
        <c:scaling>
          <c:orientation val="minMax"/>
        </c:scaling>
        <c:delete val="0"/>
        <c:axPos val="b"/>
        <c:title>
          <c:tx>
            <c:rich>
              <a:bodyPr/>
              <a:lstStyle/>
              <a:p>
                <a:pPr>
                  <a:defRPr/>
                </a:pPr>
                <a:r>
                  <a:rPr lang="es-PE"/>
                  <a:t>AÑOS</a:t>
                </a:r>
              </a:p>
            </c:rich>
          </c:tx>
          <c:overlay val="0"/>
        </c:title>
        <c:numFmt formatCode="General" sourceLinked="1"/>
        <c:majorTickMark val="none"/>
        <c:minorTickMark val="none"/>
        <c:tickLblPos val="nextTo"/>
        <c:crossAx val="201079424"/>
        <c:crosses val="autoZero"/>
        <c:auto val="1"/>
        <c:lblAlgn val="ctr"/>
        <c:lblOffset val="100"/>
        <c:noMultiLvlLbl val="0"/>
      </c:catAx>
      <c:valAx>
        <c:axId val="201079424"/>
        <c:scaling>
          <c:orientation val="minMax"/>
        </c:scaling>
        <c:delete val="0"/>
        <c:axPos val="l"/>
        <c:majorGridlines/>
        <c:title>
          <c:tx>
            <c:rich>
              <a:bodyPr/>
              <a:lstStyle/>
              <a:p>
                <a:pPr>
                  <a:defRPr/>
                </a:pPr>
                <a:r>
                  <a:rPr lang="en-US"/>
                  <a:t>intervalo de sustitución</a:t>
                </a:r>
              </a:p>
            </c:rich>
          </c:tx>
          <c:overlay val="0"/>
        </c:title>
        <c:numFmt formatCode="General" sourceLinked="1"/>
        <c:majorTickMark val="out"/>
        <c:minorTickMark val="none"/>
        <c:tickLblPos val="nextTo"/>
        <c:crossAx val="201077504"/>
        <c:crosses val="autoZero"/>
        <c:crossBetween val="between"/>
      </c:valAx>
    </c:plotArea>
    <c:plotVisOnly val="1"/>
    <c:dispBlanksAs val="gap"/>
    <c:showDLblsOverMax val="0"/>
  </c:chart>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[F00 - F100 -F200 -F300-2021.....xlsx]f100resultado!Tabla dinámica2</c:name>
    <c:fmtId val="11"/>
  </c:pivotSource>
  <c:chart>
    <c:autoTitleDeleted val="0"/>
    <c:pivotFmts>
      <c:pivotFmt>
        <c:idx val="0"/>
        <c:spPr>
          <a:solidFill>
            <a:schemeClr val="accent1"/>
          </a:solidFill>
          <a:ln w="28575" cap="rnd">
            <a:solidFill>
              <a:schemeClr val="accent1"/>
            </a:solidFill>
            <a:round/>
          </a:ln>
          <a:effectLst/>
        </c:spPr>
        <c:marker>
          <c:symbol val="none"/>
        </c:marker>
      </c:pivotFmt>
      <c:pivotFmt>
        <c:idx val="1"/>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2"/>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3"/>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4"/>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5"/>
        <c:spPr>
          <a:solidFill>
            <a:schemeClr val="accent1"/>
          </a:solidFill>
          <a:ln w="28575" cap="rnd">
            <a:solidFill>
              <a:schemeClr val="accent1"/>
            </a:solidFill>
            <a:round/>
          </a:ln>
          <a:effectLst/>
        </c:spPr>
        <c:marker>
          <c:symbol val="none"/>
        </c:marker>
      </c:pivotFmt>
      <c:pivotFmt>
        <c:idx val="6"/>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7"/>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8"/>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9"/>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0"/>
        <c:spPr>
          <a:solidFill>
            <a:schemeClr val="accent1"/>
          </a:solidFill>
          <a:ln w="28575" cap="rnd">
            <a:solidFill>
              <a:schemeClr val="accent1"/>
            </a:solidFill>
            <a:round/>
          </a:ln>
          <a:effectLst/>
        </c:spPr>
        <c:marker>
          <c:symbol val="none"/>
        </c:marker>
      </c:pivotFmt>
      <c:pivotFmt>
        <c:idx val="11"/>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2"/>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3"/>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
        <c:idx val="14"/>
        <c:spPr>
          <a:solidFill>
            <a:schemeClr val="accent1"/>
          </a:solidFill>
          <a:ln w="28575" cap="rnd">
            <a:solidFill>
              <a:schemeClr val="accent1"/>
            </a:solidFill>
            <a:round/>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extLst>
        </c:dLbl>
      </c:pivotFmt>
    </c:pivotFmts>
    <c:plotArea>
      <c:layout/>
      <c:lineChart>
        <c:grouping val="standard"/>
        <c:varyColors val="0"/>
        <c:ser>
          <c:idx val="0"/>
          <c:order val="0"/>
          <c:tx>
            <c:strRef>
              <c:f>f100resultado!$B$3:$B$4</c:f>
              <c:strCache>
                <c:ptCount val="1"/>
              </c:strCache>
            </c:strRef>
          </c:tx>
          <c:spPr>
            <a:ln w="28575" cap="rnd">
              <a:solidFill>
                <a:schemeClr val="accent1"/>
              </a:solidFill>
              <a:round/>
            </a:ln>
            <a:effectLst/>
          </c:spPr>
          <c:marker>
            <c:symbol val="none"/>
          </c:marker>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f100resultado!$B$5:$B$14</c:f>
              <c:numCache>
                <c:formatCode>General</c:formatCode>
                <c:ptCount val="9"/>
                <c:pt idx="1">
                  <c:v>2</c:v>
                </c:pt>
              </c:numCache>
            </c:numRef>
          </c:val>
          <c:smooth val="0"/>
          <c:extLst xmlns:c16r2="http://schemas.microsoft.com/office/drawing/2015/06/chart">
            <c:ext xmlns:c16="http://schemas.microsoft.com/office/drawing/2014/chart" uri="{C3380CC4-5D6E-409C-BE32-E72D297353CC}">
              <c16:uniqueId val="{00000000-4754-4C12-B5CA-CB0AEB71424D}"/>
            </c:ext>
          </c:extLst>
        </c:ser>
        <c:ser>
          <c:idx val="1"/>
          <c:order val="1"/>
          <c:tx>
            <c:strRef>
              <c:f>f100resultado!$C$3:$C$4</c:f>
              <c:strCache>
                <c:ptCount val="1"/>
                <c:pt idx="0">
                  <c:v>IgG Reactivo</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f100resultado!$C$5:$C$14</c:f>
              <c:numCache>
                <c:formatCode>General</c:formatCode>
                <c:ptCount val="9"/>
                <c:pt idx="1">
                  <c:v>6</c:v>
                </c:pt>
                <c:pt idx="2">
                  <c:v>1</c:v>
                </c:pt>
                <c:pt idx="3">
                  <c:v>2</c:v>
                </c:pt>
                <c:pt idx="4">
                  <c:v>6</c:v>
                </c:pt>
                <c:pt idx="5">
                  <c:v>29</c:v>
                </c:pt>
                <c:pt idx="6">
                  <c:v>95</c:v>
                </c:pt>
                <c:pt idx="7">
                  <c:v>84</c:v>
                </c:pt>
                <c:pt idx="8">
                  <c:v>38</c:v>
                </c:pt>
              </c:numCache>
            </c:numRef>
          </c:val>
          <c:smooth val="0"/>
          <c:extLst xmlns:c16r2="http://schemas.microsoft.com/office/drawing/2015/06/chart">
            <c:ext xmlns:c16="http://schemas.microsoft.com/office/drawing/2014/chart" uri="{C3380CC4-5D6E-409C-BE32-E72D297353CC}">
              <c16:uniqueId val="{00000001-4754-4C12-B5CA-CB0AEB71424D}"/>
            </c:ext>
          </c:extLst>
        </c:ser>
        <c:ser>
          <c:idx val="2"/>
          <c:order val="2"/>
          <c:tx>
            <c:strRef>
              <c:f>f100resultado!$D$3:$D$4</c:f>
              <c:strCache>
                <c:ptCount val="1"/>
                <c:pt idx="0">
                  <c:v>IgM e IgG Reactivo</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f100resultado!$D$5:$D$14</c:f>
              <c:numCache>
                <c:formatCode>General</c:formatCode>
                <c:ptCount val="9"/>
                <c:pt idx="3">
                  <c:v>2</c:v>
                </c:pt>
                <c:pt idx="4">
                  <c:v>26</c:v>
                </c:pt>
                <c:pt idx="5">
                  <c:v>36</c:v>
                </c:pt>
                <c:pt idx="6">
                  <c:v>60</c:v>
                </c:pt>
                <c:pt idx="7">
                  <c:v>52</c:v>
                </c:pt>
                <c:pt idx="8">
                  <c:v>26</c:v>
                </c:pt>
              </c:numCache>
            </c:numRef>
          </c:val>
          <c:smooth val="0"/>
          <c:extLst xmlns:c16r2="http://schemas.microsoft.com/office/drawing/2015/06/chart">
            <c:ext xmlns:c16="http://schemas.microsoft.com/office/drawing/2014/chart" uri="{C3380CC4-5D6E-409C-BE32-E72D297353CC}">
              <c16:uniqueId val="{00000002-4754-4C12-B5CA-CB0AEB71424D}"/>
            </c:ext>
          </c:extLst>
        </c:ser>
        <c:ser>
          <c:idx val="3"/>
          <c:order val="3"/>
          <c:tx>
            <c:strRef>
              <c:f>f100resultado!$E$3:$E$4</c:f>
              <c:strCache>
                <c:ptCount val="1"/>
                <c:pt idx="0">
                  <c:v>IgM Reactivo</c:v>
                </c:pt>
              </c:strCache>
            </c:strRef>
          </c:tx>
          <c:spPr>
            <a:ln w="28575" cap="rnd">
              <a:solidFill>
                <a:schemeClr val="accent4"/>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f100resultado!$E$5:$E$14</c:f>
              <c:numCache>
                <c:formatCode>General</c:formatCode>
                <c:ptCount val="9"/>
                <c:pt idx="1">
                  <c:v>4</c:v>
                </c:pt>
                <c:pt idx="2">
                  <c:v>3</c:v>
                </c:pt>
                <c:pt idx="3">
                  <c:v>1</c:v>
                </c:pt>
                <c:pt idx="4">
                  <c:v>2</c:v>
                </c:pt>
                <c:pt idx="5">
                  <c:v>4</c:v>
                </c:pt>
                <c:pt idx="6">
                  <c:v>4</c:v>
                </c:pt>
                <c:pt idx="7">
                  <c:v>8</c:v>
                </c:pt>
                <c:pt idx="8">
                  <c:v>4</c:v>
                </c:pt>
              </c:numCache>
            </c:numRef>
          </c:val>
          <c:smooth val="0"/>
          <c:extLst xmlns:c16r2="http://schemas.microsoft.com/office/drawing/2015/06/chart">
            <c:ext xmlns:c16="http://schemas.microsoft.com/office/drawing/2014/chart" uri="{C3380CC4-5D6E-409C-BE32-E72D297353CC}">
              <c16:uniqueId val="{00000003-4754-4C12-B5CA-CB0AEB71424D}"/>
            </c:ext>
          </c:extLst>
        </c:ser>
        <c:ser>
          <c:idx val="4"/>
          <c:order val="4"/>
          <c:tx>
            <c:strRef>
              <c:f>f100resultado!$F$3:$F$4</c:f>
              <c:strCache>
                <c:ptCount val="1"/>
                <c:pt idx="0">
                  <c:v>No Reactivo</c:v>
                </c:pt>
              </c:strCache>
            </c:strRef>
          </c:tx>
          <c:spPr>
            <a:ln w="28575" cap="rnd">
              <a:solidFill>
                <a:schemeClr val="accent5"/>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f100resultado!$A$5:$A$14</c:f>
              <c:strCache>
                <c:ptCount val="9"/>
                <c:pt idx="0">
                  <c:v>4</c:v>
                </c:pt>
                <c:pt idx="1">
                  <c:v>5</c:v>
                </c:pt>
                <c:pt idx="2">
                  <c:v>6</c:v>
                </c:pt>
                <c:pt idx="3">
                  <c:v>7</c:v>
                </c:pt>
                <c:pt idx="4">
                  <c:v>8</c:v>
                </c:pt>
                <c:pt idx="5">
                  <c:v>9</c:v>
                </c:pt>
                <c:pt idx="6">
                  <c:v>10</c:v>
                </c:pt>
                <c:pt idx="7">
                  <c:v>11</c:v>
                </c:pt>
                <c:pt idx="8">
                  <c:v>12</c:v>
                </c:pt>
              </c:strCache>
            </c:strRef>
          </c:cat>
          <c:val>
            <c:numRef>
              <c:f>f100resultado!$F$5:$F$14</c:f>
              <c:numCache>
                <c:formatCode>General</c:formatCode>
                <c:ptCount val="9"/>
                <c:pt idx="0">
                  <c:v>8</c:v>
                </c:pt>
                <c:pt idx="1">
                  <c:v>631</c:v>
                </c:pt>
                <c:pt idx="2">
                  <c:v>192</c:v>
                </c:pt>
                <c:pt idx="3">
                  <c:v>476</c:v>
                </c:pt>
                <c:pt idx="4">
                  <c:v>257</c:v>
                </c:pt>
                <c:pt idx="5">
                  <c:v>322</c:v>
                </c:pt>
                <c:pt idx="6">
                  <c:v>533</c:v>
                </c:pt>
                <c:pt idx="7">
                  <c:v>362</c:v>
                </c:pt>
                <c:pt idx="8">
                  <c:v>235</c:v>
                </c:pt>
              </c:numCache>
            </c:numRef>
          </c:val>
          <c:smooth val="0"/>
          <c:extLst xmlns:c16r2="http://schemas.microsoft.com/office/drawing/2015/06/chart">
            <c:ext xmlns:c16="http://schemas.microsoft.com/office/drawing/2014/chart" uri="{C3380CC4-5D6E-409C-BE32-E72D297353CC}">
              <c16:uniqueId val="{00000004-4754-4C12-B5CA-CB0AEB71424D}"/>
            </c:ext>
          </c:extLst>
        </c:ser>
        <c:dLbls>
          <c:showLegendKey val="0"/>
          <c:showVal val="0"/>
          <c:showCatName val="0"/>
          <c:showSerName val="0"/>
          <c:showPercent val="0"/>
          <c:showBubbleSize val="0"/>
        </c:dLbls>
        <c:marker val="1"/>
        <c:smooth val="0"/>
        <c:axId val="205576448"/>
        <c:axId val="205987840"/>
      </c:lineChart>
      <c:catAx>
        <c:axId val="205576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5987840"/>
        <c:crosses val="autoZero"/>
        <c:auto val="1"/>
        <c:lblAlgn val="ctr"/>
        <c:lblOffset val="100"/>
        <c:noMultiLvlLbl val="0"/>
      </c:catAx>
      <c:valAx>
        <c:axId val="205987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55764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extLst xmlns:c16r2="http://schemas.microsoft.com/office/drawing/2015/06/char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0"/>
          <c:y val="6.592425549035856E-2"/>
          <c:w val="0.98399113412214845"/>
          <c:h val="0.93407562618488638"/>
        </c:manualLayout>
      </c:layout>
      <c:pie3DChart>
        <c:varyColors val="1"/>
        <c:ser>
          <c:idx val="0"/>
          <c:order val="0"/>
          <c:tx>
            <c:strRef>
              <c:f>'SES1)'!$AA$73</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EF88-4A6B-A831-17B6A89C158C}"/>
              </c:ext>
            </c:extLst>
          </c:dPt>
          <c:dPt>
            <c:idx val="1"/>
            <c:bubble3D val="0"/>
            <c:extLst xmlns:c16r2="http://schemas.microsoft.com/office/drawing/2015/06/chart">
              <c:ext xmlns:c16="http://schemas.microsoft.com/office/drawing/2014/chart" uri="{C3380CC4-5D6E-409C-BE32-E72D297353CC}">
                <c16:uniqueId val="{00000001-EF88-4A6B-A831-17B6A89C158C}"/>
              </c:ext>
            </c:extLst>
          </c:dPt>
          <c:dPt>
            <c:idx val="2"/>
            <c:bubble3D val="0"/>
            <c:extLst xmlns:c16r2="http://schemas.microsoft.com/office/drawing/2015/06/chart">
              <c:ext xmlns:c16="http://schemas.microsoft.com/office/drawing/2014/chart" uri="{C3380CC4-5D6E-409C-BE32-E72D297353CC}">
                <c16:uniqueId val="{00000002-EF88-4A6B-A831-17B6A89C158C}"/>
              </c:ext>
            </c:extLst>
          </c:dPt>
          <c:dPt>
            <c:idx val="3"/>
            <c:bubble3D val="0"/>
            <c:extLst xmlns:c16r2="http://schemas.microsoft.com/office/drawing/2015/06/chart">
              <c:ext xmlns:c16="http://schemas.microsoft.com/office/drawing/2014/chart" uri="{C3380CC4-5D6E-409C-BE32-E72D297353CC}">
                <c16:uniqueId val="{00000003-EF88-4A6B-A831-17B6A89C158C}"/>
              </c:ext>
            </c:extLst>
          </c:dPt>
          <c:dPt>
            <c:idx val="4"/>
            <c:bubble3D val="0"/>
            <c:extLst xmlns:c16r2="http://schemas.microsoft.com/office/drawing/2015/06/chart">
              <c:ext xmlns:c16="http://schemas.microsoft.com/office/drawing/2014/chart" uri="{C3380CC4-5D6E-409C-BE32-E72D297353CC}">
                <c16:uniqueId val="{00000004-EF88-4A6B-A831-17B6A89C158C}"/>
              </c:ext>
            </c:extLst>
          </c:dPt>
          <c:dLbls>
            <c:spPr>
              <a:noFill/>
              <a:ln w="25400">
                <a:noFill/>
              </a:ln>
            </c:spPr>
            <c:txPr>
              <a:bodyPr wrap="square" lIns="38100" tIns="19050" rIns="38100" bIns="19050" anchor="ctr">
                <a:spAutoFit/>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'SES1)'!$AA$74:$AA$78</c:f>
              <c:numCache>
                <c:formatCode>General</c:formatCode>
                <c:ptCount val="5"/>
                <c:pt idx="0" formatCode="0">
                  <c:v>3667</c:v>
                </c:pt>
                <c:pt idx="1">
                  <c:v>1681</c:v>
                </c:pt>
                <c:pt idx="2">
                  <c:v>3123</c:v>
                </c:pt>
                <c:pt idx="3">
                  <c:v>5112</c:v>
                </c:pt>
                <c:pt idx="4">
                  <c:v>1213</c:v>
                </c:pt>
              </c:numCache>
            </c:numRef>
          </c:val>
          <c:extLst xmlns:c16r2="http://schemas.microsoft.com/office/drawing/2015/06/chart">
            <c:ext xmlns:c16="http://schemas.microsoft.com/office/drawing/2014/chart" uri="{C3380CC4-5D6E-409C-BE32-E72D297353CC}">
              <c16:uniqueId val="{00000005-EF88-4A6B-A831-17B6A89C158C}"/>
            </c:ext>
          </c:extLst>
        </c:ser>
        <c:ser>
          <c:idx val="1"/>
          <c:order val="1"/>
          <c:tx>
            <c:strRef>
              <c:f>'SES1)'!$AB$73</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EF88-4A6B-A831-17B6A89C158C}"/>
              </c:ext>
            </c:extLst>
          </c:dPt>
          <c:dPt>
            <c:idx val="1"/>
            <c:bubble3D val="0"/>
            <c:extLst xmlns:c16r2="http://schemas.microsoft.com/office/drawing/2015/06/chart">
              <c:ext xmlns:c16="http://schemas.microsoft.com/office/drawing/2014/chart" uri="{C3380CC4-5D6E-409C-BE32-E72D297353CC}">
                <c16:uniqueId val="{00000007-EF88-4A6B-A831-17B6A89C158C}"/>
              </c:ext>
            </c:extLst>
          </c:dPt>
          <c:dPt>
            <c:idx val="2"/>
            <c:bubble3D val="0"/>
            <c:extLst xmlns:c16r2="http://schemas.microsoft.com/office/drawing/2015/06/chart">
              <c:ext xmlns:c16="http://schemas.microsoft.com/office/drawing/2014/chart" uri="{C3380CC4-5D6E-409C-BE32-E72D297353CC}">
                <c16:uniqueId val="{00000008-EF88-4A6B-A831-17B6A89C158C}"/>
              </c:ext>
            </c:extLst>
          </c:dPt>
          <c:dPt>
            <c:idx val="3"/>
            <c:bubble3D val="0"/>
            <c:extLst xmlns:c16r2="http://schemas.microsoft.com/office/drawing/2015/06/chart">
              <c:ext xmlns:c16="http://schemas.microsoft.com/office/drawing/2014/chart" uri="{C3380CC4-5D6E-409C-BE32-E72D297353CC}">
                <c16:uniqueId val="{00000009-EF88-4A6B-A831-17B6A89C158C}"/>
              </c:ext>
            </c:extLst>
          </c:dPt>
          <c:dPt>
            <c:idx val="4"/>
            <c:bubble3D val="0"/>
            <c:extLst xmlns:c16r2="http://schemas.microsoft.com/office/drawing/2015/06/chart">
              <c:ext xmlns:c16="http://schemas.microsoft.com/office/drawing/2014/chart" uri="{C3380CC4-5D6E-409C-BE32-E72D297353CC}">
                <c16:uniqueId val="{0000000A-EF88-4A6B-A831-17B6A89C158C}"/>
              </c:ext>
            </c:extLst>
          </c:dPt>
          <c:dLbls>
            <c:spPr>
              <a:noFill/>
              <a:ln w="25400">
                <a:noFill/>
              </a:ln>
            </c:spPr>
            <c:txPr>
              <a:bodyPr wrap="square" lIns="38100" tIns="19050" rIns="38100" bIns="19050" anchor="ctr">
                <a:spAutoFit/>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'SES1)'!$AB$74:$AB$78</c:f>
              <c:numCache>
                <c:formatCode>General</c:formatCode>
                <c:ptCount val="5"/>
                <c:pt idx="0">
                  <c:v>24.783725331170587</c:v>
                </c:pt>
                <c:pt idx="1">
                  <c:v>11.361178696945121</c:v>
                </c:pt>
                <c:pt idx="2">
                  <c:v>21.107055961070557</c:v>
                </c:pt>
                <c:pt idx="3">
                  <c:v>34.549878345498783</c:v>
                </c:pt>
                <c:pt idx="4">
                  <c:v>8.1981616653149505</c:v>
                </c:pt>
              </c:numCache>
            </c:numRef>
          </c:val>
          <c:extLst xmlns:c16r2="http://schemas.microsoft.com/office/drawing/2015/06/chart">
            <c:ext xmlns:c16="http://schemas.microsoft.com/office/drawing/2014/chart" uri="{C3380CC4-5D6E-409C-BE32-E72D297353CC}">
              <c16:uniqueId val="{0000000B-EF88-4A6B-A831-17B6A89C158C}"/>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6.5315801669124955E-3"/>
          <c:y val="6.5924373815113638E-2"/>
          <c:w val="0.98399113412214845"/>
          <c:h val="0.93407562618488638"/>
        </c:manualLayout>
      </c:layout>
      <c:pie3DChart>
        <c:varyColors val="1"/>
        <c:ser>
          <c:idx val="0"/>
          <c:order val="0"/>
          <c:tx>
            <c:strRef>
              <c:f>'SES1)'!$AA$73</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2DF8-47EF-A69E-39975CEB0D3B}"/>
              </c:ext>
            </c:extLst>
          </c:dPt>
          <c:dPt>
            <c:idx val="1"/>
            <c:bubble3D val="0"/>
            <c:extLst xmlns:c16r2="http://schemas.microsoft.com/office/drawing/2015/06/chart">
              <c:ext xmlns:c16="http://schemas.microsoft.com/office/drawing/2014/chart" uri="{C3380CC4-5D6E-409C-BE32-E72D297353CC}">
                <c16:uniqueId val="{00000001-2DF8-47EF-A69E-39975CEB0D3B}"/>
              </c:ext>
            </c:extLst>
          </c:dPt>
          <c:dPt>
            <c:idx val="2"/>
            <c:bubble3D val="0"/>
            <c:extLst xmlns:c16r2="http://schemas.microsoft.com/office/drawing/2015/06/chart">
              <c:ext xmlns:c16="http://schemas.microsoft.com/office/drawing/2014/chart" uri="{C3380CC4-5D6E-409C-BE32-E72D297353CC}">
                <c16:uniqueId val="{00000002-2DF8-47EF-A69E-39975CEB0D3B}"/>
              </c:ext>
            </c:extLst>
          </c:dPt>
          <c:dPt>
            <c:idx val="3"/>
            <c:bubble3D val="0"/>
            <c:extLst xmlns:c16r2="http://schemas.microsoft.com/office/drawing/2015/06/chart">
              <c:ext xmlns:c16="http://schemas.microsoft.com/office/drawing/2014/chart" uri="{C3380CC4-5D6E-409C-BE32-E72D297353CC}">
                <c16:uniqueId val="{00000003-2DF8-47EF-A69E-39975CEB0D3B}"/>
              </c:ext>
            </c:extLst>
          </c:dPt>
          <c:dPt>
            <c:idx val="4"/>
            <c:bubble3D val="0"/>
            <c:extLst xmlns:c16r2="http://schemas.microsoft.com/office/drawing/2015/06/chart">
              <c:ext xmlns:c16="http://schemas.microsoft.com/office/drawing/2014/chart" uri="{C3380CC4-5D6E-409C-BE32-E72D297353CC}">
                <c16:uniqueId val="{00000004-2DF8-47EF-A69E-39975CEB0D3B}"/>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'SES1)'!$AA$74:$AA$78</c:f>
              <c:numCache>
                <c:formatCode>General</c:formatCode>
                <c:ptCount val="5"/>
                <c:pt idx="0" formatCode="0">
                  <c:v>4295</c:v>
                </c:pt>
                <c:pt idx="1">
                  <c:v>1998</c:v>
                </c:pt>
                <c:pt idx="2">
                  <c:v>3553</c:v>
                </c:pt>
                <c:pt idx="3">
                  <c:v>5240</c:v>
                </c:pt>
                <c:pt idx="4">
                  <c:v>1477</c:v>
                </c:pt>
              </c:numCache>
            </c:numRef>
          </c:val>
          <c:extLst xmlns:c16r2="http://schemas.microsoft.com/office/drawing/2015/06/chart">
            <c:ext xmlns:c16="http://schemas.microsoft.com/office/drawing/2014/chart" uri="{C3380CC4-5D6E-409C-BE32-E72D297353CC}">
              <c16:uniqueId val="{00000005-2DF8-47EF-A69E-39975CEB0D3B}"/>
            </c:ext>
          </c:extLst>
        </c:ser>
        <c:ser>
          <c:idx val="1"/>
          <c:order val="1"/>
          <c:tx>
            <c:strRef>
              <c:f>'SES1)'!$AB$73</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2DF8-47EF-A69E-39975CEB0D3B}"/>
              </c:ext>
            </c:extLst>
          </c:dPt>
          <c:dPt>
            <c:idx val="1"/>
            <c:bubble3D val="0"/>
            <c:extLst xmlns:c16r2="http://schemas.microsoft.com/office/drawing/2015/06/chart">
              <c:ext xmlns:c16="http://schemas.microsoft.com/office/drawing/2014/chart" uri="{C3380CC4-5D6E-409C-BE32-E72D297353CC}">
                <c16:uniqueId val="{00000007-2DF8-47EF-A69E-39975CEB0D3B}"/>
              </c:ext>
            </c:extLst>
          </c:dPt>
          <c:dPt>
            <c:idx val="2"/>
            <c:bubble3D val="0"/>
            <c:extLst xmlns:c16r2="http://schemas.microsoft.com/office/drawing/2015/06/chart">
              <c:ext xmlns:c16="http://schemas.microsoft.com/office/drawing/2014/chart" uri="{C3380CC4-5D6E-409C-BE32-E72D297353CC}">
                <c16:uniqueId val="{00000008-2DF8-47EF-A69E-39975CEB0D3B}"/>
              </c:ext>
            </c:extLst>
          </c:dPt>
          <c:dPt>
            <c:idx val="3"/>
            <c:bubble3D val="0"/>
            <c:extLst xmlns:c16r2="http://schemas.microsoft.com/office/drawing/2015/06/chart">
              <c:ext xmlns:c16="http://schemas.microsoft.com/office/drawing/2014/chart" uri="{C3380CC4-5D6E-409C-BE32-E72D297353CC}">
                <c16:uniqueId val="{00000009-2DF8-47EF-A69E-39975CEB0D3B}"/>
              </c:ext>
            </c:extLst>
          </c:dPt>
          <c:dPt>
            <c:idx val="4"/>
            <c:bubble3D val="0"/>
            <c:extLst xmlns:c16r2="http://schemas.microsoft.com/office/drawing/2015/06/chart">
              <c:ext xmlns:c16="http://schemas.microsoft.com/office/drawing/2014/chart" uri="{C3380CC4-5D6E-409C-BE32-E72D297353CC}">
                <c16:uniqueId val="{0000000A-2DF8-47EF-A69E-39975CEB0D3B}"/>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'SES1)'!$AB$74:$AB$78</c:f>
              <c:numCache>
                <c:formatCode>General</c:formatCode>
                <c:ptCount val="5"/>
                <c:pt idx="0">
                  <c:v>25.931292640222182</c:v>
                </c:pt>
                <c:pt idx="1">
                  <c:v>12.063032059409528</c:v>
                </c:pt>
                <c:pt idx="2">
                  <c:v>21.451427881422447</c:v>
                </c:pt>
                <c:pt idx="3">
                  <c:v>31.63678077642939</c:v>
                </c:pt>
                <c:pt idx="4">
                  <c:v>8.9174666425164535</c:v>
                </c:pt>
              </c:numCache>
            </c:numRef>
          </c:val>
          <c:extLst xmlns:c16r2="http://schemas.microsoft.com/office/drawing/2015/06/chart">
            <c:ext xmlns:c16="http://schemas.microsoft.com/office/drawing/2014/chart" uri="{C3380CC4-5D6E-409C-BE32-E72D297353CC}">
              <c16:uniqueId val="{0000000B-2DF8-47EF-A69E-39975CEB0D3B}"/>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perspective val="0"/>
    </c:view3D>
    <c:floor>
      <c:thickness val="0"/>
    </c:floor>
    <c:sideWall>
      <c:thickness val="0"/>
    </c:sideWall>
    <c:backWall>
      <c:thickness val="0"/>
    </c:backWall>
    <c:plotArea>
      <c:layout>
        <c:manualLayout>
          <c:layoutTarget val="inner"/>
          <c:xMode val="edge"/>
          <c:yMode val="edge"/>
          <c:x val="6.5315801669124955E-3"/>
          <c:y val="6.5924373815113638E-2"/>
          <c:w val="0.98399113412214845"/>
          <c:h val="0.93407562618488638"/>
        </c:manualLayout>
      </c:layout>
      <c:pie3DChart>
        <c:varyColors val="1"/>
        <c:ser>
          <c:idx val="0"/>
          <c:order val="0"/>
          <c:tx>
            <c:strRef>
              <c:f>'SES1)'!$AA$73</c:f>
              <c:strCache>
                <c:ptCount val="1"/>
                <c:pt idx="0">
                  <c:v>TOTAL</c:v>
                </c:pt>
              </c:strCache>
            </c:strRef>
          </c:tx>
          <c:explosion val="25"/>
          <c:dPt>
            <c:idx val="0"/>
            <c:bubble3D val="0"/>
            <c:extLst xmlns:c16r2="http://schemas.microsoft.com/office/drawing/2015/06/chart">
              <c:ext xmlns:c16="http://schemas.microsoft.com/office/drawing/2014/chart" uri="{C3380CC4-5D6E-409C-BE32-E72D297353CC}">
                <c16:uniqueId val="{00000000-109A-4185-812B-F2B3122B2298}"/>
              </c:ext>
            </c:extLst>
          </c:dPt>
          <c:dPt>
            <c:idx val="1"/>
            <c:bubble3D val="0"/>
            <c:extLst xmlns:c16r2="http://schemas.microsoft.com/office/drawing/2015/06/chart">
              <c:ext xmlns:c16="http://schemas.microsoft.com/office/drawing/2014/chart" uri="{C3380CC4-5D6E-409C-BE32-E72D297353CC}">
                <c16:uniqueId val="{00000001-109A-4185-812B-F2B3122B2298}"/>
              </c:ext>
            </c:extLst>
          </c:dPt>
          <c:dPt>
            <c:idx val="2"/>
            <c:bubble3D val="0"/>
            <c:extLst xmlns:c16r2="http://schemas.microsoft.com/office/drawing/2015/06/chart">
              <c:ext xmlns:c16="http://schemas.microsoft.com/office/drawing/2014/chart" uri="{C3380CC4-5D6E-409C-BE32-E72D297353CC}">
                <c16:uniqueId val="{00000002-109A-4185-812B-F2B3122B2298}"/>
              </c:ext>
            </c:extLst>
          </c:dPt>
          <c:dPt>
            <c:idx val="3"/>
            <c:bubble3D val="0"/>
            <c:extLst xmlns:c16r2="http://schemas.microsoft.com/office/drawing/2015/06/chart">
              <c:ext xmlns:c16="http://schemas.microsoft.com/office/drawing/2014/chart" uri="{C3380CC4-5D6E-409C-BE32-E72D297353CC}">
                <c16:uniqueId val="{00000003-109A-4185-812B-F2B3122B2298}"/>
              </c:ext>
            </c:extLst>
          </c:dPt>
          <c:dPt>
            <c:idx val="4"/>
            <c:bubble3D val="0"/>
            <c:extLst xmlns:c16r2="http://schemas.microsoft.com/office/drawing/2015/06/chart">
              <c:ext xmlns:c16="http://schemas.microsoft.com/office/drawing/2014/chart" uri="{C3380CC4-5D6E-409C-BE32-E72D297353CC}">
                <c16:uniqueId val="{00000004-109A-4185-812B-F2B3122B2298}"/>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'SES1)'!$AA$74:$AA$78</c:f>
              <c:numCache>
                <c:formatCode>General</c:formatCode>
                <c:ptCount val="5"/>
                <c:pt idx="0" formatCode="0">
                  <c:v>4295</c:v>
                </c:pt>
                <c:pt idx="1">
                  <c:v>1998</c:v>
                </c:pt>
                <c:pt idx="2">
                  <c:v>3553</c:v>
                </c:pt>
                <c:pt idx="3">
                  <c:v>5240</c:v>
                </c:pt>
                <c:pt idx="4">
                  <c:v>1477</c:v>
                </c:pt>
              </c:numCache>
            </c:numRef>
          </c:val>
          <c:extLst xmlns:c16r2="http://schemas.microsoft.com/office/drawing/2015/06/chart">
            <c:ext xmlns:c16="http://schemas.microsoft.com/office/drawing/2014/chart" uri="{C3380CC4-5D6E-409C-BE32-E72D297353CC}">
              <c16:uniqueId val="{00000005-109A-4185-812B-F2B3122B2298}"/>
            </c:ext>
          </c:extLst>
        </c:ser>
        <c:ser>
          <c:idx val="1"/>
          <c:order val="1"/>
          <c:tx>
            <c:strRef>
              <c:f>'SES1)'!$AB$73</c:f>
              <c:strCache>
                <c:ptCount val="1"/>
                <c:pt idx="0">
                  <c:v>%</c:v>
                </c:pt>
              </c:strCache>
            </c:strRef>
          </c:tx>
          <c:explosion val="25"/>
          <c:dPt>
            <c:idx val="0"/>
            <c:bubble3D val="0"/>
            <c:extLst xmlns:c16r2="http://schemas.microsoft.com/office/drawing/2015/06/chart">
              <c:ext xmlns:c16="http://schemas.microsoft.com/office/drawing/2014/chart" uri="{C3380CC4-5D6E-409C-BE32-E72D297353CC}">
                <c16:uniqueId val="{00000006-109A-4185-812B-F2B3122B2298}"/>
              </c:ext>
            </c:extLst>
          </c:dPt>
          <c:dPt>
            <c:idx val="1"/>
            <c:bubble3D val="0"/>
            <c:extLst xmlns:c16r2="http://schemas.microsoft.com/office/drawing/2015/06/chart">
              <c:ext xmlns:c16="http://schemas.microsoft.com/office/drawing/2014/chart" uri="{C3380CC4-5D6E-409C-BE32-E72D297353CC}">
                <c16:uniqueId val="{00000007-109A-4185-812B-F2B3122B2298}"/>
              </c:ext>
            </c:extLst>
          </c:dPt>
          <c:dPt>
            <c:idx val="2"/>
            <c:bubble3D val="0"/>
            <c:extLst xmlns:c16r2="http://schemas.microsoft.com/office/drawing/2015/06/chart">
              <c:ext xmlns:c16="http://schemas.microsoft.com/office/drawing/2014/chart" uri="{C3380CC4-5D6E-409C-BE32-E72D297353CC}">
                <c16:uniqueId val="{00000008-109A-4185-812B-F2B3122B2298}"/>
              </c:ext>
            </c:extLst>
          </c:dPt>
          <c:dPt>
            <c:idx val="3"/>
            <c:bubble3D val="0"/>
            <c:extLst xmlns:c16r2="http://schemas.microsoft.com/office/drawing/2015/06/chart">
              <c:ext xmlns:c16="http://schemas.microsoft.com/office/drawing/2014/chart" uri="{C3380CC4-5D6E-409C-BE32-E72D297353CC}">
                <c16:uniqueId val="{00000009-109A-4185-812B-F2B3122B2298}"/>
              </c:ext>
            </c:extLst>
          </c:dPt>
          <c:dPt>
            <c:idx val="4"/>
            <c:bubble3D val="0"/>
            <c:extLst xmlns:c16r2="http://schemas.microsoft.com/office/drawing/2015/06/chart">
              <c:ext xmlns:c16="http://schemas.microsoft.com/office/drawing/2014/chart" uri="{C3380CC4-5D6E-409C-BE32-E72D297353CC}">
                <c16:uniqueId val="{0000000A-109A-4185-812B-F2B3122B2298}"/>
              </c:ext>
            </c:extLst>
          </c:dPt>
          <c:dLbls>
            <c:spPr>
              <a:noFill/>
              <a:ln w="25400">
                <a:noFill/>
              </a:ln>
            </c:spPr>
            <c:txPr>
              <a:bodyPr/>
              <a:lstStyle/>
              <a:p>
                <a:pPr>
                  <a:defRPr sz="1000" b="0" i="0" u="none" strike="noStrike" baseline="0">
                    <a:solidFill>
                      <a:srgbClr val="000000"/>
                    </a:solidFill>
                    <a:latin typeface="Calibri"/>
                    <a:ea typeface="Calibri"/>
                    <a:cs typeface="Calibri"/>
                  </a:defRPr>
                </a:pPr>
                <a:endParaRPr lang="en-US"/>
              </a:p>
            </c:txPr>
            <c:showLegendKey val="0"/>
            <c:showVal val="0"/>
            <c:showCatName val="1"/>
            <c:showSerName val="0"/>
            <c:showPercent val="1"/>
            <c:showBubbleSize val="0"/>
            <c:showLeaderLines val="1"/>
            <c:extLst xmlns:c16r2="http://schemas.microsoft.com/office/drawing/2015/06/chart">
              <c:ext xmlns:c15="http://schemas.microsoft.com/office/drawing/2012/chart" uri="{CE6537A1-D6FC-4f65-9D91-7224C49458BB}"/>
            </c:extLst>
          </c:dLbls>
          <c:cat>
            <c:strRef>
              <c:f>'SES1)'!$Z$74:$Z$78</c:f>
              <c:strCache>
                <c:ptCount val="5"/>
                <c:pt idx="0">
                  <c:v>NIÑO</c:v>
                </c:pt>
                <c:pt idx="1">
                  <c:v>ADOLESCENTE</c:v>
                </c:pt>
                <c:pt idx="2">
                  <c:v>JOVEN</c:v>
                </c:pt>
                <c:pt idx="3">
                  <c:v>ADULTO </c:v>
                </c:pt>
                <c:pt idx="4">
                  <c:v>ADULTO MAYOR</c:v>
                </c:pt>
              </c:strCache>
            </c:strRef>
          </c:cat>
          <c:val>
            <c:numRef>
              <c:f>'SES1)'!$AB$74:$AB$78</c:f>
              <c:numCache>
                <c:formatCode>General</c:formatCode>
                <c:ptCount val="5"/>
                <c:pt idx="0">
                  <c:v>25.931292640222182</c:v>
                </c:pt>
                <c:pt idx="1">
                  <c:v>12.063032059409528</c:v>
                </c:pt>
                <c:pt idx="2">
                  <c:v>21.451427881422447</c:v>
                </c:pt>
                <c:pt idx="3">
                  <c:v>31.63678077642939</c:v>
                </c:pt>
                <c:pt idx="4">
                  <c:v>8.9174666425164535</c:v>
                </c:pt>
              </c:numCache>
            </c:numRef>
          </c:val>
          <c:extLst xmlns:c16r2="http://schemas.microsoft.com/office/drawing/2015/06/chart">
            <c:ext xmlns:c16="http://schemas.microsoft.com/office/drawing/2014/chart" uri="{C3380CC4-5D6E-409C-BE32-E72D297353CC}">
              <c16:uniqueId val="{0000000B-109A-4185-812B-F2B3122B2298}"/>
            </c:ext>
          </c:extLst>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drawings/drawing1.xml><?xml version="1.0" encoding="utf-8"?>
<c:userShapes xmlns:c="http://schemas.openxmlformats.org/drawingml/2006/chart">
  <cdr:relSizeAnchor xmlns:cdr="http://schemas.openxmlformats.org/drawingml/2006/chartDrawing">
    <cdr:from>
      <cdr:x>0.49959</cdr:x>
      <cdr:y>0.02282</cdr:y>
    </cdr:from>
    <cdr:to>
      <cdr:x>0.83567</cdr:x>
      <cdr:y>0.68211</cdr:y>
    </cdr:to>
    <cdr:pic>
      <cdr:nvPicPr>
        <cdr:cNvPr id="2" name="chart">
          <a:extLst xmlns:a="http://schemas.openxmlformats.org/drawingml/2006/main">
            <a:ext uri="{FF2B5EF4-FFF2-40B4-BE49-F238E27FC236}">
              <a16:creationId xmlns:a16="http://schemas.microsoft.com/office/drawing/2014/main" xmlns="" id="{4D3042E0-0763-4C57-F262-633ACF2476F3}"/>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4347509" y="124618"/>
          <a:ext cx="2924665" cy="3600400"/>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base">
              <a:spcBef>
                <a:spcPct val="0"/>
              </a:spcBef>
              <a:spcAft>
                <a:spcPct val="0"/>
              </a:spcAft>
              <a:defRPr sz="1200" smtClean="0">
                <a:latin typeface="Times New Roman" pitchFamily="18" charset="0"/>
              </a:defRPr>
            </a:lvl1pPr>
          </a:lstStyle>
          <a:p>
            <a:pPr>
              <a:defRPr/>
            </a:pPr>
            <a:endParaRPr lang="es-ES"/>
          </a:p>
        </p:txBody>
      </p:sp>
      <p:sp>
        <p:nvSpPr>
          <p:cNvPr id="131075" name="Rectangle 3"/>
          <p:cNvSpPr>
            <a:spLocks noGrp="1" noChangeArrowheads="1"/>
          </p:cNvSpPr>
          <p:nvPr>
            <p:ph type="dt" sz="quarter" idx="1"/>
          </p:nvPr>
        </p:nvSpPr>
        <p:spPr bwMode="auto">
          <a:xfrm>
            <a:off x="3852016"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base">
              <a:spcBef>
                <a:spcPct val="0"/>
              </a:spcBef>
              <a:spcAft>
                <a:spcPct val="0"/>
              </a:spcAft>
              <a:defRPr sz="1200" smtClean="0">
                <a:latin typeface="Times New Roman" pitchFamily="18" charset="0"/>
              </a:defRPr>
            </a:lvl1pPr>
          </a:lstStyle>
          <a:p>
            <a:pPr>
              <a:defRPr/>
            </a:pPr>
            <a:endParaRPr lang="es-ES"/>
          </a:p>
        </p:txBody>
      </p:sp>
      <p:sp>
        <p:nvSpPr>
          <p:cNvPr id="131076" name="Rectangle 4"/>
          <p:cNvSpPr>
            <a:spLocks noGrp="1" noChangeArrowheads="1"/>
          </p:cNvSpPr>
          <p:nvPr>
            <p:ph type="ftr" sz="quarter" idx="2"/>
          </p:nvPr>
        </p:nvSpPr>
        <p:spPr bwMode="auto">
          <a:xfrm>
            <a:off x="0" y="9431814"/>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fontAlgn="base">
              <a:spcBef>
                <a:spcPct val="0"/>
              </a:spcBef>
              <a:spcAft>
                <a:spcPct val="0"/>
              </a:spcAft>
              <a:defRPr sz="1200" smtClean="0">
                <a:latin typeface="Times New Roman" pitchFamily="18" charset="0"/>
              </a:defRPr>
            </a:lvl1pPr>
          </a:lstStyle>
          <a:p>
            <a:pPr>
              <a:defRPr/>
            </a:pPr>
            <a:endParaRPr lang="es-ES"/>
          </a:p>
        </p:txBody>
      </p:sp>
      <p:sp>
        <p:nvSpPr>
          <p:cNvPr id="131077" name="Rectangle 5"/>
          <p:cNvSpPr>
            <a:spLocks noGrp="1" noChangeArrowheads="1"/>
          </p:cNvSpPr>
          <p:nvPr>
            <p:ph type="sldNum" sz="quarter" idx="3"/>
          </p:nvPr>
        </p:nvSpPr>
        <p:spPr bwMode="auto">
          <a:xfrm>
            <a:off x="3852016" y="9431814"/>
            <a:ext cx="2945659" cy="496411"/>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fontAlgn="base">
              <a:spcBef>
                <a:spcPct val="0"/>
              </a:spcBef>
              <a:spcAft>
                <a:spcPct val="0"/>
              </a:spcAft>
              <a:defRPr sz="1200" smtClean="0">
                <a:latin typeface="Times New Roman" pitchFamily="18" charset="0"/>
              </a:defRPr>
            </a:lvl1pPr>
          </a:lstStyle>
          <a:p>
            <a:pPr>
              <a:defRPr/>
            </a:pPr>
            <a:r>
              <a:rPr lang="es-ES"/>
              <a:t>‹Nº›</a:t>
            </a:r>
          </a:p>
        </p:txBody>
      </p:sp>
    </p:spTree>
    <p:extLst>
      <p:ext uri="{BB962C8B-B14F-4D97-AF65-F5344CB8AC3E}">
        <p14:creationId xmlns:p14="http://schemas.microsoft.com/office/powerpoint/2010/main" val="128258296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642"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base">
              <a:spcBef>
                <a:spcPct val="0"/>
              </a:spcBef>
              <a:spcAft>
                <a:spcPct val="0"/>
              </a:spcAft>
              <a:defRPr sz="1200" smtClean="0">
                <a:latin typeface="Arial" charset="0"/>
              </a:defRPr>
            </a:lvl1pPr>
          </a:lstStyle>
          <a:p>
            <a:pPr>
              <a:defRPr/>
            </a:pPr>
            <a:endParaRPr lang="es-ES"/>
          </a:p>
        </p:txBody>
      </p:sp>
      <p:sp>
        <p:nvSpPr>
          <p:cNvPr id="240643" name="Rectangle 3"/>
          <p:cNvSpPr>
            <a:spLocks noGrp="1" noChangeArrowheads="1"/>
          </p:cNvSpPr>
          <p:nvPr>
            <p:ph type="dt" idx="1"/>
          </p:nvPr>
        </p:nvSpPr>
        <p:spPr bwMode="auto">
          <a:xfrm>
            <a:off x="3850836"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base">
              <a:spcBef>
                <a:spcPct val="0"/>
              </a:spcBef>
              <a:spcAft>
                <a:spcPct val="0"/>
              </a:spcAft>
              <a:defRPr sz="1200" smtClean="0">
                <a:latin typeface="Arial" charset="0"/>
              </a:defRPr>
            </a:lvl1pPr>
          </a:lstStyle>
          <a:p>
            <a:pPr>
              <a:defRPr/>
            </a:pPr>
            <a:endParaRPr lang="es-ES"/>
          </a:p>
        </p:txBody>
      </p:sp>
      <p:sp>
        <p:nvSpPr>
          <p:cNvPr id="7270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240645" name="Rectangle 5"/>
          <p:cNvSpPr>
            <a:spLocks noGrp="1" noChangeArrowheads="1"/>
          </p:cNvSpPr>
          <p:nvPr>
            <p:ph type="body" sz="quarter" idx="3"/>
          </p:nvPr>
        </p:nvSpPr>
        <p:spPr bwMode="auto">
          <a:xfrm>
            <a:off x="679768" y="4715907"/>
            <a:ext cx="5438140"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240646" name="Rectangle 6"/>
          <p:cNvSpPr>
            <a:spLocks noGrp="1" noChangeArrowheads="1"/>
          </p:cNvSpPr>
          <p:nvPr>
            <p:ph type="ftr" sz="quarter" idx="4"/>
          </p:nvPr>
        </p:nvSpPr>
        <p:spPr bwMode="auto">
          <a:xfrm>
            <a:off x="0" y="9429516"/>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fontAlgn="base">
              <a:spcBef>
                <a:spcPct val="0"/>
              </a:spcBef>
              <a:spcAft>
                <a:spcPct val="0"/>
              </a:spcAft>
              <a:defRPr sz="1200" smtClean="0">
                <a:latin typeface="Arial" charset="0"/>
              </a:defRPr>
            </a:lvl1pPr>
          </a:lstStyle>
          <a:p>
            <a:pPr>
              <a:defRPr/>
            </a:pPr>
            <a:endParaRPr lang="es-ES"/>
          </a:p>
        </p:txBody>
      </p:sp>
      <p:sp>
        <p:nvSpPr>
          <p:cNvPr id="240647" name="Rectangle 7"/>
          <p:cNvSpPr>
            <a:spLocks noGrp="1" noChangeArrowheads="1"/>
          </p:cNvSpPr>
          <p:nvPr>
            <p:ph type="sldNum" sz="quarter" idx="5"/>
          </p:nvPr>
        </p:nvSpPr>
        <p:spPr bwMode="auto">
          <a:xfrm>
            <a:off x="3850836" y="9429516"/>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base">
              <a:spcBef>
                <a:spcPct val="0"/>
              </a:spcBef>
              <a:spcAft>
                <a:spcPct val="0"/>
              </a:spcAft>
              <a:defRPr sz="1200" smtClean="0">
                <a:latin typeface="Arial" charset="0"/>
              </a:defRPr>
            </a:lvl1pPr>
          </a:lstStyle>
          <a:p>
            <a:pPr>
              <a:defRPr/>
            </a:pPr>
            <a:r>
              <a:rPr lang="es-ES"/>
              <a:t>‹Nº›</a:t>
            </a:r>
          </a:p>
        </p:txBody>
      </p:sp>
    </p:spTree>
    <p:extLst>
      <p:ext uri="{BB962C8B-B14F-4D97-AF65-F5344CB8AC3E}">
        <p14:creationId xmlns:p14="http://schemas.microsoft.com/office/powerpoint/2010/main" val="26095187"/>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a:t>
            </a:r>
          </a:p>
        </p:txBody>
      </p:sp>
      <p:sp>
        <p:nvSpPr>
          <p:cNvPr id="7373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dirty="0"/>
          </a:p>
        </p:txBody>
      </p:sp>
      <p:sp>
        <p:nvSpPr>
          <p:cNvPr id="7373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a:t>
            </a:r>
          </a:p>
        </p:txBody>
      </p:sp>
    </p:spTree>
    <p:extLst>
      <p:ext uri="{BB962C8B-B14F-4D97-AF65-F5344CB8AC3E}">
        <p14:creationId xmlns:p14="http://schemas.microsoft.com/office/powerpoint/2010/main" val="1435243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50190263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219752322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219752322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219752322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1B413DA-41DE-4511-3199-0486B5A008C1}"/>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xmlns="" id="{D9B9AEC8-81A4-537B-6309-252DA7DC3FE1}"/>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xmlns="" id="{BBA77F66-B291-F867-4AB7-7AA6ACA8CB8A}"/>
              </a:ext>
            </a:extLst>
          </p:cNvPr>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93449134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1B413DA-41DE-4511-3199-0486B5A008C1}"/>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xmlns="" id="{D9B9AEC8-81A4-537B-6309-252DA7DC3FE1}"/>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xmlns="" id="{BBA77F66-B291-F867-4AB7-7AA6ACA8CB8A}"/>
              </a:ext>
            </a:extLst>
          </p:cNvPr>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9344913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9D9BEF6-885B-906D-59E5-D0CD2E802E16}"/>
            </a:ext>
          </a:extLst>
        </p:cNvPr>
        <p:cNvGrpSpPr/>
        <p:nvPr/>
      </p:nvGrpSpPr>
      <p:grpSpPr>
        <a:xfrm>
          <a:off x="0" y="0"/>
          <a:ext cx="0" cy="0"/>
          <a:chOff x="0" y="0"/>
          <a:chExt cx="0" cy="0"/>
        </a:xfrm>
      </p:grpSpPr>
      <p:sp>
        <p:nvSpPr>
          <p:cNvPr id="175106" name="1 Marcador de imagen de diapositiva">
            <a:extLst>
              <a:ext uri="{FF2B5EF4-FFF2-40B4-BE49-F238E27FC236}">
                <a16:creationId xmlns:a16="http://schemas.microsoft.com/office/drawing/2014/main" xmlns="" id="{BCCB7106-BFF3-8049-2AB6-2A6F8614A19E}"/>
              </a:ext>
            </a:extLst>
          </p:cNvPr>
          <p:cNvSpPr>
            <a:spLocks noGrp="1" noRot="1" noChangeAspect="1" noTextEdit="1"/>
          </p:cNvSpPr>
          <p:nvPr>
            <p:ph type="sldImg"/>
          </p:nvPr>
        </p:nvSpPr>
        <p:spPr>
          <a:ln/>
        </p:spPr>
      </p:sp>
      <p:sp>
        <p:nvSpPr>
          <p:cNvPr id="175107" name="2 Marcador de notas">
            <a:extLst>
              <a:ext uri="{FF2B5EF4-FFF2-40B4-BE49-F238E27FC236}">
                <a16:creationId xmlns:a16="http://schemas.microsoft.com/office/drawing/2014/main" xmlns="" id="{AFADFB78-C106-1D31-02D5-8424AFA54347}"/>
              </a:ext>
            </a:extLst>
          </p:cNvPr>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t>Tenemos  1487 pacientes egresados con un total de permanencias de 4062 con un promedio de permanencia de  2 a 3 días.</a:t>
            </a:r>
          </a:p>
          <a:p>
            <a:pPr eaLnBrk="1" hangingPunct="1"/>
            <a:endParaRPr lang="es-ES" dirty="0">
              <a:latin typeface="Arial" pitchFamily="34" charset="0"/>
            </a:endParaRPr>
          </a:p>
        </p:txBody>
      </p:sp>
    </p:spTree>
    <p:extLst>
      <p:ext uri="{BB962C8B-B14F-4D97-AF65-F5344CB8AC3E}">
        <p14:creationId xmlns:p14="http://schemas.microsoft.com/office/powerpoint/2010/main" val="30144373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30BA939-3FB1-7A3A-A69D-18FE320BBA45}"/>
            </a:ext>
          </a:extLst>
        </p:cNvPr>
        <p:cNvGrpSpPr/>
        <p:nvPr/>
      </p:nvGrpSpPr>
      <p:grpSpPr>
        <a:xfrm>
          <a:off x="0" y="0"/>
          <a:ext cx="0" cy="0"/>
          <a:chOff x="0" y="0"/>
          <a:chExt cx="0" cy="0"/>
        </a:xfrm>
      </p:grpSpPr>
      <p:sp>
        <p:nvSpPr>
          <p:cNvPr id="176130" name="1 Marcador de imagen de diapositiva">
            <a:extLst>
              <a:ext uri="{FF2B5EF4-FFF2-40B4-BE49-F238E27FC236}">
                <a16:creationId xmlns:a16="http://schemas.microsoft.com/office/drawing/2014/main" xmlns="" id="{38963DBF-4F95-ED06-97F3-920159ABCA8A}"/>
              </a:ext>
            </a:extLst>
          </p:cNvPr>
          <p:cNvSpPr>
            <a:spLocks noGrp="1" noRot="1" noChangeAspect="1" noTextEdit="1"/>
          </p:cNvSpPr>
          <p:nvPr>
            <p:ph type="sldImg"/>
          </p:nvPr>
        </p:nvSpPr>
        <p:spPr>
          <a:ln/>
        </p:spPr>
      </p:sp>
      <p:sp>
        <p:nvSpPr>
          <p:cNvPr id="176131" name="2 Marcador de notas">
            <a:extLst>
              <a:ext uri="{FF2B5EF4-FFF2-40B4-BE49-F238E27FC236}">
                <a16:creationId xmlns:a16="http://schemas.microsoft.com/office/drawing/2014/main" xmlns="" id="{1D60147A-540B-5EBB-AF97-E5ADE724EAE3}"/>
              </a:ext>
            </a:extLst>
          </p:cNvPr>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Tenemos a la fecha 11680 días cama y 4087 días paciente con un porcentaje de ocupación de 35%, debemos considerar que se toman en cuenta 32 camas para el cálculo y no todas estas camas son utilizadas, se requiere la re distribución de camas para ajustar este indicador.</a:t>
            </a:r>
          </a:p>
        </p:txBody>
      </p:sp>
    </p:spTree>
    <p:extLst>
      <p:ext uri="{BB962C8B-B14F-4D97-AF65-F5344CB8AC3E}">
        <p14:creationId xmlns:p14="http://schemas.microsoft.com/office/powerpoint/2010/main" val="290853555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152825F-79BE-9CCB-C179-7F4A86851E4E}"/>
            </a:ext>
          </a:extLst>
        </p:cNvPr>
        <p:cNvGrpSpPr/>
        <p:nvPr/>
      </p:nvGrpSpPr>
      <p:grpSpPr>
        <a:xfrm>
          <a:off x="0" y="0"/>
          <a:ext cx="0" cy="0"/>
          <a:chOff x="0" y="0"/>
          <a:chExt cx="0" cy="0"/>
        </a:xfrm>
      </p:grpSpPr>
      <p:sp>
        <p:nvSpPr>
          <p:cNvPr id="177154" name="1 Marcador de imagen de diapositiva">
            <a:extLst>
              <a:ext uri="{FF2B5EF4-FFF2-40B4-BE49-F238E27FC236}">
                <a16:creationId xmlns:a16="http://schemas.microsoft.com/office/drawing/2014/main" xmlns="" id="{D860C1FD-49A7-E71A-B797-F3C21C49B622}"/>
              </a:ext>
            </a:extLst>
          </p:cNvPr>
          <p:cNvSpPr>
            <a:spLocks noGrp="1" noRot="1" noChangeAspect="1" noTextEdit="1"/>
          </p:cNvSpPr>
          <p:nvPr>
            <p:ph type="sldImg"/>
          </p:nvPr>
        </p:nvSpPr>
        <p:spPr>
          <a:ln/>
        </p:spPr>
      </p:sp>
      <p:sp>
        <p:nvSpPr>
          <p:cNvPr id="177155" name="2 Marcador de notas">
            <a:extLst>
              <a:ext uri="{FF2B5EF4-FFF2-40B4-BE49-F238E27FC236}">
                <a16:creationId xmlns:a16="http://schemas.microsoft.com/office/drawing/2014/main" xmlns="" id="{CAF90E82-0160-E4EF-9CEE-3E4BAE796353}"/>
              </a:ext>
            </a:extLst>
          </p:cNvPr>
          <p:cNvSpPr>
            <a:spLocks noGrp="1"/>
          </p:cNvSpPr>
          <p:nvPr>
            <p:ph type="body" idx="1"/>
          </p:nvPr>
        </p:nvSpPr>
        <p:spPr>
          <a:noFill/>
          <a:ln/>
        </p:spPr>
        <p:txBody>
          <a:bodyPr/>
          <a:lstStyle/>
          <a:p>
            <a:pPr eaLnBrk="1" hangingPunct="1"/>
            <a:endParaRPr lang="es-ES" dirty="0">
              <a:latin typeface="Arial" pitchFamily="34" charset="0"/>
            </a:endParaRPr>
          </a:p>
        </p:txBody>
      </p:sp>
    </p:spTree>
    <p:extLst>
      <p:ext uri="{BB962C8B-B14F-4D97-AF65-F5344CB8AC3E}">
        <p14:creationId xmlns:p14="http://schemas.microsoft.com/office/powerpoint/2010/main" val="315333029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DDE15E1-C496-8F38-3A78-4E5C21D0F57F}"/>
            </a:ext>
          </a:extLst>
        </p:cNvPr>
        <p:cNvGrpSpPr/>
        <p:nvPr/>
      </p:nvGrpSpPr>
      <p:grpSpPr>
        <a:xfrm>
          <a:off x="0" y="0"/>
          <a:ext cx="0" cy="0"/>
          <a:chOff x="0" y="0"/>
          <a:chExt cx="0" cy="0"/>
        </a:xfrm>
      </p:grpSpPr>
      <p:sp>
        <p:nvSpPr>
          <p:cNvPr id="177154" name="1 Marcador de imagen de diapositiva">
            <a:extLst>
              <a:ext uri="{FF2B5EF4-FFF2-40B4-BE49-F238E27FC236}">
                <a16:creationId xmlns:a16="http://schemas.microsoft.com/office/drawing/2014/main" xmlns="" id="{9E024DCB-F963-6B36-AE52-51F03049EF2F}"/>
              </a:ext>
            </a:extLst>
          </p:cNvPr>
          <p:cNvSpPr>
            <a:spLocks noGrp="1" noRot="1" noChangeAspect="1" noTextEdit="1"/>
          </p:cNvSpPr>
          <p:nvPr>
            <p:ph type="sldImg"/>
          </p:nvPr>
        </p:nvSpPr>
        <p:spPr>
          <a:ln/>
        </p:spPr>
      </p:sp>
      <p:sp>
        <p:nvSpPr>
          <p:cNvPr id="177155" name="2 Marcador de notas">
            <a:extLst>
              <a:ext uri="{FF2B5EF4-FFF2-40B4-BE49-F238E27FC236}">
                <a16:creationId xmlns:a16="http://schemas.microsoft.com/office/drawing/2014/main" xmlns="" id="{3E3ACB13-7D80-17BD-DBF7-045E76D9BB17}"/>
              </a:ext>
            </a:extLst>
          </p:cNvPr>
          <p:cNvSpPr>
            <a:spLocks noGrp="1"/>
          </p:cNvSpPr>
          <p:nvPr>
            <p:ph type="body" idx="1"/>
          </p:nvPr>
        </p:nvSpPr>
        <p:spPr>
          <a:noFill/>
          <a:ln/>
        </p:spPr>
        <p:txBody>
          <a:bodyPr/>
          <a:lstStyle/>
          <a:p>
            <a:pPr eaLnBrk="1" hangingPunct="1"/>
            <a:endParaRPr lang="es-ES" dirty="0">
              <a:latin typeface="Arial" pitchFamily="34" charset="0"/>
            </a:endParaRPr>
          </a:p>
        </p:txBody>
      </p:sp>
    </p:spTree>
    <p:extLst>
      <p:ext uri="{BB962C8B-B14F-4D97-AF65-F5344CB8AC3E}">
        <p14:creationId xmlns:p14="http://schemas.microsoft.com/office/powerpoint/2010/main" val="310138519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53</a:t>
            </a:r>
          </a:p>
        </p:txBody>
      </p:sp>
      <p:sp>
        <p:nvSpPr>
          <p:cNvPr id="1269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1269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53</a:t>
            </a:r>
          </a:p>
        </p:txBody>
      </p:sp>
    </p:spTree>
    <p:extLst>
      <p:ext uri="{BB962C8B-B14F-4D97-AF65-F5344CB8AC3E}">
        <p14:creationId xmlns:p14="http://schemas.microsoft.com/office/powerpoint/2010/main" val="2171096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50190263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53</a:t>
            </a:r>
          </a:p>
        </p:txBody>
      </p:sp>
      <p:sp>
        <p:nvSpPr>
          <p:cNvPr id="1269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1269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53</a:t>
            </a:r>
          </a:p>
        </p:txBody>
      </p:sp>
    </p:spTree>
    <p:extLst>
      <p:ext uri="{BB962C8B-B14F-4D97-AF65-F5344CB8AC3E}">
        <p14:creationId xmlns:p14="http://schemas.microsoft.com/office/powerpoint/2010/main" val="73477168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1 Marcador de imagen de diapositiva"/>
          <p:cNvSpPr>
            <a:spLocks noGrp="1" noRot="1" noChangeAspect="1" noTextEdit="1"/>
          </p:cNvSpPr>
          <p:nvPr>
            <p:ph type="sldImg"/>
          </p:nvPr>
        </p:nvSpPr>
        <p:spPr>
          <a:ln/>
        </p:spPr>
      </p:sp>
      <p:sp>
        <p:nvSpPr>
          <p:cNvPr id="182275" name="2 Marcador de notas"/>
          <p:cNvSpPr>
            <a:spLocks noGrp="1"/>
          </p:cNvSpPr>
          <p:nvPr>
            <p:ph type="body" idx="1"/>
          </p:nvPr>
        </p:nvSpPr>
        <p:spPr>
          <a:noFill/>
          <a:ln/>
        </p:spPr>
        <p:txBody>
          <a:bodyPr/>
          <a:lstStyle/>
          <a:p>
            <a:pPr eaLnBrk="1" hangingPunct="1"/>
            <a:endParaRPr lang="es-ES">
              <a:latin typeface="Arial" pitchFamily="34" charset="0"/>
            </a:endParaRPr>
          </a:p>
        </p:txBody>
      </p:sp>
    </p:spTree>
    <p:extLst>
      <p:ext uri="{BB962C8B-B14F-4D97-AF65-F5344CB8AC3E}">
        <p14:creationId xmlns:p14="http://schemas.microsoft.com/office/powerpoint/2010/main" val="219789369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68</a:t>
            </a:r>
          </a:p>
        </p:txBody>
      </p:sp>
      <p:sp>
        <p:nvSpPr>
          <p:cNvPr id="14233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14234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68</a:t>
            </a:r>
          </a:p>
        </p:txBody>
      </p:sp>
    </p:spTree>
    <p:extLst>
      <p:ext uri="{BB962C8B-B14F-4D97-AF65-F5344CB8AC3E}">
        <p14:creationId xmlns:p14="http://schemas.microsoft.com/office/powerpoint/2010/main" val="2327200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t>Como se puede observar </a:t>
            </a:r>
            <a:r>
              <a:rPr lang="es-ES" baseline="0" dirty="0"/>
              <a:t>la población asignada al Hospital de Espinar no tiene un mayor crecimiento entre el 2014 y 2015, teniendo población mínima en el año 2013 que haciende  en 12158  habitantes.  </a:t>
            </a:r>
            <a:endParaRPr lang="es-ES" dirty="0"/>
          </a:p>
        </p:txBody>
      </p:sp>
    </p:spTree>
    <p:extLst>
      <p:ext uri="{BB962C8B-B14F-4D97-AF65-F5344CB8AC3E}">
        <p14:creationId xmlns:p14="http://schemas.microsoft.com/office/powerpoint/2010/main" val="784353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4</a:t>
            </a:r>
          </a:p>
        </p:txBody>
      </p:sp>
      <p:sp>
        <p:nvSpPr>
          <p:cNvPr id="76803"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dirty="0"/>
          </a:p>
        </p:txBody>
      </p:sp>
      <p:sp>
        <p:nvSpPr>
          <p:cNvPr id="76805"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4</a:t>
            </a:r>
          </a:p>
        </p:txBody>
      </p:sp>
    </p:spTree>
    <p:extLst>
      <p:ext uri="{BB962C8B-B14F-4D97-AF65-F5344CB8AC3E}">
        <p14:creationId xmlns:p14="http://schemas.microsoft.com/office/powerpoint/2010/main" val="34059460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PE" dirty="0">
                <a:latin typeface="Arial" pitchFamily="34" charset="0"/>
              </a:rPr>
              <a:t>Los atendidos ha</a:t>
            </a:r>
            <a:r>
              <a:rPr lang="es-PE" baseline="0" dirty="0">
                <a:latin typeface="Arial" pitchFamily="34" charset="0"/>
              </a:rPr>
              <a:t> disminuido </a:t>
            </a:r>
            <a:r>
              <a:rPr lang="es-PE" dirty="0">
                <a:latin typeface="Arial" pitchFamily="34" charset="0"/>
              </a:rPr>
              <a:t>año a año. El comportamiento en general se ve por debajo de la cantidad alcanzada en el 2013 con una diferencia de 6306 en el</a:t>
            </a:r>
            <a:r>
              <a:rPr lang="es-PE" baseline="0" dirty="0">
                <a:latin typeface="Arial" pitchFamily="34" charset="0"/>
              </a:rPr>
              <a:t> año 2014 y 4054 en el año 2015</a:t>
            </a:r>
            <a:r>
              <a:rPr lang="es-PE" dirty="0">
                <a:latin typeface="Arial" pitchFamily="34" charset="0"/>
              </a:rPr>
              <a:t> atendidos. Inclusive en este año 2015 hubo 02 campañas de Plan Mas</a:t>
            </a:r>
            <a:r>
              <a:rPr lang="es-PE" baseline="0" dirty="0">
                <a:latin typeface="Arial" pitchFamily="34" charset="0"/>
              </a:rPr>
              <a:t> Salud.</a:t>
            </a:r>
            <a:endParaRPr lang="es-ES" dirty="0">
              <a:latin typeface="Arial" pitchFamily="34" charset="0"/>
            </a:endParaRPr>
          </a:p>
          <a:p>
            <a:endParaRPr lang="es-ES" dirty="0"/>
          </a:p>
        </p:txBody>
      </p:sp>
    </p:spTree>
    <p:extLst>
      <p:ext uri="{BB962C8B-B14F-4D97-AF65-F5344CB8AC3E}">
        <p14:creationId xmlns:p14="http://schemas.microsoft.com/office/powerpoint/2010/main" val="2545971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PE" dirty="0"/>
              <a:t>Para el presente año 2015 se observa que a diferencia</a:t>
            </a:r>
            <a:r>
              <a:rPr lang="es-PE" baseline="0" dirty="0"/>
              <a:t> del año 2014 se tuvo un incremento de  8072 atenciones. </a:t>
            </a:r>
            <a:r>
              <a:rPr lang="es-PE" baseline="0" dirty="0">
                <a:latin typeface="Arial" pitchFamily="34" charset="0"/>
              </a:rPr>
              <a:t>E</a:t>
            </a:r>
            <a:r>
              <a:rPr lang="es-PE" dirty="0">
                <a:latin typeface="Arial" pitchFamily="34" charset="0"/>
              </a:rPr>
              <a:t>n este último caso debido a (02) dos campañas de Plan Mas Salud de atenciones en el Hospital, generando también un pico en los atenciones en este mismo año</a:t>
            </a:r>
            <a:r>
              <a:rPr lang="es-PE" baseline="0" dirty="0">
                <a:latin typeface="Arial" pitchFamily="34" charset="0"/>
              </a:rPr>
              <a:t> en los meses de (Mayo y Octubre).</a:t>
            </a:r>
            <a:endParaRPr lang="es-ES" dirty="0"/>
          </a:p>
          <a:p>
            <a:endParaRPr lang="es-ES" dirty="0"/>
          </a:p>
          <a:p>
            <a:endParaRPr lang="es-PE" dirty="0"/>
          </a:p>
        </p:txBody>
      </p:sp>
    </p:spTree>
    <p:extLst>
      <p:ext uri="{BB962C8B-B14F-4D97-AF65-F5344CB8AC3E}">
        <p14:creationId xmlns:p14="http://schemas.microsoft.com/office/powerpoint/2010/main" val="1562782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s-PE" dirty="0"/>
              <a:t>Para el presente año 2015 se observa que a diferencia</a:t>
            </a:r>
            <a:r>
              <a:rPr lang="es-PE" baseline="0" dirty="0"/>
              <a:t> del año 2014 se tuvo un incremento de  8072 atenciones. </a:t>
            </a:r>
            <a:r>
              <a:rPr lang="es-PE" baseline="0" dirty="0">
                <a:latin typeface="Arial" pitchFamily="34" charset="0"/>
              </a:rPr>
              <a:t>E</a:t>
            </a:r>
            <a:r>
              <a:rPr lang="es-PE" dirty="0">
                <a:latin typeface="Arial" pitchFamily="34" charset="0"/>
              </a:rPr>
              <a:t>n este último caso debido a (02) dos campañas de Plan Mas Salud de atenciones en el Hospital, generando también un pico en los atenciones en este mismo año</a:t>
            </a:r>
            <a:r>
              <a:rPr lang="es-PE" baseline="0" dirty="0">
                <a:latin typeface="Arial" pitchFamily="34" charset="0"/>
              </a:rPr>
              <a:t> en los meses de (Mayo y Octubre).</a:t>
            </a:r>
            <a:endParaRPr lang="es-ES" dirty="0"/>
          </a:p>
          <a:p>
            <a:endParaRPr lang="es-ES" dirty="0"/>
          </a:p>
          <a:p>
            <a:endParaRPr lang="es-PE" dirty="0"/>
          </a:p>
        </p:txBody>
      </p:sp>
    </p:spTree>
    <p:extLst>
      <p:ext uri="{BB962C8B-B14F-4D97-AF65-F5344CB8AC3E}">
        <p14:creationId xmlns:p14="http://schemas.microsoft.com/office/powerpoint/2010/main" val="1562782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6</a:t>
            </a:r>
          </a:p>
        </p:txBody>
      </p:sp>
    </p:spTree>
    <p:extLst>
      <p:ext uri="{BB962C8B-B14F-4D97-AF65-F5344CB8AC3E}">
        <p14:creationId xmlns:p14="http://schemas.microsoft.com/office/powerpoint/2010/main" val="41616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2269384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085582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9541602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6569249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17627231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209559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2095597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2095597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2095597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6</a:t>
            </a:r>
          </a:p>
        </p:txBody>
      </p:sp>
      <p:sp>
        <p:nvSpPr>
          <p:cNvPr id="78851"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tendencia en la mayoría de servicios es constante durante los meses,</a:t>
            </a:r>
            <a:r>
              <a:rPr lang="es-ES" baseline="0" dirty="0"/>
              <a:t> cabe indicar que el servicio de medicina es el servicio con mayor cantidad de demanda, seguida por el servicio de Obstetricia.  Como podemos observar  una baja de atención en  el mes de mayo mes en la que se realizo la Campaña de atención por MAS SALUD.</a:t>
            </a:r>
            <a:endParaRPr lang="es-ES" dirty="0"/>
          </a:p>
        </p:txBody>
      </p:sp>
      <p:sp>
        <p:nvSpPr>
          <p:cNvPr id="78853"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6</a:t>
            </a:r>
          </a:p>
        </p:txBody>
      </p:sp>
    </p:spTree>
    <p:extLst>
      <p:ext uri="{BB962C8B-B14F-4D97-AF65-F5344CB8AC3E}">
        <p14:creationId xmlns:p14="http://schemas.microsoft.com/office/powerpoint/2010/main" val="42095597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40107685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0907373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460469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2253345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24338408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15504298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9403085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9403085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Medicina con 25.71%, el consultorio de Obstetricia con un 24.94%, seguida por el Servicio de consultorio medico mas solicitado de Pediatría con un 14.62% seguida por el servicio de Odontología con un 11.75%.</a:t>
            </a:r>
            <a:endParaRPr lang="es-ES" dirty="0"/>
          </a:p>
        </p:txBody>
      </p:sp>
      <p:sp>
        <p:nvSpPr>
          <p:cNvPr id="8090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39403085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EDBE849-A8B3-B137-6D56-641D9F531CC6}"/>
            </a:ext>
          </a:extLst>
        </p:cNvPr>
        <p:cNvGrpSpPr/>
        <p:nvPr/>
      </p:nvGrpSpPr>
      <p:grpSpPr>
        <a:xfrm>
          <a:off x="0" y="0"/>
          <a:ext cx="0" cy="0"/>
          <a:chOff x="0" y="0"/>
          <a:chExt cx="0" cy="0"/>
        </a:xfrm>
      </p:grpSpPr>
      <p:sp>
        <p:nvSpPr>
          <p:cNvPr id="80898" name="Text Box 2">
            <a:extLst>
              <a:ext uri="{FF2B5EF4-FFF2-40B4-BE49-F238E27FC236}">
                <a16:creationId xmlns:a16="http://schemas.microsoft.com/office/drawing/2014/main" xmlns="" id="{43C80278-981C-AB73-ECA8-8C0B8AD20433}"/>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a:extLst>
              <a:ext uri="{FF2B5EF4-FFF2-40B4-BE49-F238E27FC236}">
                <a16:creationId xmlns:a16="http://schemas.microsoft.com/office/drawing/2014/main" xmlns="" id="{A8EF4DC3-1B14-8355-E245-4BC5A7C91444}"/>
              </a:ext>
            </a:extLst>
          </p:cNvPr>
          <p:cNvSpPr>
            <a:spLocks noGrp="1" noRot="1" noChangeAspect="1" noTextEdit="1"/>
          </p:cNvSpPr>
          <p:nvPr>
            <p:ph type="sldImg"/>
          </p:nvPr>
        </p:nvSpPr>
        <p:spPr>
          <a:ln/>
        </p:spPr>
      </p:sp>
      <p:sp>
        <p:nvSpPr>
          <p:cNvPr id="240645" name="Rectangle 4">
            <a:extLst>
              <a:ext uri="{FF2B5EF4-FFF2-40B4-BE49-F238E27FC236}">
                <a16:creationId xmlns:a16="http://schemas.microsoft.com/office/drawing/2014/main" xmlns="" id="{C7716612-31A4-385F-BF02-92ACC55D2A05}"/>
              </a:ext>
            </a:extLst>
          </p:cNvPr>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Obstetricia con </a:t>
            </a:r>
            <a:r>
              <a:rPr lang="es-PE" sz="1200" u="none" strike="noStrike" dirty="0">
                <a:effectLst/>
              </a:rPr>
              <a:t>38.59</a:t>
            </a:r>
            <a:r>
              <a:rPr lang="es-ES" baseline="0" dirty="0"/>
              <a:t>%, el consultorio de Psicología con un </a:t>
            </a:r>
            <a:r>
              <a:rPr lang="es-PE" sz="1200" u="none" strike="noStrike" dirty="0">
                <a:effectLst/>
              </a:rPr>
              <a:t>18.27</a:t>
            </a:r>
            <a:r>
              <a:rPr lang="es-ES" baseline="0" dirty="0"/>
              <a:t>%, seguida por el Servicio de consultorio medico mas solicitado de Pediatría con un </a:t>
            </a:r>
            <a:r>
              <a:rPr lang="es-PE" sz="1200" u="none" strike="noStrike" dirty="0">
                <a:effectLst/>
              </a:rPr>
              <a:t>11.42</a:t>
            </a:r>
            <a:r>
              <a:rPr lang="es-ES" baseline="0" dirty="0"/>
              <a:t>% seguida por el servicio de Medicina con un </a:t>
            </a:r>
            <a:r>
              <a:rPr lang="es-PE" sz="1200" u="none" strike="noStrike" dirty="0">
                <a:effectLst/>
              </a:rPr>
              <a:t>9.53</a:t>
            </a:r>
            <a:r>
              <a:rPr lang="es-ES" baseline="0" dirty="0"/>
              <a:t>%.</a:t>
            </a:r>
            <a:endParaRPr lang="es-ES" dirty="0"/>
          </a:p>
        </p:txBody>
      </p:sp>
      <p:sp>
        <p:nvSpPr>
          <p:cNvPr id="80901" name="Text Box 5">
            <a:extLst>
              <a:ext uri="{FF2B5EF4-FFF2-40B4-BE49-F238E27FC236}">
                <a16:creationId xmlns:a16="http://schemas.microsoft.com/office/drawing/2014/main" xmlns="" id="{86D24D5C-56D8-2EED-4698-012ABA0B503B}"/>
              </a:ext>
            </a:extLst>
          </p:cNvPr>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42462601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EDBE849-A8B3-B137-6D56-641D9F531CC6}"/>
            </a:ext>
          </a:extLst>
        </p:cNvPr>
        <p:cNvGrpSpPr/>
        <p:nvPr/>
      </p:nvGrpSpPr>
      <p:grpSpPr>
        <a:xfrm>
          <a:off x="0" y="0"/>
          <a:ext cx="0" cy="0"/>
          <a:chOff x="0" y="0"/>
          <a:chExt cx="0" cy="0"/>
        </a:xfrm>
      </p:grpSpPr>
      <p:sp>
        <p:nvSpPr>
          <p:cNvPr id="80898" name="Text Box 2">
            <a:extLst>
              <a:ext uri="{FF2B5EF4-FFF2-40B4-BE49-F238E27FC236}">
                <a16:creationId xmlns:a16="http://schemas.microsoft.com/office/drawing/2014/main" xmlns="" id="{43C80278-981C-AB73-ECA8-8C0B8AD20433}"/>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8</a:t>
            </a:r>
          </a:p>
        </p:txBody>
      </p:sp>
      <p:sp>
        <p:nvSpPr>
          <p:cNvPr id="80899" name="Rectangle 3">
            <a:extLst>
              <a:ext uri="{FF2B5EF4-FFF2-40B4-BE49-F238E27FC236}">
                <a16:creationId xmlns:a16="http://schemas.microsoft.com/office/drawing/2014/main" xmlns="" id="{A8EF4DC3-1B14-8355-E245-4BC5A7C91444}"/>
              </a:ext>
            </a:extLst>
          </p:cNvPr>
          <p:cNvSpPr>
            <a:spLocks noGrp="1" noRot="1" noChangeAspect="1" noTextEdit="1"/>
          </p:cNvSpPr>
          <p:nvPr>
            <p:ph type="sldImg"/>
          </p:nvPr>
        </p:nvSpPr>
        <p:spPr>
          <a:ln/>
        </p:spPr>
      </p:sp>
      <p:sp>
        <p:nvSpPr>
          <p:cNvPr id="240645" name="Rectangle 4">
            <a:extLst>
              <a:ext uri="{FF2B5EF4-FFF2-40B4-BE49-F238E27FC236}">
                <a16:creationId xmlns:a16="http://schemas.microsoft.com/office/drawing/2014/main" xmlns="" id="{C7716612-31A4-385F-BF02-92ACC55D2A05}"/>
              </a:ext>
            </a:extLst>
          </p:cNvPr>
          <p:cNvSpPr>
            <a:spLocks noGrp="1"/>
          </p:cNvSpPr>
          <p:nvPr>
            <p:ph type="body" idx="1"/>
          </p:nvPr>
        </p:nvSpPr>
        <p:spPr>
          <a:noFill/>
          <a:ln/>
        </p:spPr>
        <p:txBody>
          <a:bodyPr lIns="96661" tIns="48330" rIns="96661" bIns="48330"/>
          <a:lstStyle/>
          <a:p>
            <a:pPr eaLnBrk="1" hangingPunct="1"/>
            <a:r>
              <a:rPr lang="es-ES" dirty="0"/>
              <a:t>El servicio con mayor demanda es</a:t>
            </a:r>
            <a:r>
              <a:rPr lang="es-ES" baseline="0" dirty="0"/>
              <a:t> Obstetricia con </a:t>
            </a:r>
            <a:r>
              <a:rPr lang="es-PE" sz="1200" u="none" strike="noStrike" dirty="0">
                <a:effectLst/>
              </a:rPr>
              <a:t>38.59</a:t>
            </a:r>
            <a:r>
              <a:rPr lang="es-ES" baseline="0" dirty="0"/>
              <a:t>%, el consultorio de Psicología con un </a:t>
            </a:r>
            <a:r>
              <a:rPr lang="es-PE" sz="1200" u="none" strike="noStrike" dirty="0">
                <a:effectLst/>
              </a:rPr>
              <a:t>18.27</a:t>
            </a:r>
            <a:r>
              <a:rPr lang="es-ES" baseline="0" dirty="0"/>
              <a:t>%, seguida por el Servicio de consultorio medico mas solicitado de Pediatría con un </a:t>
            </a:r>
            <a:r>
              <a:rPr lang="es-PE" sz="1200" u="none" strike="noStrike" dirty="0">
                <a:effectLst/>
              </a:rPr>
              <a:t>11.42</a:t>
            </a:r>
            <a:r>
              <a:rPr lang="es-ES" baseline="0" dirty="0"/>
              <a:t>% seguida por el servicio de Medicina con un </a:t>
            </a:r>
            <a:r>
              <a:rPr lang="es-PE" sz="1200" u="none" strike="noStrike" dirty="0">
                <a:effectLst/>
              </a:rPr>
              <a:t>9.53</a:t>
            </a:r>
            <a:r>
              <a:rPr lang="es-ES" baseline="0" dirty="0"/>
              <a:t>%.</a:t>
            </a:r>
            <a:endParaRPr lang="es-ES" dirty="0"/>
          </a:p>
        </p:txBody>
      </p:sp>
      <p:sp>
        <p:nvSpPr>
          <p:cNvPr id="80901" name="Text Box 5">
            <a:extLst>
              <a:ext uri="{FF2B5EF4-FFF2-40B4-BE49-F238E27FC236}">
                <a16:creationId xmlns:a16="http://schemas.microsoft.com/office/drawing/2014/main" xmlns="" id="{86D24D5C-56D8-2EED-4698-012ABA0B503B}"/>
              </a:ext>
            </a:extLst>
          </p:cNvPr>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8</a:t>
            </a:r>
          </a:p>
        </p:txBody>
      </p:sp>
    </p:spTree>
    <p:extLst>
      <p:ext uri="{BB962C8B-B14F-4D97-AF65-F5344CB8AC3E}">
        <p14:creationId xmlns:p14="http://schemas.microsoft.com/office/powerpoint/2010/main" val="42462601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4</a:t>
            </a:r>
          </a:p>
        </p:txBody>
      </p:sp>
      <p:sp>
        <p:nvSpPr>
          <p:cNvPr id="76803"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dirty="0"/>
          </a:p>
        </p:txBody>
      </p:sp>
      <p:sp>
        <p:nvSpPr>
          <p:cNvPr id="76805"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4</a:t>
            </a:r>
          </a:p>
        </p:txBody>
      </p:sp>
    </p:spTree>
    <p:extLst>
      <p:ext uri="{BB962C8B-B14F-4D97-AF65-F5344CB8AC3E}">
        <p14:creationId xmlns:p14="http://schemas.microsoft.com/office/powerpoint/2010/main" val="39765962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 </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41993549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2853C50-28A2-A667-7BF8-6927B626E0E3}"/>
            </a:ext>
          </a:extLst>
        </p:cNvPr>
        <p:cNvGrpSpPr/>
        <p:nvPr/>
      </p:nvGrpSpPr>
      <p:grpSpPr>
        <a:xfrm>
          <a:off x="0" y="0"/>
          <a:ext cx="0" cy="0"/>
          <a:chOff x="0" y="0"/>
          <a:chExt cx="0" cy="0"/>
        </a:xfrm>
      </p:grpSpPr>
      <p:sp>
        <p:nvSpPr>
          <p:cNvPr id="82946" name="Text Box 2">
            <a:extLst>
              <a:ext uri="{FF2B5EF4-FFF2-40B4-BE49-F238E27FC236}">
                <a16:creationId xmlns:a16="http://schemas.microsoft.com/office/drawing/2014/main" xmlns="" id="{EE8C4BED-6E9B-40A8-F71A-B210A200F3A3}"/>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a:extLst>
              <a:ext uri="{FF2B5EF4-FFF2-40B4-BE49-F238E27FC236}">
                <a16:creationId xmlns:a16="http://schemas.microsoft.com/office/drawing/2014/main" xmlns="" id="{D92F30B2-3EE5-7741-BCCD-AE882D9CA985}"/>
              </a:ext>
            </a:extLst>
          </p:cNvPr>
          <p:cNvSpPr>
            <a:spLocks noGrp="1" noRot="1" noChangeAspect="1" noTextEdit="1"/>
          </p:cNvSpPr>
          <p:nvPr>
            <p:ph type="sldImg"/>
          </p:nvPr>
        </p:nvSpPr>
        <p:spPr>
          <a:ln/>
        </p:spPr>
      </p:sp>
      <p:sp>
        <p:nvSpPr>
          <p:cNvPr id="240645" name="Rectangle 4">
            <a:extLst>
              <a:ext uri="{FF2B5EF4-FFF2-40B4-BE49-F238E27FC236}">
                <a16:creationId xmlns:a16="http://schemas.microsoft.com/office/drawing/2014/main" xmlns="" id="{75356D5E-6C42-787B-F953-75018DDF0DEB}"/>
              </a:ext>
            </a:extLst>
          </p:cNvPr>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 </a:t>
            </a:r>
            <a:endParaRPr lang="es-ES" dirty="0">
              <a:latin typeface="Arial" pitchFamily="34" charset="0"/>
            </a:endParaRPr>
          </a:p>
          <a:p>
            <a:pPr eaLnBrk="1" hangingPunct="1"/>
            <a:endParaRPr lang="es-ES" dirty="0"/>
          </a:p>
        </p:txBody>
      </p:sp>
      <p:sp>
        <p:nvSpPr>
          <p:cNvPr id="82949" name="Text Box 5">
            <a:extLst>
              <a:ext uri="{FF2B5EF4-FFF2-40B4-BE49-F238E27FC236}">
                <a16:creationId xmlns:a16="http://schemas.microsoft.com/office/drawing/2014/main" xmlns="" id="{6F66ADE0-269B-23D9-1672-4F71BDAD7506}"/>
              </a:ext>
            </a:extLst>
          </p:cNvPr>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3843591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3312546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2853C50-28A2-A667-7BF8-6927B626E0E3}"/>
            </a:ext>
          </a:extLst>
        </p:cNvPr>
        <p:cNvGrpSpPr/>
        <p:nvPr/>
      </p:nvGrpSpPr>
      <p:grpSpPr>
        <a:xfrm>
          <a:off x="0" y="0"/>
          <a:ext cx="0" cy="0"/>
          <a:chOff x="0" y="0"/>
          <a:chExt cx="0" cy="0"/>
        </a:xfrm>
      </p:grpSpPr>
      <p:sp>
        <p:nvSpPr>
          <p:cNvPr id="82946" name="Text Box 2">
            <a:extLst>
              <a:ext uri="{FF2B5EF4-FFF2-40B4-BE49-F238E27FC236}">
                <a16:creationId xmlns:a16="http://schemas.microsoft.com/office/drawing/2014/main" xmlns="" id="{EE8C4BED-6E9B-40A8-F71A-B210A200F3A3}"/>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a:extLst>
              <a:ext uri="{FF2B5EF4-FFF2-40B4-BE49-F238E27FC236}">
                <a16:creationId xmlns:a16="http://schemas.microsoft.com/office/drawing/2014/main" xmlns="" id="{D92F30B2-3EE5-7741-BCCD-AE882D9CA985}"/>
              </a:ext>
            </a:extLst>
          </p:cNvPr>
          <p:cNvSpPr>
            <a:spLocks noGrp="1" noRot="1" noChangeAspect="1" noTextEdit="1"/>
          </p:cNvSpPr>
          <p:nvPr>
            <p:ph type="sldImg"/>
          </p:nvPr>
        </p:nvSpPr>
        <p:spPr>
          <a:ln/>
        </p:spPr>
      </p:sp>
      <p:sp>
        <p:nvSpPr>
          <p:cNvPr id="240645" name="Rectangle 4">
            <a:extLst>
              <a:ext uri="{FF2B5EF4-FFF2-40B4-BE49-F238E27FC236}">
                <a16:creationId xmlns:a16="http://schemas.microsoft.com/office/drawing/2014/main" xmlns="" id="{75356D5E-6C42-787B-F953-75018DDF0DEB}"/>
              </a:ext>
            </a:extLst>
          </p:cNvPr>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 </a:t>
            </a:r>
            <a:endParaRPr lang="es-ES" dirty="0">
              <a:latin typeface="Arial" pitchFamily="34" charset="0"/>
            </a:endParaRPr>
          </a:p>
          <a:p>
            <a:pPr eaLnBrk="1" hangingPunct="1"/>
            <a:endParaRPr lang="es-ES" dirty="0"/>
          </a:p>
        </p:txBody>
      </p:sp>
      <p:sp>
        <p:nvSpPr>
          <p:cNvPr id="82949" name="Text Box 5">
            <a:extLst>
              <a:ext uri="{FF2B5EF4-FFF2-40B4-BE49-F238E27FC236}">
                <a16:creationId xmlns:a16="http://schemas.microsoft.com/office/drawing/2014/main" xmlns="" id="{6F66ADE0-269B-23D9-1672-4F71BDAD7506}"/>
              </a:ext>
            </a:extLst>
          </p:cNvPr>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38435919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23522964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16314319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4336529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26082188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26082188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38792496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38792496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38792496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1BED07E-49AF-AC89-8B14-A48382006CAB}"/>
            </a:ext>
          </a:extLst>
        </p:cNvPr>
        <p:cNvGrpSpPr/>
        <p:nvPr/>
      </p:nvGrpSpPr>
      <p:grpSpPr>
        <a:xfrm>
          <a:off x="0" y="0"/>
          <a:ext cx="0" cy="0"/>
          <a:chOff x="0" y="0"/>
          <a:chExt cx="0" cy="0"/>
        </a:xfrm>
      </p:grpSpPr>
      <p:sp>
        <p:nvSpPr>
          <p:cNvPr id="82946" name="Text Box 2">
            <a:extLst>
              <a:ext uri="{FF2B5EF4-FFF2-40B4-BE49-F238E27FC236}">
                <a16:creationId xmlns:a16="http://schemas.microsoft.com/office/drawing/2014/main" xmlns="" id="{922E372E-8434-661E-DDE0-EE7100F25C33}"/>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a:extLst>
              <a:ext uri="{FF2B5EF4-FFF2-40B4-BE49-F238E27FC236}">
                <a16:creationId xmlns:a16="http://schemas.microsoft.com/office/drawing/2014/main" xmlns="" id="{97385A9B-7002-3D08-412B-F2C3A7D250D9}"/>
              </a:ext>
            </a:extLst>
          </p:cNvPr>
          <p:cNvSpPr>
            <a:spLocks noGrp="1" noRot="1" noChangeAspect="1" noTextEdit="1"/>
          </p:cNvSpPr>
          <p:nvPr>
            <p:ph type="sldImg"/>
          </p:nvPr>
        </p:nvSpPr>
        <p:spPr>
          <a:ln/>
        </p:spPr>
      </p:sp>
      <p:sp>
        <p:nvSpPr>
          <p:cNvPr id="240645" name="Rectangle 4">
            <a:extLst>
              <a:ext uri="{FF2B5EF4-FFF2-40B4-BE49-F238E27FC236}">
                <a16:creationId xmlns:a16="http://schemas.microsoft.com/office/drawing/2014/main" xmlns="" id="{7E2CC5F6-B65D-1DF1-62BE-F7994CE55689}"/>
              </a:ext>
            </a:extLst>
          </p:cNvPr>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a:extLst>
              <a:ext uri="{FF2B5EF4-FFF2-40B4-BE49-F238E27FC236}">
                <a16:creationId xmlns:a16="http://schemas.microsoft.com/office/drawing/2014/main" xmlns="" id="{FA1D28F1-F52D-B104-DC8D-3E4053FB6C84}"/>
              </a:ext>
            </a:extLst>
          </p:cNvPr>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2603406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3539813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1BED07E-49AF-AC89-8B14-A48382006CAB}"/>
            </a:ext>
          </a:extLst>
        </p:cNvPr>
        <p:cNvGrpSpPr/>
        <p:nvPr/>
      </p:nvGrpSpPr>
      <p:grpSpPr>
        <a:xfrm>
          <a:off x="0" y="0"/>
          <a:ext cx="0" cy="0"/>
          <a:chOff x="0" y="0"/>
          <a:chExt cx="0" cy="0"/>
        </a:xfrm>
      </p:grpSpPr>
      <p:sp>
        <p:nvSpPr>
          <p:cNvPr id="82946" name="Text Box 2">
            <a:extLst>
              <a:ext uri="{FF2B5EF4-FFF2-40B4-BE49-F238E27FC236}">
                <a16:creationId xmlns:a16="http://schemas.microsoft.com/office/drawing/2014/main" xmlns="" id="{922E372E-8434-661E-DDE0-EE7100F25C33}"/>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10</a:t>
            </a:r>
          </a:p>
        </p:txBody>
      </p:sp>
      <p:sp>
        <p:nvSpPr>
          <p:cNvPr id="82947" name="Rectangle 3">
            <a:extLst>
              <a:ext uri="{FF2B5EF4-FFF2-40B4-BE49-F238E27FC236}">
                <a16:creationId xmlns:a16="http://schemas.microsoft.com/office/drawing/2014/main" xmlns="" id="{97385A9B-7002-3D08-412B-F2C3A7D250D9}"/>
              </a:ext>
            </a:extLst>
          </p:cNvPr>
          <p:cNvSpPr>
            <a:spLocks noGrp="1" noRot="1" noChangeAspect="1" noTextEdit="1"/>
          </p:cNvSpPr>
          <p:nvPr>
            <p:ph type="sldImg"/>
          </p:nvPr>
        </p:nvSpPr>
        <p:spPr>
          <a:ln/>
        </p:spPr>
      </p:sp>
      <p:sp>
        <p:nvSpPr>
          <p:cNvPr id="240645" name="Rectangle 4">
            <a:extLst>
              <a:ext uri="{FF2B5EF4-FFF2-40B4-BE49-F238E27FC236}">
                <a16:creationId xmlns:a16="http://schemas.microsoft.com/office/drawing/2014/main" xmlns="" id="{7E2CC5F6-B65D-1DF1-62BE-F7994CE55689}"/>
              </a:ext>
            </a:extLst>
          </p:cNvPr>
          <p:cNvSpPr>
            <a:spLocks noGrp="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latin typeface="Arial" pitchFamily="34" charset="0"/>
              </a:rPr>
              <a:t>La</a:t>
            </a:r>
            <a:r>
              <a:rPr lang="es-ES" baseline="0" dirty="0">
                <a:latin typeface="Arial" pitchFamily="34" charset="0"/>
              </a:rPr>
              <a:t> extensión de uso al 2015 llega al 32.05%, en cuanto a la intensidad de uso, el paciente vuelve al establecimiento de salud 3 veces en el Año 2015.</a:t>
            </a:r>
            <a:endParaRPr lang="es-ES" dirty="0">
              <a:latin typeface="Arial" pitchFamily="34" charset="0"/>
            </a:endParaRPr>
          </a:p>
          <a:p>
            <a:pPr eaLnBrk="1" hangingPunct="1"/>
            <a:endParaRPr lang="es-ES" dirty="0"/>
          </a:p>
        </p:txBody>
      </p:sp>
      <p:sp>
        <p:nvSpPr>
          <p:cNvPr id="82949" name="Text Box 5">
            <a:extLst>
              <a:ext uri="{FF2B5EF4-FFF2-40B4-BE49-F238E27FC236}">
                <a16:creationId xmlns:a16="http://schemas.microsoft.com/office/drawing/2014/main" xmlns="" id="{FA1D28F1-F52D-B104-DC8D-3E4053FB6C84}"/>
              </a:ext>
            </a:extLst>
          </p:cNvPr>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10</a:t>
            </a:r>
          </a:p>
        </p:txBody>
      </p:sp>
    </p:spTree>
    <p:extLst>
      <p:ext uri="{BB962C8B-B14F-4D97-AF65-F5344CB8AC3E}">
        <p14:creationId xmlns:p14="http://schemas.microsoft.com/office/powerpoint/2010/main" val="26034061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13</a:t>
            </a:r>
          </a:p>
        </p:txBody>
      </p:sp>
      <p:sp>
        <p:nvSpPr>
          <p:cNvPr id="8601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8602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13</a:t>
            </a:r>
          </a:p>
        </p:txBody>
      </p:sp>
    </p:spTree>
    <p:extLst>
      <p:ext uri="{BB962C8B-B14F-4D97-AF65-F5344CB8AC3E}">
        <p14:creationId xmlns:p14="http://schemas.microsoft.com/office/powerpoint/2010/main" val="40790621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5036466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5626089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5515702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884244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21119550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5760740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5760740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576074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34787518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6E1485F-EF13-104C-861A-3D2A29A9F46F}"/>
            </a:ext>
          </a:extLst>
        </p:cNvPr>
        <p:cNvGrpSpPr/>
        <p:nvPr/>
      </p:nvGrpSpPr>
      <p:grpSpPr>
        <a:xfrm>
          <a:off x="0" y="0"/>
          <a:ext cx="0" cy="0"/>
          <a:chOff x="0" y="0"/>
          <a:chExt cx="0" cy="0"/>
        </a:xfrm>
      </p:grpSpPr>
      <p:sp>
        <p:nvSpPr>
          <p:cNvPr id="88066" name="Text Box 2">
            <a:extLst>
              <a:ext uri="{FF2B5EF4-FFF2-40B4-BE49-F238E27FC236}">
                <a16:creationId xmlns:a16="http://schemas.microsoft.com/office/drawing/2014/main" xmlns="" id="{CD104469-38B4-01B7-F9FA-4457BC7F9FF4}"/>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a:extLst>
              <a:ext uri="{FF2B5EF4-FFF2-40B4-BE49-F238E27FC236}">
                <a16:creationId xmlns:a16="http://schemas.microsoft.com/office/drawing/2014/main" xmlns="" id="{3E0A508D-B03A-DA8A-56F8-828F4E1223FC}"/>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a:extLst>
              <a:ext uri="{FF2B5EF4-FFF2-40B4-BE49-F238E27FC236}">
                <a16:creationId xmlns:a16="http://schemas.microsoft.com/office/drawing/2014/main" xmlns="" id="{05972440-DCC7-CB24-83CE-27ABE5F3A3A5}"/>
              </a:ext>
            </a:extLst>
          </p:cNvPr>
          <p:cNvSpPr>
            <a:spLocks noGrp="1" noRot="1" noChangeAspect="1" noChangeArrowheads="1" noTextEdit="1"/>
          </p:cNvSpPr>
          <p:nvPr>
            <p:ph type="sldImg"/>
          </p:nvPr>
        </p:nvSpPr>
        <p:spPr>
          <a:ln/>
        </p:spPr>
      </p:sp>
      <p:sp>
        <p:nvSpPr>
          <p:cNvPr id="240645" name="Rectangle 5">
            <a:extLst>
              <a:ext uri="{FF2B5EF4-FFF2-40B4-BE49-F238E27FC236}">
                <a16:creationId xmlns:a16="http://schemas.microsoft.com/office/drawing/2014/main" xmlns="" id="{AE6D88ED-4555-1161-A8E5-0BDD380C7FCD}"/>
              </a:ext>
            </a:extLst>
          </p:cNvPr>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21492235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6E1485F-EF13-104C-861A-3D2A29A9F46F}"/>
            </a:ext>
          </a:extLst>
        </p:cNvPr>
        <p:cNvGrpSpPr/>
        <p:nvPr/>
      </p:nvGrpSpPr>
      <p:grpSpPr>
        <a:xfrm>
          <a:off x="0" y="0"/>
          <a:ext cx="0" cy="0"/>
          <a:chOff x="0" y="0"/>
          <a:chExt cx="0" cy="0"/>
        </a:xfrm>
      </p:grpSpPr>
      <p:sp>
        <p:nvSpPr>
          <p:cNvPr id="88066" name="Text Box 2">
            <a:extLst>
              <a:ext uri="{FF2B5EF4-FFF2-40B4-BE49-F238E27FC236}">
                <a16:creationId xmlns:a16="http://schemas.microsoft.com/office/drawing/2014/main" xmlns="" id="{CD104469-38B4-01B7-F9FA-4457BC7F9FF4}"/>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a:extLst>
              <a:ext uri="{FF2B5EF4-FFF2-40B4-BE49-F238E27FC236}">
                <a16:creationId xmlns:a16="http://schemas.microsoft.com/office/drawing/2014/main" xmlns="" id="{3E0A508D-B03A-DA8A-56F8-828F4E1223FC}"/>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a:extLst>
              <a:ext uri="{FF2B5EF4-FFF2-40B4-BE49-F238E27FC236}">
                <a16:creationId xmlns:a16="http://schemas.microsoft.com/office/drawing/2014/main" xmlns="" id="{05972440-DCC7-CB24-83CE-27ABE5F3A3A5}"/>
              </a:ext>
            </a:extLst>
          </p:cNvPr>
          <p:cNvSpPr>
            <a:spLocks noGrp="1" noRot="1" noChangeAspect="1" noChangeArrowheads="1" noTextEdit="1"/>
          </p:cNvSpPr>
          <p:nvPr>
            <p:ph type="sldImg"/>
          </p:nvPr>
        </p:nvSpPr>
        <p:spPr>
          <a:ln/>
        </p:spPr>
      </p:sp>
      <p:sp>
        <p:nvSpPr>
          <p:cNvPr id="240645" name="Rectangle 5">
            <a:extLst>
              <a:ext uri="{FF2B5EF4-FFF2-40B4-BE49-F238E27FC236}">
                <a16:creationId xmlns:a16="http://schemas.microsoft.com/office/drawing/2014/main" xmlns="" id="{AE6D88ED-4555-1161-A8E5-0BDD380C7FCD}"/>
              </a:ext>
            </a:extLst>
          </p:cNvPr>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21492235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13</a:t>
            </a:r>
          </a:p>
        </p:txBody>
      </p:sp>
      <p:sp>
        <p:nvSpPr>
          <p:cNvPr id="8601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8602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13</a:t>
            </a:r>
          </a:p>
        </p:txBody>
      </p:sp>
    </p:spTree>
    <p:extLst>
      <p:ext uri="{BB962C8B-B14F-4D97-AF65-F5344CB8AC3E}">
        <p14:creationId xmlns:p14="http://schemas.microsoft.com/office/powerpoint/2010/main" val="40790621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b="0" i="0" kern="1200" dirty="0">
                <a:solidFill>
                  <a:schemeClr val="tx1"/>
                </a:solidFill>
                <a:effectLst/>
                <a:latin typeface="Arial" charset="0"/>
                <a:ea typeface="+mn-ea"/>
                <a:cs typeface="+mn-cs"/>
              </a:rPr>
              <a:t>Mide la frecuencia de </a:t>
            </a:r>
            <a:r>
              <a:rPr lang="es-ES" sz="1200" b="0" i="0" kern="1200" dirty="0" err="1">
                <a:solidFill>
                  <a:schemeClr val="tx1"/>
                </a:solidFill>
                <a:effectLst/>
                <a:latin typeface="Arial" charset="0"/>
                <a:ea typeface="+mn-ea"/>
                <a:cs typeface="+mn-cs"/>
              </a:rPr>
              <a:t>lasdefunciones</a:t>
            </a:r>
            <a:r>
              <a:rPr lang="es-ES" sz="1200" b="0" i="0" kern="1200" dirty="0">
                <a:solidFill>
                  <a:schemeClr val="tx1"/>
                </a:solidFill>
                <a:effectLst/>
                <a:latin typeface="Arial" charset="0"/>
                <a:ea typeface="+mn-ea"/>
                <a:cs typeface="+mn-cs"/>
              </a:rPr>
              <a:t> ocurridas en una población. Indica </a:t>
            </a:r>
            <a:r>
              <a:rPr lang="es-ES" sz="1200" b="0" i="0" kern="1200" dirty="0" err="1">
                <a:solidFill>
                  <a:schemeClr val="tx1"/>
                </a:solidFill>
                <a:effectLst/>
                <a:latin typeface="Arial" charset="0"/>
                <a:ea typeface="+mn-ea"/>
                <a:cs typeface="+mn-cs"/>
              </a:rPr>
              <a:t>larelación</a:t>
            </a:r>
            <a:r>
              <a:rPr lang="es-ES" sz="1200" b="0" i="0" kern="1200" dirty="0">
                <a:solidFill>
                  <a:schemeClr val="tx1"/>
                </a:solidFill>
                <a:effectLst/>
                <a:latin typeface="Arial" charset="0"/>
                <a:ea typeface="+mn-ea"/>
                <a:cs typeface="+mn-cs"/>
              </a:rPr>
              <a:t> entre el número de defunciones ocurridas en </a:t>
            </a:r>
            <a:r>
              <a:rPr lang="es-ES" sz="1200" b="0" i="0" kern="1200" dirty="0" err="1">
                <a:solidFill>
                  <a:schemeClr val="tx1"/>
                </a:solidFill>
                <a:effectLst/>
                <a:latin typeface="Arial" charset="0"/>
                <a:ea typeface="+mn-ea"/>
                <a:cs typeface="+mn-cs"/>
              </a:rPr>
              <a:t>unaño</a:t>
            </a:r>
            <a:r>
              <a:rPr lang="es-ES" sz="1200" b="0" i="0" kern="1200" dirty="0">
                <a:solidFill>
                  <a:schemeClr val="tx1"/>
                </a:solidFill>
                <a:effectLst/>
                <a:latin typeface="Arial" charset="0"/>
                <a:ea typeface="+mn-ea"/>
                <a:cs typeface="+mn-cs"/>
              </a:rPr>
              <a:t> y la población total tomada a mitad del año</a:t>
            </a:r>
            <a:endParaRPr lang="es-ES" dirty="0"/>
          </a:p>
        </p:txBody>
      </p:sp>
    </p:spTree>
    <p:extLst>
      <p:ext uri="{BB962C8B-B14F-4D97-AF65-F5344CB8AC3E}">
        <p14:creationId xmlns:p14="http://schemas.microsoft.com/office/powerpoint/2010/main" val="345175283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13</a:t>
            </a:r>
          </a:p>
        </p:txBody>
      </p:sp>
      <p:sp>
        <p:nvSpPr>
          <p:cNvPr id="8601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8602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13</a:t>
            </a:r>
          </a:p>
        </p:txBody>
      </p:sp>
    </p:spTree>
    <p:extLst>
      <p:ext uri="{BB962C8B-B14F-4D97-AF65-F5344CB8AC3E}">
        <p14:creationId xmlns:p14="http://schemas.microsoft.com/office/powerpoint/2010/main" val="315483251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b="0" i="0" kern="1200" dirty="0">
                <a:solidFill>
                  <a:schemeClr val="tx1"/>
                </a:solidFill>
                <a:effectLst/>
                <a:latin typeface="Arial" charset="0"/>
                <a:ea typeface="+mn-ea"/>
                <a:cs typeface="+mn-cs"/>
              </a:rPr>
              <a:t>Mide la frecuencia de </a:t>
            </a:r>
            <a:r>
              <a:rPr lang="es-ES" sz="1200" b="0" i="0" kern="1200" dirty="0" err="1">
                <a:solidFill>
                  <a:schemeClr val="tx1"/>
                </a:solidFill>
                <a:effectLst/>
                <a:latin typeface="Arial" charset="0"/>
                <a:ea typeface="+mn-ea"/>
                <a:cs typeface="+mn-cs"/>
              </a:rPr>
              <a:t>lasdefunciones</a:t>
            </a:r>
            <a:r>
              <a:rPr lang="es-ES" sz="1200" b="0" i="0" kern="1200" dirty="0">
                <a:solidFill>
                  <a:schemeClr val="tx1"/>
                </a:solidFill>
                <a:effectLst/>
                <a:latin typeface="Arial" charset="0"/>
                <a:ea typeface="+mn-ea"/>
                <a:cs typeface="+mn-cs"/>
              </a:rPr>
              <a:t> ocurridas en una población. Indica </a:t>
            </a:r>
            <a:r>
              <a:rPr lang="es-ES" sz="1200" b="0" i="0" kern="1200" dirty="0" err="1">
                <a:solidFill>
                  <a:schemeClr val="tx1"/>
                </a:solidFill>
                <a:effectLst/>
                <a:latin typeface="Arial" charset="0"/>
                <a:ea typeface="+mn-ea"/>
                <a:cs typeface="+mn-cs"/>
              </a:rPr>
              <a:t>larelación</a:t>
            </a:r>
            <a:r>
              <a:rPr lang="es-ES" sz="1200" b="0" i="0" kern="1200" dirty="0">
                <a:solidFill>
                  <a:schemeClr val="tx1"/>
                </a:solidFill>
                <a:effectLst/>
                <a:latin typeface="Arial" charset="0"/>
                <a:ea typeface="+mn-ea"/>
                <a:cs typeface="+mn-cs"/>
              </a:rPr>
              <a:t> entre el número de defunciones ocurridas en </a:t>
            </a:r>
            <a:r>
              <a:rPr lang="es-ES" sz="1200" b="0" i="0" kern="1200" dirty="0" err="1">
                <a:solidFill>
                  <a:schemeClr val="tx1"/>
                </a:solidFill>
                <a:effectLst/>
                <a:latin typeface="Arial" charset="0"/>
                <a:ea typeface="+mn-ea"/>
                <a:cs typeface="+mn-cs"/>
              </a:rPr>
              <a:t>unaño</a:t>
            </a:r>
            <a:r>
              <a:rPr lang="es-ES" sz="1200" b="0" i="0" kern="1200" dirty="0">
                <a:solidFill>
                  <a:schemeClr val="tx1"/>
                </a:solidFill>
                <a:effectLst/>
                <a:latin typeface="Arial" charset="0"/>
                <a:ea typeface="+mn-ea"/>
                <a:cs typeface="+mn-cs"/>
              </a:rPr>
              <a:t> y la población total tomada a mitad del año</a:t>
            </a:r>
            <a:endParaRPr lang="es-ES" dirty="0"/>
          </a:p>
        </p:txBody>
      </p:sp>
    </p:spTree>
    <p:extLst>
      <p:ext uri="{BB962C8B-B14F-4D97-AF65-F5344CB8AC3E}">
        <p14:creationId xmlns:p14="http://schemas.microsoft.com/office/powerpoint/2010/main" val="34517528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4307BC6-89A1-BBC7-FBD2-2A2293EEDD30}"/>
            </a:ext>
          </a:extLst>
        </p:cNvPr>
        <p:cNvGrpSpPr/>
        <p:nvPr/>
      </p:nvGrpSpPr>
      <p:grpSpPr>
        <a:xfrm>
          <a:off x="0" y="0"/>
          <a:ext cx="0" cy="0"/>
          <a:chOff x="0" y="0"/>
          <a:chExt cx="0" cy="0"/>
        </a:xfrm>
      </p:grpSpPr>
      <p:sp>
        <p:nvSpPr>
          <p:cNvPr id="88066" name="Text Box 2">
            <a:extLst>
              <a:ext uri="{FF2B5EF4-FFF2-40B4-BE49-F238E27FC236}">
                <a16:creationId xmlns:a16="http://schemas.microsoft.com/office/drawing/2014/main" xmlns="" id="{643DDFC8-D957-38C0-0562-60DBC0D358AF}"/>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a:extLst>
              <a:ext uri="{FF2B5EF4-FFF2-40B4-BE49-F238E27FC236}">
                <a16:creationId xmlns:a16="http://schemas.microsoft.com/office/drawing/2014/main" xmlns="" id="{ACAF6A20-6176-218A-5FF4-D27F59E6FBBA}"/>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a:extLst>
              <a:ext uri="{FF2B5EF4-FFF2-40B4-BE49-F238E27FC236}">
                <a16:creationId xmlns:a16="http://schemas.microsoft.com/office/drawing/2014/main" xmlns="" id="{1B1031A7-46F6-89D1-1004-8B9FA9D7ED0C}"/>
              </a:ext>
            </a:extLst>
          </p:cNvPr>
          <p:cNvSpPr>
            <a:spLocks noGrp="1" noRot="1" noChangeAspect="1" noChangeArrowheads="1" noTextEdit="1"/>
          </p:cNvSpPr>
          <p:nvPr>
            <p:ph type="sldImg"/>
          </p:nvPr>
        </p:nvSpPr>
        <p:spPr>
          <a:ln/>
        </p:spPr>
      </p:sp>
      <p:sp>
        <p:nvSpPr>
          <p:cNvPr id="240645" name="Rectangle 5">
            <a:extLst>
              <a:ext uri="{FF2B5EF4-FFF2-40B4-BE49-F238E27FC236}">
                <a16:creationId xmlns:a16="http://schemas.microsoft.com/office/drawing/2014/main" xmlns="" id="{9D0DB849-D155-6C28-76EC-6F0D1B12205B}"/>
              </a:ext>
            </a:extLst>
          </p:cNvPr>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b="0" i="0" kern="1200" dirty="0">
                <a:solidFill>
                  <a:schemeClr val="tx1"/>
                </a:solidFill>
                <a:effectLst/>
                <a:latin typeface="Arial" charset="0"/>
                <a:ea typeface="+mn-ea"/>
                <a:cs typeface="+mn-cs"/>
              </a:rPr>
              <a:t>Mide la frecuencia de </a:t>
            </a:r>
            <a:r>
              <a:rPr lang="es-ES" sz="1200" b="0" i="0" kern="1200" dirty="0" err="1">
                <a:solidFill>
                  <a:schemeClr val="tx1"/>
                </a:solidFill>
                <a:effectLst/>
                <a:latin typeface="Arial" charset="0"/>
                <a:ea typeface="+mn-ea"/>
                <a:cs typeface="+mn-cs"/>
              </a:rPr>
              <a:t>lasdefunciones</a:t>
            </a:r>
            <a:r>
              <a:rPr lang="es-ES" sz="1200" b="0" i="0" kern="1200" dirty="0">
                <a:solidFill>
                  <a:schemeClr val="tx1"/>
                </a:solidFill>
                <a:effectLst/>
                <a:latin typeface="Arial" charset="0"/>
                <a:ea typeface="+mn-ea"/>
                <a:cs typeface="+mn-cs"/>
              </a:rPr>
              <a:t> ocurridas en una población. Indica </a:t>
            </a:r>
            <a:r>
              <a:rPr lang="es-ES" sz="1200" b="0" i="0" kern="1200" dirty="0" err="1">
                <a:solidFill>
                  <a:schemeClr val="tx1"/>
                </a:solidFill>
                <a:effectLst/>
                <a:latin typeface="Arial" charset="0"/>
                <a:ea typeface="+mn-ea"/>
                <a:cs typeface="+mn-cs"/>
              </a:rPr>
              <a:t>larelación</a:t>
            </a:r>
            <a:r>
              <a:rPr lang="es-ES" sz="1200" b="0" i="0" kern="1200" dirty="0">
                <a:solidFill>
                  <a:schemeClr val="tx1"/>
                </a:solidFill>
                <a:effectLst/>
                <a:latin typeface="Arial" charset="0"/>
                <a:ea typeface="+mn-ea"/>
                <a:cs typeface="+mn-cs"/>
              </a:rPr>
              <a:t> entre el número de defunciones ocurridas en </a:t>
            </a:r>
            <a:r>
              <a:rPr lang="es-ES" sz="1200" b="0" i="0" kern="1200" dirty="0" err="1">
                <a:solidFill>
                  <a:schemeClr val="tx1"/>
                </a:solidFill>
                <a:effectLst/>
                <a:latin typeface="Arial" charset="0"/>
                <a:ea typeface="+mn-ea"/>
                <a:cs typeface="+mn-cs"/>
              </a:rPr>
              <a:t>unaño</a:t>
            </a:r>
            <a:r>
              <a:rPr lang="es-ES" sz="1200" b="0" i="0" kern="1200" dirty="0">
                <a:solidFill>
                  <a:schemeClr val="tx1"/>
                </a:solidFill>
                <a:effectLst/>
                <a:latin typeface="Arial" charset="0"/>
                <a:ea typeface="+mn-ea"/>
                <a:cs typeface="+mn-cs"/>
              </a:rPr>
              <a:t> y la población total tomada a mitad del año</a:t>
            </a:r>
            <a:endParaRPr lang="es-ES" dirty="0"/>
          </a:p>
        </p:txBody>
      </p:sp>
    </p:spTree>
    <p:extLst>
      <p:ext uri="{BB962C8B-B14F-4D97-AF65-F5344CB8AC3E}">
        <p14:creationId xmlns:p14="http://schemas.microsoft.com/office/powerpoint/2010/main" val="10430408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3835707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08340702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3401297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5019026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211781212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3599953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324621217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359995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3599953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p:cNvSpPr>
            <a:spLocks noGrp="1" noRot="1" noChangeAspect="1" noChangeArrowheads="1" noTextEdit="1"/>
          </p:cNvSpPr>
          <p:nvPr>
            <p:ph type="sldImg"/>
          </p:nvPr>
        </p:nvSpPr>
        <p:spPr>
          <a:ln/>
        </p:spPr>
      </p:sp>
      <p:sp>
        <p:nvSpPr>
          <p:cNvPr id="240645" name="Rectangle 5"/>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163599953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1B5E53B-EF8B-58D3-BE08-0829936A5054}"/>
            </a:ext>
          </a:extLst>
        </p:cNvPr>
        <p:cNvGrpSpPr/>
        <p:nvPr/>
      </p:nvGrpSpPr>
      <p:grpSpPr>
        <a:xfrm>
          <a:off x="0" y="0"/>
          <a:ext cx="0" cy="0"/>
          <a:chOff x="0" y="0"/>
          <a:chExt cx="0" cy="0"/>
        </a:xfrm>
      </p:grpSpPr>
      <p:sp>
        <p:nvSpPr>
          <p:cNvPr id="88066" name="Text Box 2">
            <a:extLst>
              <a:ext uri="{FF2B5EF4-FFF2-40B4-BE49-F238E27FC236}">
                <a16:creationId xmlns:a16="http://schemas.microsoft.com/office/drawing/2014/main" xmlns="" id="{C07CCB66-2EAB-D951-921F-1E3DEE7DF358}"/>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a:extLst>
              <a:ext uri="{FF2B5EF4-FFF2-40B4-BE49-F238E27FC236}">
                <a16:creationId xmlns:a16="http://schemas.microsoft.com/office/drawing/2014/main" xmlns="" id="{3661B477-771C-274B-2192-A0A28574C398}"/>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a:extLst>
              <a:ext uri="{FF2B5EF4-FFF2-40B4-BE49-F238E27FC236}">
                <a16:creationId xmlns:a16="http://schemas.microsoft.com/office/drawing/2014/main" xmlns="" id="{53DC217D-627B-1826-878C-83F42451A0EE}"/>
              </a:ext>
            </a:extLst>
          </p:cNvPr>
          <p:cNvSpPr>
            <a:spLocks noGrp="1" noRot="1" noChangeAspect="1" noChangeArrowheads="1" noTextEdit="1"/>
          </p:cNvSpPr>
          <p:nvPr>
            <p:ph type="sldImg"/>
          </p:nvPr>
        </p:nvSpPr>
        <p:spPr>
          <a:ln/>
        </p:spPr>
      </p:sp>
      <p:sp>
        <p:nvSpPr>
          <p:cNvPr id="240645" name="Rectangle 5">
            <a:extLst>
              <a:ext uri="{FF2B5EF4-FFF2-40B4-BE49-F238E27FC236}">
                <a16:creationId xmlns:a16="http://schemas.microsoft.com/office/drawing/2014/main" xmlns="" id="{FEB82A74-609E-8F9A-C2D6-F4B96A03A29C}"/>
              </a:ext>
            </a:extLst>
          </p:cNvPr>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40317558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61B5E53B-EF8B-58D3-BE08-0829936A5054}"/>
            </a:ext>
          </a:extLst>
        </p:cNvPr>
        <p:cNvGrpSpPr/>
        <p:nvPr/>
      </p:nvGrpSpPr>
      <p:grpSpPr>
        <a:xfrm>
          <a:off x="0" y="0"/>
          <a:ext cx="0" cy="0"/>
          <a:chOff x="0" y="0"/>
          <a:chExt cx="0" cy="0"/>
        </a:xfrm>
      </p:grpSpPr>
      <p:sp>
        <p:nvSpPr>
          <p:cNvPr id="88066" name="Text Box 2">
            <a:extLst>
              <a:ext uri="{FF2B5EF4-FFF2-40B4-BE49-F238E27FC236}">
                <a16:creationId xmlns:a16="http://schemas.microsoft.com/office/drawing/2014/main" xmlns="" id="{C07CCB66-2EAB-D951-921F-1E3DEE7DF358}"/>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15</a:t>
            </a:r>
          </a:p>
        </p:txBody>
      </p:sp>
      <p:sp>
        <p:nvSpPr>
          <p:cNvPr id="88067" name="Text Box 3">
            <a:extLst>
              <a:ext uri="{FF2B5EF4-FFF2-40B4-BE49-F238E27FC236}">
                <a16:creationId xmlns:a16="http://schemas.microsoft.com/office/drawing/2014/main" xmlns="" id="{3661B477-771C-274B-2192-A0A28574C398}"/>
              </a:ext>
            </a:extLst>
          </p:cNvPr>
          <p:cNvSpPr txBox="1">
            <a:spLocks noGrp="1" noChangeArrowheads="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15</a:t>
            </a:r>
          </a:p>
        </p:txBody>
      </p:sp>
      <p:sp>
        <p:nvSpPr>
          <p:cNvPr id="88068" name="Rectangle 4">
            <a:extLst>
              <a:ext uri="{FF2B5EF4-FFF2-40B4-BE49-F238E27FC236}">
                <a16:creationId xmlns:a16="http://schemas.microsoft.com/office/drawing/2014/main" xmlns="" id="{53DC217D-627B-1826-878C-83F42451A0EE}"/>
              </a:ext>
            </a:extLst>
          </p:cNvPr>
          <p:cNvSpPr>
            <a:spLocks noGrp="1" noRot="1" noChangeAspect="1" noChangeArrowheads="1" noTextEdit="1"/>
          </p:cNvSpPr>
          <p:nvPr>
            <p:ph type="sldImg"/>
          </p:nvPr>
        </p:nvSpPr>
        <p:spPr>
          <a:ln/>
        </p:spPr>
      </p:sp>
      <p:sp>
        <p:nvSpPr>
          <p:cNvPr id="240645" name="Rectangle 5">
            <a:extLst>
              <a:ext uri="{FF2B5EF4-FFF2-40B4-BE49-F238E27FC236}">
                <a16:creationId xmlns:a16="http://schemas.microsoft.com/office/drawing/2014/main" xmlns="" id="{FEB82A74-609E-8F9A-C2D6-F4B96A03A29C}"/>
              </a:ext>
            </a:extLst>
          </p:cNvPr>
          <p:cNvSpPr>
            <a:spLocks noGrp="1" noChangeArrowheads="1"/>
          </p:cNvSpPr>
          <p:nvPr>
            <p:ph type="body" idx="1"/>
          </p:nvPr>
        </p:nvSpPr>
        <p:spPr>
          <a:noFill/>
          <a:ln/>
        </p:spPr>
        <p:txBody>
          <a:bodyPr lIns="96661" tIns="48330" rIns="96661" bIns="48330"/>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dirty="0"/>
              <a:t>Para el 2015 podemos observar que como primera causa de morbilidad tenemos  a la enfermedad de</a:t>
            </a:r>
            <a:r>
              <a:rPr lang="es-ES" baseline="0" dirty="0"/>
              <a:t> Caries de la Dentina  con un 9.50</a:t>
            </a:r>
            <a:r>
              <a:rPr lang="es-ES" dirty="0"/>
              <a:t>%,  seguida de las  enfermedades </a:t>
            </a:r>
            <a:r>
              <a:rPr lang="es-ES" baseline="0" dirty="0"/>
              <a:t>Faringitis Aguda con un 6.60% y las enfermedades de Anemia por Deficiencia </a:t>
            </a:r>
            <a:r>
              <a:rPr lang="es-ES" baseline="0"/>
              <a:t>de Hierro </a:t>
            </a:r>
            <a:r>
              <a:rPr lang="es-ES" baseline="0" dirty="0"/>
              <a:t>con </a:t>
            </a:r>
            <a:r>
              <a:rPr lang="es-ES" baseline="0"/>
              <a:t>un 4.81%</a:t>
            </a:r>
            <a:r>
              <a:rPr lang="es-ES"/>
              <a:t>.</a:t>
            </a:r>
            <a:r>
              <a:rPr lang="es-ES" baseline="0"/>
              <a:t> </a:t>
            </a:r>
            <a:endParaRPr lang="es-ES" dirty="0"/>
          </a:p>
          <a:p>
            <a:pPr eaLnBrk="1" hangingPunct="1"/>
            <a:endParaRPr lang="es-ES" dirty="0"/>
          </a:p>
        </p:txBody>
      </p:sp>
    </p:spTree>
    <p:extLst>
      <p:ext uri="{BB962C8B-B14F-4D97-AF65-F5344CB8AC3E}">
        <p14:creationId xmlns:p14="http://schemas.microsoft.com/office/powerpoint/2010/main" val="403175588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1 Marcador de imagen de diapositiva"/>
          <p:cNvSpPr>
            <a:spLocks noGrp="1" noRot="1" noChangeAspect="1" noTextEdit="1"/>
          </p:cNvSpPr>
          <p:nvPr>
            <p:ph type="sldImg"/>
          </p:nvPr>
        </p:nvSpPr>
        <p:spPr>
          <a:ln/>
        </p:spPr>
      </p:sp>
      <p:sp>
        <p:nvSpPr>
          <p:cNvPr id="169987" name="2 Marcador de notas"/>
          <p:cNvSpPr>
            <a:spLocks noGrp="1"/>
          </p:cNvSpPr>
          <p:nvPr>
            <p:ph type="body" idx="1"/>
          </p:nvPr>
        </p:nvSpPr>
        <p:spPr>
          <a:noFill/>
          <a:ln/>
        </p:spPr>
        <p:txBody>
          <a:bodyPr/>
          <a:lstStyle/>
          <a:p>
            <a:pPr eaLnBrk="1" hangingPunct="1"/>
            <a:r>
              <a:rPr lang="es-ES" dirty="0">
                <a:latin typeface="Arial" pitchFamily="34" charset="0"/>
              </a:rPr>
              <a:t>En el 2015 de  3836 emergencias, se tiene  854 pacientes</a:t>
            </a:r>
            <a:r>
              <a:rPr lang="es-ES" baseline="0" dirty="0">
                <a:latin typeface="Arial" pitchFamily="34" charset="0"/>
              </a:rPr>
              <a:t> quienes ingresan a observación de las cuales  9 </a:t>
            </a:r>
            <a:r>
              <a:rPr lang="es-ES" dirty="0">
                <a:latin typeface="Arial" pitchFamily="34" charset="0"/>
              </a:rPr>
              <a:t>superan las 24 horas en observación representando el 1.0 del total de emergencias que entran</a:t>
            </a:r>
            <a:r>
              <a:rPr lang="es-ES" baseline="0" dirty="0">
                <a:latin typeface="Arial" pitchFamily="34" charset="0"/>
              </a:rPr>
              <a:t> a observación</a:t>
            </a:r>
            <a:endParaRPr lang="es-ES" dirty="0">
              <a:latin typeface="Arial" pitchFamily="34" charset="0"/>
            </a:endParaRPr>
          </a:p>
        </p:txBody>
      </p:sp>
    </p:spTree>
    <p:extLst>
      <p:ext uri="{BB962C8B-B14F-4D97-AF65-F5344CB8AC3E}">
        <p14:creationId xmlns:p14="http://schemas.microsoft.com/office/powerpoint/2010/main" val="422394808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0747DB9-6DD6-B3BA-6441-E9C98991FEFD}"/>
            </a:ext>
          </a:extLst>
        </p:cNvPr>
        <p:cNvGrpSpPr/>
        <p:nvPr/>
      </p:nvGrpSpPr>
      <p:grpSpPr>
        <a:xfrm>
          <a:off x="0" y="0"/>
          <a:ext cx="0" cy="0"/>
          <a:chOff x="0" y="0"/>
          <a:chExt cx="0" cy="0"/>
        </a:xfrm>
      </p:grpSpPr>
      <p:sp>
        <p:nvSpPr>
          <p:cNvPr id="169986" name="1 Marcador de imagen de diapositiva">
            <a:extLst>
              <a:ext uri="{FF2B5EF4-FFF2-40B4-BE49-F238E27FC236}">
                <a16:creationId xmlns:a16="http://schemas.microsoft.com/office/drawing/2014/main" xmlns="" id="{292F6DDC-0756-562D-CF42-1045917B8875}"/>
              </a:ext>
            </a:extLst>
          </p:cNvPr>
          <p:cNvSpPr>
            <a:spLocks noGrp="1" noRot="1" noChangeAspect="1" noTextEdit="1"/>
          </p:cNvSpPr>
          <p:nvPr>
            <p:ph type="sldImg"/>
          </p:nvPr>
        </p:nvSpPr>
        <p:spPr>
          <a:ln/>
        </p:spPr>
      </p:sp>
      <p:sp>
        <p:nvSpPr>
          <p:cNvPr id="169987" name="2 Marcador de notas">
            <a:extLst>
              <a:ext uri="{FF2B5EF4-FFF2-40B4-BE49-F238E27FC236}">
                <a16:creationId xmlns:a16="http://schemas.microsoft.com/office/drawing/2014/main" xmlns="" id="{2ACF87AB-91EF-FBD0-9A42-ADCAA51EF5F9}"/>
              </a:ext>
            </a:extLst>
          </p:cNvPr>
          <p:cNvSpPr>
            <a:spLocks noGrp="1"/>
          </p:cNvSpPr>
          <p:nvPr>
            <p:ph type="body" idx="1"/>
          </p:nvPr>
        </p:nvSpPr>
        <p:spPr>
          <a:noFill/>
          <a:ln/>
        </p:spPr>
        <p:txBody>
          <a:bodyPr/>
          <a:lstStyle/>
          <a:p>
            <a:pPr eaLnBrk="1" hangingPunct="1"/>
            <a:r>
              <a:rPr lang="es-ES" dirty="0">
                <a:latin typeface="Arial" pitchFamily="34" charset="0"/>
              </a:rPr>
              <a:t>En el 2015 de  3836 emergencias, se tiene  854 pacientes</a:t>
            </a:r>
            <a:r>
              <a:rPr lang="es-ES" baseline="0" dirty="0">
                <a:latin typeface="Arial" pitchFamily="34" charset="0"/>
              </a:rPr>
              <a:t> quienes ingresan a observación de las cuales  9 </a:t>
            </a:r>
            <a:r>
              <a:rPr lang="es-ES" dirty="0">
                <a:latin typeface="Arial" pitchFamily="34" charset="0"/>
              </a:rPr>
              <a:t>superan las 24 horas en observación representando el 1.0 del total de emergencias que entran</a:t>
            </a:r>
            <a:r>
              <a:rPr lang="es-ES" baseline="0" dirty="0">
                <a:latin typeface="Arial" pitchFamily="34" charset="0"/>
              </a:rPr>
              <a:t> a observación</a:t>
            </a:r>
            <a:endParaRPr lang="es-ES" dirty="0">
              <a:latin typeface="Arial" pitchFamily="34" charset="0"/>
            </a:endParaRPr>
          </a:p>
        </p:txBody>
      </p:sp>
    </p:spTree>
    <p:extLst>
      <p:ext uri="{BB962C8B-B14F-4D97-AF65-F5344CB8AC3E}">
        <p14:creationId xmlns:p14="http://schemas.microsoft.com/office/powerpoint/2010/main" val="794765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5019026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D2445D6-EE5D-0509-CB75-C92033C9B2D9}"/>
            </a:ext>
          </a:extLst>
        </p:cNvPr>
        <p:cNvGrpSpPr/>
        <p:nvPr/>
      </p:nvGrpSpPr>
      <p:grpSpPr>
        <a:xfrm>
          <a:off x="0" y="0"/>
          <a:ext cx="0" cy="0"/>
          <a:chOff x="0" y="0"/>
          <a:chExt cx="0" cy="0"/>
        </a:xfrm>
      </p:grpSpPr>
      <p:sp>
        <p:nvSpPr>
          <p:cNvPr id="171010" name="1 Marcador de imagen de diapositiva">
            <a:extLst>
              <a:ext uri="{FF2B5EF4-FFF2-40B4-BE49-F238E27FC236}">
                <a16:creationId xmlns:a16="http://schemas.microsoft.com/office/drawing/2014/main" xmlns="" id="{80F536A0-B89C-DC2E-45E5-5DE25CCDAD6F}"/>
              </a:ext>
            </a:extLst>
          </p:cNvPr>
          <p:cNvSpPr>
            <a:spLocks noGrp="1" noRot="1" noChangeAspect="1" noTextEdit="1"/>
          </p:cNvSpPr>
          <p:nvPr>
            <p:ph type="sldImg"/>
          </p:nvPr>
        </p:nvSpPr>
        <p:spPr>
          <a:ln/>
        </p:spPr>
      </p:sp>
      <p:sp>
        <p:nvSpPr>
          <p:cNvPr id="171011" name="2 Marcador de notas">
            <a:extLst>
              <a:ext uri="{FF2B5EF4-FFF2-40B4-BE49-F238E27FC236}">
                <a16:creationId xmlns:a16="http://schemas.microsoft.com/office/drawing/2014/main" xmlns="" id="{048C1AF1-E4FA-63CE-2C23-651F4C137F9D}"/>
              </a:ext>
            </a:extLst>
          </p:cNvPr>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361331317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71749782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32334269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11901136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119011369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Marcador de imagen de diapositiva"/>
          <p:cNvSpPr>
            <a:spLocks noGrp="1" noRot="1" noChangeAspect="1" noTextEdit="1"/>
          </p:cNvSpPr>
          <p:nvPr>
            <p:ph type="sldImg"/>
          </p:nvPr>
        </p:nvSpPr>
        <p:spPr>
          <a:ln/>
        </p:spPr>
      </p:sp>
      <p:sp>
        <p:nvSpPr>
          <p:cNvPr id="171011" name="2 Marcador de notas"/>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1190113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solidFill>
                  <a:prstClr val="black"/>
                </a:solidFill>
                <a:latin typeface="Arial" charset="0"/>
              </a:rPr>
              <a:t>3</a:t>
            </a:r>
          </a:p>
        </p:txBody>
      </p:sp>
      <p:sp>
        <p:nvSpPr>
          <p:cNvPr id="757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r>
              <a:rPr lang="es-ES" dirty="0"/>
              <a:t>La mayor </a:t>
            </a:r>
            <a:r>
              <a:rPr lang="es-PE" dirty="0"/>
              <a:t>concentración de población adulta  con un  55.6 % seguida de la población Niño  con  25% de la población asignada  al Hospital</a:t>
            </a:r>
            <a:r>
              <a:rPr lang="es-PE" baseline="0" dirty="0"/>
              <a:t> de Espinar</a:t>
            </a:r>
          </a:p>
          <a:p>
            <a:pPr eaLnBrk="1" hangingPunct="1"/>
            <a:endParaRPr lang="es-ES" dirty="0"/>
          </a:p>
        </p:txBody>
      </p:sp>
      <p:sp>
        <p:nvSpPr>
          <p:cNvPr id="757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solidFill>
                  <a:prstClr val="black"/>
                </a:solidFill>
                <a:latin typeface="Arial" charset="0"/>
              </a:rPr>
              <a:t>3</a:t>
            </a:r>
          </a:p>
        </p:txBody>
      </p:sp>
    </p:spTree>
    <p:extLst>
      <p:ext uri="{BB962C8B-B14F-4D97-AF65-F5344CB8AC3E}">
        <p14:creationId xmlns:p14="http://schemas.microsoft.com/office/powerpoint/2010/main" val="150190263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BF57A2F-FADE-2C0E-787D-A57DDFE7C823}"/>
            </a:ext>
          </a:extLst>
        </p:cNvPr>
        <p:cNvGrpSpPr/>
        <p:nvPr/>
      </p:nvGrpSpPr>
      <p:grpSpPr>
        <a:xfrm>
          <a:off x="0" y="0"/>
          <a:ext cx="0" cy="0"/>
          <a:chOff x="0" y="0"/>
          <a:chExt cx="0" cy="0"/>
        </a:xfrm>
      </p:grpSpPr>
      <p:sp>
        <p:nvSpPr>
          <p:cNvPr id="171010" name="1 Marcador de imagen de diapositiva">
            <a:extLst>
              <a:ext uri="{FF2B5EF4-FFF2-40B4-BE49-F238E27FC236}">
                <a16:creationId xmlns:a16="http://schemas.microsoft.com/office/drawing/2014/main" xmlns="" id="{ED5A13FA-EBD8-635E-17A6-37D5A96CF7CA}"/>
              </a:ext>
            </a:extLst>
          </p:cNvPr>
          <p:cNvSpPr>
            <a:spLocks noGrp="1" noRot="1" noChangeAspect="1" noTextEdit="1"/>
          </p:cNvSpPr>
          <p:nvPr>
            <p:ph type="sldImg"/>
          </p:nvPr>
        </p:nvSpPr>
        <p:spPr>
          <a:ln/>
        </p:spPr>
      </p:sp>
      <p:sp>
        <p:nvSpPr>
          <p:cNvPr id="171011" name="2 Marcador de notas">
            <a:extLst>
              <a:ext uri="{FF2B5EF4-FFF2-40B4-BE49-F238E27FC236}">
                <a16:creationId xmlns:a16="http://schemas.microsoft.com/office/drawing/2014/main" xmlns="" id="{5D4D37B1-253D-C789-23B5-0165EBF06B3E}"/>
              </a:ext>
            </a:extLst>
          </p:cNvPr>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390382358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EBF57A2F-FADE-2C0E-787D-A57DDFE7C823}"/>
            </a:ext>
          </a:extLst>
        </p:cNvPr>
        <p:cNvGrpSpPr/>
        <p:nvPr/>
      </p:nvGrpSpPr>
      <p:grpSpPr>
        <a:xfrm>
          <a:off x="0" y="0"/>
          <a:ext cx="0" cy="0"/>
          <a:chOff x="0" y="0"/>
          <a:chExt cx="0" cy="0"/>
        </a:xfrm>
      </p:grpSpPr>
      <p:sp>
        <p:nvSpPr>
          <p:cNvPr id="171010" name="1 Marcador de imagen de diapositiva">
            <a:extLst>
              <a:ext uri="{FF2B5EF4-FFF2-40B4-BE49-F238E27FC236}">
                <a16:creationId xmlns:a16="http://schemas.microsoft.com/office/drawing/2014/main" xmlns="" id="{ED5A13FA-EBD8-635E-17A6-37D5A96CF7CA}"/>
              </a:ext>
            </a:extLst>
          </p:cNvPr>
          <p:cNvSpPr>
            <a:spLocks noGrp="1" noRot="1" noChangeAspect="1" noTextEdit="1"/>
          </p:cNvSpPr>
          <p:nvPr>
            <p:ph type="sldImg"/>
          </p:nvPr>
        </p:nvSpPr>
        <p:spPr>
          <a:ln/>
        </p:spPr>
      </p:sp>
      <p:sp>
        <p:nvSpPr>
          <p:cNvPr id="171011" name="2 Marcador de notas">
            <a:extLst>
              <a:ext uri="{FF2B5EF4-FFF2-40B4-BE49-F238E27FC236}">
                <a16:creationId xmlns:a16="http://schemas.microsoft.com/office/drawing/2014/main" xmlns="" id="{5D4D37B1-253D-C789-23B5-0165EBF06B3E}"/>
              </a:ext>
            </a:extLst>
          </p:cNvPr>
          <p:cNvSpPr>
            <a:spLocks noGrp="1"/>
          </p:cNvSpPr>
          <p:nvPr>
            <p:ph type="body" idx="1"/>
          </p:nvPr>
        </p:nvSpPr>
        <p:spPr>
          <a:noFill/>
          <a:ln/>
        </p:spPr>
        <p:txBody>
          <a:bodyPr/>
          <a:lstStyle/>
          <a:p>
            <a:pPr eaLnBrk="1" hangingPunct="1"/>
            <a:r>
              <a:rPr lang="es-ES" dirty="0">
                <a:latin typeface="Arial" pitchFamily="34" charset="0"/>
              </a:rPr>
              <a:t>Se puede observar  en</a:t>
            </a:r>
            <a:r>
              <a:rPr lang="es-ES" baseline="0" dirty="0">
                <a:latin typeface="Arial" pitchFamily="34" charset="0"/>
              </a:rPr>
              <a:t> este cuadro que desde el año 2013 al 2015 ha incrementado la atención de pacientes en el servicio de emergencia de  3711 pacientes en 2013,  a 3836 al 2015.</a:t>
            </a:r>
            <a:endParaRPr lang="es-ES" dirty="0">
              <a:latin typeface="Arial" pitchFamily="34" charset="0"/>
            </a:endParaRPr>
          </a:p>
        </p:txBody>
      </p:sp>
    </p:spTree>
    <p:extLst>
      <p:ext uri="{BB962C8B-B14F-4D97-AF65-F5344CB8AC3E}">
        <p14:creationId xmlns:p14="http://schemas.microsoft.com/office/powerpoint/2010/main" val="390382358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Grp="1" noChangeArrowheads="1"/>
          </p:cNvSpPr>
          <p:nvPr/>
        </p:nvSpPr>
        <p:spPr bwMode="auto">
          <a:xfrm>
            <a:off x="3850836" y="9429516"/>
            <a:ext cx="2945659" cy="496411"/>
          </a:xfrm>
          <a:prstGeom prst="rect">
            <a:avLst/>
          </a:prstGeom>
          <a:noFill/>
          <a:ln w="9525">
            <a:noFill/>
            <a:miter lim="800000"/>
            <a:headEnd/>
            <a:tailEnd/>
          </a:ln>
        </p:spPr>
        <p:txBody>
          <a:bodyPr anchor="b"/>
          <a:lstStyle/>
          <a:p>
            <a:pPr algn="r" fontAlgn="base">
              <a:spcBef>
                <a:spcPct val="0"/>
              </a:spcBef>
              <a:spcAft>
                <a:spcPct val="0"/>
              </a:spcAft>
            </a:pPr>
            <a:r>
              <a:rPr lang="es-ES" sz="1200">
                <a:latin typeface="Arial" charset="0"/>
              </a:rPr>
              <a:t>53</a:t>
            </a:r>
          </a:p>
        </p:txBody>
      </p:sp>
      <p:sp>
        <p:nvSpPr>
          <p:cNvPr id="126979" name="Rectangle 3"/>
          <p:cNvSpPr>
            <a:spLocks noGrp="1" noRot="1" noChangeAspect="1" noTextEdit="1"/>
          </p:cNvSpPr>
          <p:nvPr>
            <p:ph type="sldImg"/>
          </p:nvPr>
        </p:nvSpPr>
        <p:spPr>
          <a:ln/>
        </p:spPr>
      </p:sp>
      <p:sp>
        <p:nvSpPr>
          <p:cNvPr id="240645" name="Rectangle 4"/>
          <p:cNvSpPr>
            <a:spLocks noGrp="1"/>
          </p:cNvSpPr>
          <p:nvPr>
            <p:ph type="body" idx="1"/>
          </p:nvPr>
        </p:nvSpPr>
        <p:spPr>
          <a:noFill/>
          <a:ln/>
        </p:spPr>
        <p:txBody>
          <a:bodyPr lIns="96661" tIns="48330" rIns="96661" bIns="48330"/>
          <a:lstStyle/>
          <a:p>
            <a:pPr eaLnBrk="1" hangingPunct="1"/>
            <a:endParaRPr lang="es-ES"/>
          </a:p>
        </p:txBody>
      </p:sp>
      <p:sp>
        <p:nvSpPr>
          <p:cNvPr id="126981" name="Text Box 5"/>
          <p:cNvSpPr txBox="1">
            <a:spLocks noGrp="1"/>
          </p:cNvSpPr>
          <p:nvPr/>
        </p:nvSpPr>
        <p:spPr bwMode="auto">
          <a:xfrm>
            <a:off x="3850836" y="9429516"/>
            <a:ext cx="2945659" cy="496411"/>
          </a:xfrm>
          <a:prstGeom prst="rect">
            <a:avLst/>
          </a:prstGeom>
          <a:noFill/>
          <a:ln w="9525">
            <a:noFill/>
            <a:miter lim="800000"/>
            <a:headEnd/>
            <a:tailEnd/>
          </a:ln>
        </p:spPr>
        <p:txBody>
          <a:bodyPr lIns="96661" tIns="48330" rIns="96661" bIns="48330" anchor="b"/>
          <a:lstStyle/>
          <a:p>
            <a:pPr algn="r" fontAlgn="base">
              <a:spcBef>
                <a:spcPct val="0"/>
              </a:spcBef>
              <a:spcAft>
                <a:spcPct val="0"/>
              </a:spcAft>
            </a:pPr>
            <a:r>
              <a:rPr lang="es-ES" sz="1300">
                <a:latin typeface="Arial" charset="0"/>
              </a:rPr>
              <a:t>53</a:t>
            </a:r>
          </a:p>
        </p:txBody>
      </p:sp>
    </p:spTree>
    <p:extLst>
      <p:ext uri="{BB962C8B-B14F-4D97-AF65-F5344CB8AC3E}">
        <p14:creationId xmlns:p14="http://schemas.microsoft.com/office/powerpoint/2010/main" val="198377677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1 Marcador de imagen de diapositiva"/>
          <p:cNvSpPr>
            <a:spLocks noGrp="1" noRot="1" noChangeAspect="1" noTextEdit="1"/>
          </p:cNvSpPr>
          <p:nvPr>
            <p:ph type="sldImg"/>
          </p:nvPr>
        </p:nvSpPr>
        <p:spPr>
          <a:ln/>
        </p:spPr>
      </p:sp>
      <p:sp>
        <p:nvSpPr>
          <p:cNvPr id="173059" name="2 Marcador de notas"/>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325378864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1 Marcador de imagen de diapositiva"/>
          <p:cNvSpPr>
            <a:spLocks noGrp="1" noRot="1" noChangeAspect="1" noTextEdit="1"/>
          </p:cNvSpPr>
          <p:nvPr>
            <p:ph type="sldImg"/>
          </p:nvPr>
        </p:nvSpPr>
        <p:spPr>
          <a:ln/>
        </p:spPr>
      </p:sp>
      <p:sp>
        <p:nvSpPr>
          <p:cNvPr id="173059" name="2 Marcador de notas"/>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274806573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B339DE5-64BC-A036-C188-93FAA5B3B2E6}"/>
            </a:ext>
          </a:extLst>
        </p:cNvPr>
        <p:cNvGrpSpPr/>
        <p:nvPr/>
      </p:nvGrpSpPr>
      <p:grpSpPr>
        <a:xfrm>
          <a:off x="0" y="0"/>
          <a:ext cx="0" cy="0"/>
          <a:chOff x="0" y="0"/>
          <a:chExt cx="0" cy="0"/>
        </a:xfrm>
      </p:grpSpPr>
      <p:sp>
        <p:nvSpPr>
          <p:cNvPr id="173058" name="1 Marcador de imagen de diapositiva">
            <a:extLst>
              <a:ext uri="{FF2B5EF4-FFF2-40B4-BE49-F238E27FC236}">
                <a16:creationId xmlns:a16="http://schemas.microsoft.com/office/drawing/2014/main" xmlns="" id="{CB45082E-8F03-FFFC-06D1-73AF30C4C1B9}"/>
              </a:ext>
            </a:extLst>
          </p:cNvPr>
          <p:cNvSpPr>
            <a:spLocks noGrp="1" noRot="1" noChangeAspect="1" noTextEdit="1"/>
          </p:cNvSpPr>
          <p:nvPr>
            <p:ph type="sldImg"/>
          </p:nvPr>
        </p:nvSpPr>
        <p:spPr>
          <a:ln/>
        </p:spPr>
      </p:sp>
      <p:sp>
        <p:nvSpPr>
          <p:cNvPr id="173059" name="2 Marcador de notas">
            <a:extLst>
              <a:ext uri="{FF2B5EF4-FFF2-40B4-BE49-F238E27FC236}">
                <a16:creationId xmlns:a16="http://schemas.microsoft.com/office/drawing/2014/main" xmlns="" id="{3E8A0C36-CACD-3DEE-A3B1-8E6284FD975B}"/>
              </a:ext>
            </a:extLst>
          </p:cNvPr>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117518017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1 Marcador de imagen de diapositiva"/>
          <p:cNvSpPr>
            <a:spLocks noGrp="1" noRot="1" noChangeAspect="1" noTextEdit="1"/>
          </p:cNvSpPr>
          <p:nvPr>
            <p:ph type="sldImg"/>
          </p:nvPr>
        </p:nvSpPr>
        <p:spPr>
          <a:ln/>
        </p:spPr>
      </p:sp>
      <p:sp>
        <p:nvSpPr>
          <p:cNvPr id="173059" name="2 Marcador de notas"/>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325378864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E3CA4EE-A335-B350-F637-224530BF879B}"/>
            </a:ext>
          </a:extLst>
        </p:cNvPr>
        <p:cNvGrpSpPr/>
        <p:nvPr/>
      </p:nvGrpSpPr>
      <p:grpSpPr>
        <a:xfrm>
          <a:off x="0" y="0"/>
          <a:ext cx="0" cy="0"/>
          <a:chOff x="0" y="0"/>
          <a:chExt cx="0" cy="0"/>
        </a:xfrm>
      </p:grpSpPr>
      <p:sp>
        <p:nvSpPr>
          <p:cNvPr id="173058" name="1 Marcador de imagen de diapositiva">
            <a:extLst>
              <a:ext uri="{FF2B5EF4-FFF2-40B4-BE49-F238E27FC236}">
                <a16:creationId xmlns:a16="http://schemas.microsoft.com/office/drawing/2014/main" xmlns="" id="{F25B90DE-306A-C6FB-4910-C049EDD633CE}"/>
              </a:ext>
            </a:extLst>
          </p:cNvPr>
          <p:cNvSpPr>
            <a:spLocks noGrp="1" noRot="1" noChangeAspect="1" noTextEdit="1"/>
          </p:cNvSpPr>
          <p:nvPr>
            <p:ph type="sldImg"/>
          </p:nvPr>
        </p:nvSpPr>
        <p:spPr>
          <a:ln/>
        </p:spPr>
      </p:sp>
      <p:sp>
        <p:nvSpPr>
          <p:cNvPr id="173059" name="2 Marcador de notas">
            <a:extLst>
              <a:ext uri="{FF2B5EF4-FFF2-40B4-BE49-F238E27FC236}">
                <a16:creationId xmlns:a16="http://schemas.microsoft.com/office/drawing/2014/main" xmlns="" id="{A0BCB11A-5796-2356-20BE-2B1D0EB7EB8C}"/>
              </a:ext>
            </a:extLst>
          </p:cNvPr>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 sz="1200" dirty="0">
                <a:latin typeface="Arial" pitchFamily="34" charset="0"/>
              </a:rPr>
              <a:t>Como se puede apreciar en el servicio de Hospitalización en el año 2013  se tiene un comportamiento descendente de egresos hasta el 2014; para el año 2015 se nota que se tuvo un incremento de 1487 egresos .</a:t>
            </a:r>
            <a:endParaRPr lang="es-ES" baseline="0" dirty="0">
              <a:latin typeface="Arial" pitchFamily="34" charset="0"/>
            </a:endParaRPr>
          </a:p>
        </p:txBody>
      </p:sp>
    </p:spTree>
    <p:extLst>
      <p:ext uri="{BB962C8B-B14F-4D97-AF65-F5344CB8AC3E}">
        <p14:creationId xmlns:p14="http://schemas.microsoft.com/office/powerpoint/2010/main" val="13246852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329593160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CAB2846-5070-1C32-724E-41323BE8CCE6}"/>
            </a:ext>
          </a:extLst>
        </p:cNvPr>
        <p:cNvGrpSpPr/>
        <p:nvPr/>
      </p:nvGrpSpPr>
      <p:grpSpPr>
        <a:xfrm>
          <a:off x="0" y="0"/>
          <a:ext cx="0" cy="0"/>
          <a:chOff x="0" y="0"/>
          <a:chExt cx="0" cy="0"/>
        </a:xfrm>
      </p:grpSpPr>
      <p:sp>
        <p:nvSpPr>
          <p:cNvPr id="2" name="1 Marcador de imagen de diapositiva">
            <a:extLst>
              <a:ext uri="{FF2B5EF4-FFF2-40B4-BE49-F238E27FC236}">
                <a16:creationId xmlns:a16="http://schemas.microsoft.com/office/drawing/2014/main" xmlns="" id="{72A227C0-1BB2-FBE5-5193-43C057A9184C}"/>
              </a:ext>
            </a:extLst>
          </p:cNvPr>
          <p:cNvSpPr>
            <a:spLocks noGrp="1" noRot="1" noChangeAspect="1"/>
          </p:cNvSpPr>
          <p:nvPr>
            <p:ph type="sldImg"/>
          </p:nvPr>
        </p:nvSpPr>
        <p:spPr/>
      </p:sp>
      <p:sp>
        <p:nvSpPr>
          <p:cNvPr id="3" name="2 Marcador de notas">
            <a:extLst>
              <a:ext uri="{FF2B5EF4-FFF2-40B4-BE49-F238E27FC236}">
                <a16:creationId xmlns:a16="http://schemas.microsoft.com/office/drawing/2014/main" xmlns="" id="{34FBAB33-DF89-FB34-D5FA-58C52F4F3543}"/>
              </a:ext>
            </a:extLst>
          </p:cNvPr>
          <p:cNvSpPr>
            <a:spLocks noGrp="1"/>
          </p:cNvSpPr>
          <p:nvPr>
            <p:ph type="body" idx="1"/>
          </p:nvPr>
        </p:nvSpPr>
        <p:spPr/>
        <p:txBody>
          <a:bodyPr/>
          <a:lstStyle/>
          <a:p>
            <a:r>
              <a:rPr lang="es-ES" dirty="0">
                <a:latin typeface="Arial" pitchFamily="34" charset="0"/>
              </a:rPr>
              <a:t>En el Grafico se observa que el mayor % de Egresos</a:t>
            </a:r>
            <a:r>
              <a:rPr lang="es-ES" baseline="0" dirty="0">
                <a:latin typeface="Arial" pitchFamily="34" charset="0"/>
              </a:rPr>
              <a:t> es, en el Servicio de </a:t>
            </a:r>
            <a:r>
              <a:rPr lang="es-ES" baseline="0" dirty="0" err="1">
                <a:latin typeface="Arial" pitchFamily="34" charset="0"/>
              </a:rPr>
              <a:t>Gine</a:t>
            </a:r>
            <a:r>
              <a:rPr lang="es-ES" baseline="0" dirty="0">
                <a:latin typeface="Arial" pitchFamily="34" charset="0"/>
              </a:rPr>
              <a:t> – Obstetricia, este Resultado se debe que, la Mayor cantidad de pacientes que ingresan y egresan del Servicio de Hospitalización son las madres Gestantes que terminan en Partos Institucionales.</a:t>
            </a:r>
            <a:endParaRPr lang="es-ES" dirty="0"/>
          </a:p>
        </p:txBody>
      </p:sp>
    </p:spTree>
    <p:extLst>
      <p:ext uri="{BB962C8B-B14F-4D97-AF65-F5344CB8AC3E}">
        <p14:creationId xmlns:p14="http://schemas.microsoft.com/office/powerpoint/2010/main" val="9011569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3"/>
          <p:cNvSpPr>
            <a:spLocks noGrp="1"/>
          </p:cNvSpPr>
          <p:nvPr>
            <p:ph type="body" sz="quarter" idx="12" hasCustomPrompt="1"/>
          </p:nvPr>
        </p:nvSpPr>
        <p:spPr>
          <a:xfrm>
            <a:off x="3210021" y="4005064"/>
            <a:ext cx="2880320" cy="576064"/>
          </a:xfrm>
          <a:prstGeom prst="rect">
            <a:avLst/>
          </a:prstGeom>
        </p:spPr>
        <p:txBody>
          <a:bodyPr anchor="ctr"/>
          <a:lstStyle>
            <a:lvl1pPr marL="0" indent="0" algn="ctr">
              <a:buFontTx/>
              <a:buNone/>
              <a:defRPr sz="1100" b="1">
                <a:solidFill>
                  <a:schemeClr val="tx1">
                    <a:lumMod val="75000"/>
                    <a:lumOff val="25000"/>
                  </a:schemeClr>
                </a:solidFill>
                <a:latin typeface="+mn-lt"/>
                <a:cs typeface="Arial" pitchFamily="34" charset="0"/>
              </a:defRPr>
            </a:lvl1pPr>
          </a:lstStyle>
          <a:p>
            <a:pPr lvl="0"/>
            <a:r>
              <a:rPr lang="en-US" altLang="ko-KR" dirty="0"/>
              <a:t>INSERT THE TITLE </a:t>
            </a:r>
          </a:p>
          <a:p>
            <a:pPr lvl="0"/>
            <a:r>
              <a:rPr lang="en-US" altLang="ko-KR" dirty="0"/>
              <a:t>OF YOUR PRESENTATION HERE</a:t>
            </a:r>
          </a:p>
        </p:txBody>
      </p:sp>
      <p:sp>
        <p:nvSpPr>
          <p:cNvPr id="6" name="Title 1"/>
          <p:cNvSpPr>
            <a:spLocks noGrp="1"/>
          </p:cNvSpPr>
          <p:nvPr>
            <p:ph type="title" hasCustomPrompt="1"/>
          </p:nvPr>
        </p:nvSpPr>
        <p:spPr>
          <a:xfrm>
            <a:off x="3210021" y="2276872"/>
            <a:ext cx="2880320" cy="1728192"/>
          </a:xfrm>
          <a:prstGeom prst="rect">
            <a:avLst/>
          </a:prstGeom>
        </p:spPr>
        <p:txBody>
          <a:bodyPr anchor="ctr"/>
          <a:lstStyle>
            <a:lvl1pPr algn="ctr">
              <a:defRPr sz="2800" b="1" baseline="0">
                <a:solidFill>
                  <a:schemeClr val="tx1">
                    <a:lumMod val="75000"/>
                    <a:lumOff val="25000"/>
                  </a:schemeClr>
                </a:solidFill>
                <a:latin typeface="+mj-lt"/>
                <a:cs typeface="Arial" pitchFamily="34" charset="0"/>
              </a:defRPr>
            </a:lvl1pPr>
          </a:lstStyle>
          <a:p>
            <a:r>
              <a:rPr lang="en-US" altLang="ko-KR" dirty="0"/>
              <a:t>FREE</a:t>
            </a:r>
            <a:br>
              <a:rPr lang="en-US" altLang="ko-KR" dirty="0"/>
            </a:br>
            <a:r>
              <a:rPr lang="en-US" altLang="ko-KR" dirty="0"/>
              <a:t>PPT </a:t>
            </a:r>
            <a:br>
              <a:rPr lang="en-US" altLang="ko-KR" dirty="0"/>
            </a:br>
            <a:r>
              <a:rPr lang="en-US" altLang="ko-KR" dirty="0"/>
              <a:t>TEMPLATES</a:t>
            </a:r>
            <a:endParaRPr lang="ko-KR" altLang="en-US" dirty="0"/>
          </a:p>
        </p:txBody>
      </p:sp>
    </p:spTree>
    <p:extLst>
      <p:ext uri="{BB962C8B-B14F-4D97-AF65-F5344CB8AC3E}">
        <p14:creationId xmlns:p14="http://schemas.microsoft.com/office/powerpoint/2010/main" val="691688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5362" name="Picture 2" descr="D:\KBM-정애\014-Fullppt\PNG이미지\모니터.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88024" y="1515445"/>
            <a:ext cx="3672408" cy="4882216"/>
          </a:xfrm>
          <a:prstGeom prst="rect">
            <a:avLst/>
          </a:prstGeom>
          <a:noFill/>
          <a:extLst>
            <a:ext uri="{909E8E84-426E-40DD-AFC4-6F175D3DCCD1}">
              <a14:hiddenFill xmlns:a14="http://schemas.microsoft.com/office/drawing/2010/main">
                <a:solidFill>
                  <a:srgbClr val="FFFFFF"/>
                </a:solidFill>
              </a14:hiddenFill>
            </a:ext>
          </a:extLst>
        </p:spPr>
      </p:pic>
      <p:sp>
        <p:nvSpPr>
          <p:cNvPr id="3" name="Picture Placeholder 2"/>
          <p:cNvSpPr>
            <a:spLocks noGrp="1"/>
          </p:cNvSpPr>
          <p:nvPr>
            <p:ph type="pic" idx="11" hasCustomPrompt="1"/>
          </p:nvPr>
        </p:nvSpPr>
        <p:spPr>
          <a:xfrm>
            <a:off x="4947630" y="1729352"/>
            <a:ext cx="3325137" cy="309839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5" name="Title 1">
            <a:extLst>
              <a:ext uri="{FF2B5EF4-FFF2-40B4-BE49-F238E27FC236}">
                <a16:creationId xmlns:a16="http://schemas.microsoft.com/office/drawing/2014/main" xmlns="" id="{31A1507E-95E7-4D48-BBB7-ECCACC931BF6}"/>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6" name="Text Placeholder 9">
            <a:extLst>
              <a:ext uri="{FF2B5EF4-FFF2-40B4-BE49-F238E27FC236}">
                <a16:creationId xmlns:a16="http://schemas.microsoft.com/office/drawing/2014/main" xmlns="" id="{29D945A9-9C37-4202-A44A-216BEE4A5EB3}"/>
              </a:ext>
            </a:extLst>
          </p:cNvPr>
          <p:cNvSpPr>
            <a:spLocks noGrp="1"/>
          </p:cNvSpPr>
          <p:nvPr>
            <p:ph type="body" sz="quarter" idx="12"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2105275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8" name="Rectangle 7"/>
          <p:cNvSpPr/>
          <p:nvPr userDrawn="1"/>
        </p:nvSpPr>
        <p:spPr>
          <a:xfrm>
            <a:off x="0" y="1570573"/>
            <a:ext cx="1828800" cy="24962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Rectangle 8"/>
          <p:cNvSpPr/>
          <p:nvPr userDrawn="1"/>
        </p:nvSpPr>
        <p:spPr>
          <a:xfrm>
            <a:off x="1828800" y="4056444"/>
            <a:ext cx="1828800" cy="24962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Picture Placeholder 2"/>
          <p:cNvSpPr>
            <a:spLocks noGrp="1"/>
          </p:cNvSpPr>
          <p:nvPr>
            <p:ph type="pic" idx="11" hasCustomPrompt="1"/>
          </p:nvPr>
        </p:nvSpPr>
        <p:spPr>
          <a:xfrm>
            <a:off x="1828800" y="1570851"/>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Rectangle 10"/>
          <p:cNvSpPr/>
          <p:nvPr userDrawn="1"/>
        </p:nvSpPr>
        <p:spPr>
          <a:xfrm>
            <a:off x="3657600" y="1570573"/>
            <a:ext cx="1828800" cy="24962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 name="Rectangle 11"/>
          <p:cNvSpPr/>
          <p:nvPr userDrawn="1"/>
        </p:nvSpPr>
        <p:spPr>
          <a:xfrm>
            <a:off x="5486400" y="4056444"/>
            <a:ext cx="1828800" cy="24962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Picture Placeholder 2"/>
          <p:cNvSpPr>
            <a:spLocks noGrp="1"/>
          </p:cNvSpPr>
          <p:nvPr>
            <p:ph type="pic" idx="12" hasCustomPrompt="1"/>
          </p:nvPr>
        </p:nvSpPr>
        <p:spPr>
          <a:xfrm>
            <a:off x="3657600" y="4056444"/>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4" name="Picture Placeholder 2"/>
          <p:cNvSpPr>
            <a:spLocks noGrp="1"/>
          </p:cNvSpPr>
          <p:nvPr>
            <p:ph type="pic" idx="13" hasCustomPrompt="1"/>
          </p:nvPr>
        </p:nvSpPr>
        <p:spPr>
          <a:xfrm>
            <a:off x="0" y="4056444"/>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5" name="Picture Placeholder 2"/>
          <p:cNvSpPr>
            <a:spLocks noGrp="1"/>
          </p:cNvSpPr>
          <p:nvPr>
            <p:ph type="pic" idx="14" hasCustomPrompt="1"/>
          </p:nvPr>
        </p:nvSpPr>
        <p:spPr>
          <a:xfrm>
            <a:off x="5486400" y="1570851"/>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6" name="Picture Placeholder 2"/>
          <p:cNvSpPr>
            <a:spLocks noGrp="1"/>
          </p:cNvSpPr>
          <p:nvPr>
            <p:ph type="pic" idx="15" hasCustomPrompt="1"/>
          </p:nvPr>
        </p:nvSpPr>
        <p:spPr>
          <a:xfrm>
            <a:off x="7315200" y="4056444"/>
            <a:ext cx="1828800" cy="24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7" name="Rectangle 16"/>
          <p:cNvSpPr/>
          <p:nvPr userDrawn="1"/>
        </p:nvSpPr>
        <p:spPr>
          <a:xfrm>
            <a:off x="7315200" y="1570573"/>
            <a:ext cx="1828800" cy="24962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8" name="Title 1">
            <a:extLst>
              <a:ext uri="{FF2B5EF4-FFF2-40B4-BE49-F238E27FC236}">
                <a16:creationId xmlns:a16="http://schemas.microsoft.com/office/drawing/2014/main" xmlns="" id="{BC411CE2-DDDA-4E92-AC47-8E2E7BFBD87F}"/>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19" name="Text Placeholder 9">
            <a:extLst>
              <a:ext uri="{FF2B5EF4-FFF2-40B4-BE49-F238E27FC236}">
                <a16:creationId xmlns:a16="http://schemas.microsoft.com/office/drawing/2014/main" xmlns="" id="{C17BD2BE-B5DC-44EE-ADF8-C3DB99AFA2CA}"/>
              </a:ext>
            </a:extLst>
          </p:cNvPr>
          <p:cNvSpPr>
            <a:spLocks noGrp="1"/>
          </p:cNvSpPr>
          <p:nvPr>
            <p:ph type="body" sz="quarter" idx="16"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40162148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Picture Placeholder 2"/>
          <p:cNvSpPr>
            <a:spLocks noGrp="1"/>
          </p:cNvSpPr>
          <p:nvPr>
            <p:ph type="pic" idx="11" hasCustomPrompt="1"/>
          </p:nvPr>
        </p:nvSpPr>
        <p:spPr>
          <a:xfrm>
            <a:off x="0" y="0"/>
            <a:ext cx="9144000" cy="6858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20874154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0" name="Isosceles Triangle 9"/>
          <p:cNvSpPr/>
          <p:nvPr userDrawn="1"/>
        </p:nvSpPr>
        <p:spPr>
          <a:xfrm rot="10800000">
            <a:off x="2" y="2"/>
            <a:ext cx="9143999" cy="6857999"/>
          </a:xfrm>
          <a:prstGeom prst="triangle">
            <a:avLst>
              <a:gd name="adj" fmla="val 28960"/>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 name="그림 개체 틀 5">
            <a:extLst>
              <a:ext uri="{FF2B5EF4-FFF2-40B4-BE49-F238E27FC236}">
                <a16:creationId xmlns:a16="http://schemas.microsoft.com/office/drawing/2014/main" xmlns="" id="{FADE6738-9B24-46DC-A806-C322EE3B9BD7}"/>
              </a:ext>
            </a:extLst>
          </p:cNvPr>
          <p:cNvSpPr>
            <a:spLocks noGrp="1"/>
          </p:cNvSpPr>
          <p:nvPr>
            <p:ph type="pic" idx="11" hasCustomPrompt="1"/>
          </p:nvPr>
        </p:nvSpPr>
        <p:spPr>
          <a:xfrm>
            <a:off x="2" y="-8704"/>
            <a:ext cx="9143998" cy="6760463"/>
          </a:xfrm>
          <a:custGeom>
            <a:avLst/>
            <a:gdLst>
              <a:gd name="connsiteX0" fmla="*/ 0 w 9143998"/>
              <a:gd name="connsiteY0" fmla="*/ 0 h 5070347"/>
              <a:gd name="connsiteX1" fmla="*/ 9143998 w 9143998"/>
              <a:gd name="connsiteY1" fmla="*/ 0 h 5070347"/>
              <a:gd name="connsiteX2" fmla="*/ 7095742 w 9143998"/>
              <a:gd name="connsiteY2" fmla="*/ 5070347 h 5070347"/>
            </a:gdLst>
            <a:ahLst/>
            <a:cxnLst>
              <a:cxn ang="0">
                <a:pos x="connsiteX0" y="connsiteY0"/>
              </a:cxn>
              <a:cxn ang="0">
                <a:pos x="connsiteX1" y="connsiteY1"/>
              </a:cxn>
              <a:cxn ang="0">
                <a:pos x="connsiteX2" y="connsiteY2"/>
              </a:cxn>
            </a:cxnLst>
            <a:rect l="l" t="t" r="r" b="b"/>
            <a:pathLst>
              <a:path w="9143998" h="5070347">
                <a:moveTo>
                  <a:pt x="0" y="0"/>
                </a:moveTo>
                <a:lnTo>
                  <a:pt x="9143998" y="0"/>
                </a:lnTo>
                <a:lnTo>
                  <a:pt x="7095742" y="5070347"/>
                </a:lnTo>
                <a:close/>
              </a:path>
            </a:pathLst>
          </a:custGeom>
          <a:solidFill>
            <a:schemeClr val="bg1">
              <a:lumMod val="95000"/>
            </a:schemeClr>
          </a:solidFill>
        </p:spPr>
        <p:txBody>
          <a:bodyPr wrap="square" anchor="ctr">
            <a:noAutofit/>
          </a:bodyP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41303967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7" name="Picture Placeholder 2"/>
          <p:cNvSpPr>
            <a:spLocks noGrp="1"/>
          </p:cNvSpPr>
          <p:nvPr>
            <p:ph type="pic" idx="11" hasCustomPrompt="1"/>
          </p:nvPr>
        </p:nvSpPr>
        <p:spPr>
          <a:xfrm>
            <a:off x="531097" y="3452119"/>
            <a:ext cx="3464841" cy="340588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8" name="Picture Placeholder 2"/>
          <p:cNvSpPr>
            <a:spLocks noGrp="1"/>
          </p:cNvSpPr>
          <p:nvPr>
            <p:ph type="pic" idx="12" hasCustomPrompt="1"/>
          </p:nvPr>
        </p:nvSpPr>
        <p:spPr>
          <a:xfrm>
            <a:off x="4570863" y="2"/>
            <a:ext cx="2377405" cy="340588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4298654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Frame 2"/>
          <p:cNvSpPr/>
          <p:nvPr userDrawn="1"/>
        </p:nvSpPr>
        <p:spPr>
          <a:xfrm>
            <a:off x="540000" y="3236980"/>
            <a:ext cx="2591840" cy="2901021"/>
          </a:xfrm>
          <a:prstGeom prst="frame">
            <a:avLst>
              <a:gd name="adj1" fmla="val 15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3" name="Frame 12"/>
          <p:cNvSpPr/>
          <p:nvPr userDrawn="1"/>
        </p:nvSpPr>
        <p:spPr>
          <a:xfrm>
            <a:off x="3276080" y="3236980"/>
            <a:ext cx="2591840" cy="2901021"/>
          </a:xfrm>
          <a:prstGeom prst="frame">
            <a:avLst>
              <a:gd name="adj1" fmla="val 15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4" name="Frame 13"/>
          <p:cNvSpPr/>
          <p:nvPr userDrawn="1"/>
        </p:nvSpPr>
        <p:spPr>
          <a:xfrm>
            <a:off x="6012160" y="3236980"/>
            <a:ext cx="2591840" cy="2901021"/>
          </a:xfrm>
          <a:prstGeom prst="frame">
            <a:avLst>
              <a:gd name="adj1" fmla="val 157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9" name="Picture Placeholder 2"/>
          <p:cNvSpPr>
            <a:spLocks noGrp="1"/>
          </p:cNvSpPr>
          <p:nvPr>
            <p:ph type="pic" idx="11" hasCustomPrompt="1"/>
          </p:nvPr>
        </p:nvSpPr>
        <p:spPr>
          <a:xfrm>
            <a:off x="753718" y="1997805"/>
            <a:ext cx="2164404" cy="248731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0" name="Picture Placeholder 2"/>
          <p:cNvSpPr>
            <a:spLocks noGrp="1"/>
          </p:cNvSpPr>
          <p:nvPr>
            <p:ph type="pic" idx="12" hasCustomPrompt="1"/>
          </p:nvPr>
        </p:nvSpPr>
        <p:spPr>
          <a:xfrm>
            <a:off x="3483054" y="1997805"/>
            <a:ext cx="2164404" cy="248731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Picture Placeholder 2"/>
          <p:cNvSpPr>
            <a:spLocks noGrp="1"/>
          </p:cNvSpPr>
          <p:nvPr>
            <p:ph type="pic" idx="13" hasCustomPrompt="1"/>
          </p:nvPr>
        </p:nvSpPr>
        <p:spPr>
          <a:xfrm>
            <a:off x="6225878" y="1997805"/>
            <a:ext cx="2164404" cy="248731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2" name="Title 1">
            <a:extLst>
              <a:ext uri="{FF2B5EF4-FFF2-40B4-BE49-F238E27FC236}">
                <a16:creationId xmlns:a16="http://schemas.microsoft.com/office/drawing/2014/main" xmlns="" id="{9CD0968B-C293-4E0A-879B-E1D7528644D1}"/>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15" name="Text Placeholder 9">
            <a:extLst>
              <a:ext uri="{FF2B5EF4-FFF2-40B4-BE49-F238E27FC236}">
                <a16:creationId xmlns:a16="http://schemas.microsoft.com/office/drawing/2014/main" xmlns="" id="{63404E90-4158-403D-A53D-4AECAC89316E}"/>
              </a:ext>
            </a:extLst>
          </p:cNvPr>
          <p:cNvSpPr>
            <a:spLocks noGrp="1"/>
          </p:cNvSpPr>
          <p:nvPr>
            <p:ph type="body" sz="quarter" idx="14"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22248379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8" name="Picture Placeholder 2"/>
          <p:cNvSpPr>
            <a:spLocks noGrp="1"/>
          </p:cNvSpPr>
          <p:nvPr>
            <p:ph type="pic" idx="11" hasCustomPrompt="1"/>
          </p:nvPr>
        </p:nvSpPr>
        <p:spPr>
          <a:xfrm>
            <a:off x="519682" y="1892832"/>
            <a:ext cx="4032000" cy="1344149"/>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9" name="Picture Placeholder 2"/>
          <p:cNvSpPr>
            <a:spLocks noGrp="1"/>
          </p:cNvSpPr>
          <p:nvPr>
            <p:ph type="pic" idx="12" hasCustomPrompt="1"/>
          </p:nvPr>
        </p:nvSpPr>
        <p:spPr>
          <a:xfrm>
            <a:off x="519682" y="3332992"/>
            <a:ext cx="4032000" cy="1344149"/>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0" name="Picture Placeholder 2"/>
          <p:cNvSpPr>
            <a:spLocks noGrp="1"/>
          </p:cNvSpPr>
          <p:nvPr>
            <p:ph type="pic" idx="13" hasCustomPrompt="1"/>
          </p:nvPr>
        </p:nvSpPr>
        <p:spPr>
          <a:xfrm>
            <a:off x="519682" y="4773152"/>
            <a:ext cx="4032000" cy="1344149"/>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Rectangle 10"/>
          <p:cNvSpPr/>
          <p:nvPr userDrawn="1"/>
        </p:nvSpPr>
        <p:spPr>
          <a:xfrm>
            <a:off x="4551149" y="1892832"/>
            <a:ext cx="4068000" cy="13441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 name="Rectangle 11"/>
          <p:cNvSpPr/>
          <p:nvPr userDrawn="1"/>
        </p:nvSpPr>
        <p:spPr>
          <a:xfrm>
            <a:off x="4551149" y="3332992"/>
            <a:ext cx="4068000" cy="13441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Rectangle 12"/>
          <p:cNvSpPr/>
          <p:nvPr userDrawn="1"/>
        </p:nvSpPr>
        <p:spPr>
          <a:xfrm>
            <a:off x="4551149" y="4773152"/>
            <a:ext cx="4068000" cy="13441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Rectangle 13"/>
          <p:cNvSpPr/>
          <p:nvPr userDrawn="1"/>
        </p:nvSpPr>
        <p:spPr>
          <a:xfrm>
            <a:off x="4676958" y="2012905"/>
            <a:ext cx="108000" cy="11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5" name="Rectangle 14"/>
          <p:cNvSpPr/>
          <p:nvPr userDrawn="1"/>
        </p:nvSpPr>
        <p:spPr>
          <a:xfrm>
            <a:off x="4676958" y="3453064"/>
            <a:ext cx="108000" cy="11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6" name="Rectangle 15"/>
          <p:cNvSpPr/>
          <p:nvPr userDrawn="1"/>
        </p:nvSpPr>
        <p:spPr>
          <a:xfrm>
            <a:off x="4676958" y="4893223"/>
            <a:ext cx="108000" cy="110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7" name="Title 1">
            <a:extLst>
              <a:ext uri="{FF2B5EF4-FFF2-40B4-BE49-F238E27FC236}">
                <a16:creationId xmlns:a16="http://schemas.microsoft.com/office/drawing/2014/main" xmlns="" id="{D6FC884E-37FC-4F8B-B0AE-73C03E156226}"/>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18" name="Text Placeholder 9">
            <a:extLst>
              <a:ext uri="{FF2B5EF4-FFF2-40B4-BE49-F238E27FC236}">
                <a16:creationId xmlns:a16="http://schemas.microsoft.com/office/drawing/2014/main" xmlns="" id="{D578CCDF-B86D-478C-B990-CBB1FB88088A}"/>
              </a:ext>
            </a:extLst>
          </p:cNvPr>
          <p:cNvSpPr>
            <a:spLocks noGrp="1"/>
          </p:cNvSpPr>
          <p:nvPr>
            <p:ph type="body" sz="quarter" idx="14"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14657647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2" name="Rectangle 1"/>
          <p:cNvSpPr/>
          <p:nvPr userDrawn="1"/>
        </p:nvSpPr>
        <p:spPr>
          <a:xfrm>
            <a:off x="0" y="1796820"/>
            <a:ext cx="9144000" cy="30723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pic>
        <p:nvPicPr>
          <p:cNvPr id="6147" name="Picture 3" descr="D:\KBM-정애\014-Fullppt\PNG이미지\탭.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271491" y="1468635"/>
            <a:ext cx="2443294" cy="401234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D:\KBM-정애\014-Fullppt\PNG이미지\핸드폰.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046836" y="2751564"/>
            <a:ext cx="1841393" cy="2974497"/>
          </a:xfrm>
          <a:prstGeom prst="rect">
            <a:avLst/>
          </a:prstGeom>
          <a:noFill/>
          <a:extLst>
            <a:ext uri="{909E8E84-426E-40DD-AFC4-6F175D3DCCD1}">
              <a14:hiddenFill xmlns:a14="http://schemas.microsoft.com/office/drawing/2010/main">
                <a:solidFill>
                  <a:srgbClr val="FFFFFF"/>
                </a:solidFill>
              </a14:hiddenFill>
            </a:ext>
          </a:extLst>
        </p:spPr>
      </p:pic>
      <p:sp>
        <p:nvSpPr>
          <p:cNvPr id="14" name="Picture Placeholder 2"/>
          <p:cNvSpPr>
            <a:spLocks noGrp="1"/>
          </p:cNvSpPr>
          <p:nvPr>
            <p:ph type="pic" idx="12" hasCustomPrompt="1"/>
          </p:nvPr>
        </p:nvSpPr>
        <p:spPr>
          <a:xfrm>
            <a:off x="6671220" y="1872794"/>
            <a:ext cx="1702924" cy="302076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5" name="Picture Placeholder 2"/>
          <p:cNvSpPr>
            <a:spLocks noGrp="1"/>
          </p:cNvSpPr>
          <p:nvPr>
            <p:ph type="pic" idx="13" hasCustomPrompt="1"/>
          </p:nvPr>
        </p:nvSpPr>
        <p:spPr>
          <a:xfrm>
            <a:off x="5514680" y="2874129"/>
            <a:ext cx="1027522" cy="215769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8" name="Title 1">
            <a:extLst>
              <a:ext uri="{FF2B5EF4-FFF2-40B4-BE49-F238E27FC236}">
                <a16:creationId xmlns:a16="http://schemas.microsoft.com/office/drawing/2014/main" xmlns="" id="{32A023F0-0472-4D05-8356-F4D9C9FB7B77}"/>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9" name="Text Placeholder 9">
            <a:extLst>
              <a:ext uri="{FF2B5EF4-FFF2-40B4-BE49-F238E27FC236}">
                <a16:creationId xmlns:a16="http://schemas.microsoft.com/office/drawing/2014/main" xmlns="" id="{F744C2FB-3B15-44C3-A8D1-15400687949D}"/>
              </a:ext>
            </a:extLst>
          </p:cNvPr>
          <p:cNvSpPr>
            <a:spLocks noGrp="1"/>
          </p:cNvSpPr>
          <p:nvPr>
            <p:ph type="body" sz="quarter" idx="14"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773382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2" name="Rectangle 1"/>
          <p:cNvSpPr/>
          <p:nvPr userDrawn="1"/>
        </p:nvSpPr>
        <p:spPr>
          <a:xfrm>
            <a:off x="0" y="0"/>
            <a:ext cx="363589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pic>
        <p:nvPicPr>
          <p:cNvPr id="8196" name="Picture 4" descr="D:\KBM-정애\014-Fullppt\PNG이미지\노트북.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43608" y="1265465"/>
            <a:ext cx="6624736" cy="4492597"/>
          </a:xfrm>
          <a:prstGeom prst="rect">
            <a:avLst/>
          </a:prstGeom>
          <a:noFill/>
          <a:extLst>
            <a:ext uri="{909E8E84-426E-40DD-AFC4-6F175D3DCCD1}">
              <a14:hiddenFill xmlns:a14="http://schemas.microsoft.com/office/drawing/2010/main">
                <a:solidFill>
                  <a:srgbClr val="FFFFFF"/>
                </a:solidFill>
              </a14:hiddenFill>
            </a:ext>
          </a:extLst>
        </p:spPr>
      </p:pic>
      <p:sp>
        <p:nvSpPr>
          <p:cNvPr id="10" name="Picture Placeholder 2"/>
          <p:cNvSpPr>
            <a:spLocks noGrp="1"/>
          </p:cNvSpPr>
          <p:nvPr>
            <p:ph type="pic" idx="12" hasCustomPrompt="1"/>
          </p:nvPr>
        </p:nvSpPr>
        <p:spPr>
          <a:xfrm>
            <a:off x="2843808" y="1846420"/>
            <a:ext cx="3168352" cy="311226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2519368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Text Placeholder 9"/>
          <p:cNvSpPr>
            <a:spLocks noGrp="1"/>
          </p:cNvSpPr>
          <p:nvPr>
            <p:ph type="body" sz="quarter" idx="10" hasCustomPrompt="1"/>
          </p:nvPr>
        </p:nvSpPr>
        <p:spPr>
          <a:xfrm>
            <a:off x="0" y="164637"/>
            <a:ext cx="9144000" cy="768085"/>
          </a:xfrm>
          <a:prstGeom prst="rect">
            <a:avLst/>
          </a:prstGeom>
        </p:spPr>
        <p:txBody>
          <a:bodyPr anchor="ctr"/>
          <a:lstStyle>
            <a:lvl1pPr marL="0" indent="0" algn="ctr">
              <a:buNone/>
              <a:defRPr sz="4000" b="0" baseline="0">
                <a:solidFill>
                  <a:schemeClr val="tx1">
                    <a:lumMod val="75000"/>
                    <a:lumOff val="25000"/>
                  </a:schemeClr>
                </a:solidFill>
                <a:latin typeface="+mj-lt"/>
                <a:cs typeface="Arial" pitchFamily="34" charset="0"/>
              </a:defRPr>
            </a:lvl1pPr>
          </a:lstStyle>
          <a:p>
            <a:pPr lvl="0"/>
            <a:r>
              <a:rPr lang="en-US" altLang="ko-KR" dirty="0"/>
              <a:t>ICON SETS LAYOUT</a:t>
            </a:r>
          </a:p>
        </p:txBody>
      </p:sp>
      <p:sp>
        <p:nvSpPr>
          <p:cNvPr id="12" name="Rounded Rectangle 11"/>
          <p:cNvSpPr/>
          <p:nvPr userDrawn="1"/>
        </p:nvSpPr>
        <p:spPr>
          <a:xfrm>
            <a:off x="354008" y="1508787"/>
            <a:ext cx="2849840" cy="4865561"/>
          </a:xfrm>
          <a:prstGeom prst="roundRect">
            <a:avLst>
              <a:gd name="adj" fmla="val 396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lt"/>
            </a:endParaRPr>
          </a:p>
        </p:txBody>
      </p:sp>
      <p:sp>
        <p:nvSpPr>
          <p:cNvPr id="15" name="Rounded Rectangle 14"/>
          <p:cNvSpPr/>
          <p:nvPr userDrawn="1"/>
        </p:nvSpPr>
        <p:spPr>
          <a:xfrm>
            <a:off x="531932" y="1796670"/>
            <a:ext cx="108520" cy="4320631"/>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latin typeface="+mn-lt"/>
            </a:endParaRPr>
          </a:p>
        </p:txBody>
      </p:sp>
      <p:sp>
        <p:nvSpPr>
          <p:cNvPr id="16" name="Half Frame 15"/>
          <p:cNvSpPr/>
          <p:nvPr userDrawn="1"/>
        </p:nvSpPr>
        <p:spPr>
          <a:xfrm rot="5400000">
            <a:off x="2508925" y="1734660"/>
            <a:ext cx="669775"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mn-lt"/>
            </a:endParaRPr>
          </a:p>
        </p:txBody>
      </p:sp>
    </p:spTree>
    <p:extLst>
      <p:ext uri="{BB962C8B-B14F-4D97-AF65-F5344CB8AC3E}">
        <p14:creationId xmlns:p14="http://schemas.microsoft.com/office/powerpoint/2010/main" val="4274462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Isosceles Triangle 1"/>
          <p:cNvSpPr/>
          <p:nvPr/>
        </p:nvSpPr>
        <p:spPr>
          <a:xfrm rot="18846045">
            <a:off x="-792649" y="1117336"/>
            <a:ext cx="5241411" cy="3388842"/>
          </a:xfrm>
          <a:prstGeom prst="triangle">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 name="Picture Placeholder 2"/>
          <p:cNvSpPr>
            <a:spLocks noGrp="1"/>
          </p:cNvSpPr>
          <p:nvPr>
            <p:ph type="pic" idx="12" hasCustomPrompt="1"/>
          </p:nvPr>
        </p:nvSpPr>
        <p:spPr>
          <a:xfrm>
            <a:off x="1187624" y="1925232"/>
            <a:ext cx="2052000" cy="2736000"/>
          </a:xfrm>
          <a:prstGeom prst="ellipse">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9" name="Text Placeholder 3">
            <a:extLst>
              <a:ext uri="{FF2B5EF4-FFF2-40B4-BE49-F238E27FC236}">
                <a16:creationId xmlns:a16="http://schemas.microsoft.com/office/drawing/2014/main" xmlns="" id="{441B99D2-420D-46C6-A410-C37693C29853}"/>
              </a:ext>
            </a:extLst>
          </p:cNvPr>
          <p:cNvSpPr>
            <a:spLocks noGrp="1"/>
          </p:cNvSpPr>
          <p:nvPr>
            <p:ph type="body" sz="quarter" idx="13" hasCustomPrompt="1"/>
          </p:nvPr>
        </p:nvSpPr>
        <p:spPr>
          <a:xfrm>
            <a:off x="4427984" y="3777715"/>
            <a:ext cx="4032448" cy="384000"/>
          </a:xfrm>
          <a:prstGeom prst="rect">
            <a:avLst/>
          </a:prstGeom>
        </p:spPr>
        <p:txBody>
          <a:bodyPr/>
          <a:lstStyle>
            <a:lvl1pPr marL="0" indent="0" algn="l">
              <a:buFontTx/>
              <a:buNone/>
              <a:defRPr sz="1400" b="1">
                <a:solidFill>
                  <a:schemeClr val="tx1">
                    <a:lumMod val="75000"/>
                    <a:lumOff val="25000"/>
                  </a:schemeClr>
                </a:solidFill>
                <a:latin typeface="+mn-lt"/>
                <a:cs typeface="Arial" pitchFamily="34" charset="0"/>
              </a:defRPr>
            </a:lvl1pPr>
          </a:lstStyle>
          <a:p>
            <a:pPr marL="0" indent="0" algn="l">
              <a:buNone/>
            </a:pPr>
            <a:r>
              <a:rPr lang="en-US" altLang="ko-KR" sz="1000" dirty="0">
                <a:solidFill>
                  <a:schemeClr val="tx1">
                    <a:lumMod val="65000"/>
                    <a:lumOff val="35000"/>
                  </a:schemeClr>
                </a:solidFill>
                <a:latin typeface="+mn-lt"/>
                <a:cs typeface="Arial" pitchFamily="34" charset="0"/>
              </a:rPr>
              <a:t>This text can be replaced with your own text</a:t>
            </a:r>
            <a:endParaRPr lang="ko-KR" altLang="en-US" sz="1000" dirty="0">
              <a:solidFill>
                <a:schemeClr val="tx1">
                  <a:lumMod val="65000"/>
                  <a:lumOff val="35000"/>
                </a:schemeClr>
              </a:solidFill>
              <a:latin typeface="+mn-lt"/>
              <a:cs typeface="Arial" pitchFamily="34" charset="0"/>
            </a:endParaRPr>
          </a:p>
        </p:txBody>
      </p:sp>
      <p:sp>
        <p:nvSpPr>
          <p:cNvPr id="10" name="Title 1">
            <a:extLst>
              <a:ext uri="{FF2B5EF4-FFF2-40B4-BE49-F238E27FC236}">
                <a16:creationId xmlns:a16="http://schemas.microsoft.com/office/drawing/2014/main" xmlns="" id="{C6AD0303-FAF6-40B7-9DEB-08AFB34663A1}"/>
              </a:ext>
            </a:extLst>
          </p:cNvPr>
          <p:cNvSpPr>
            <a:spLocks noGrp="1"/>
          </p:cNvSpPr>
          <p:nvPr>
            <p:ph type="title" hasCustomPrompt="1"/>
          </p:nvPr>
        </p:nvSpPr>
        <p:spPr>
          <a:xfrm>
            <a:off x="4427984" y="3047728"/>
            <a:ext cx="4032448" cy="720000"/>
          </a:xfrm>
          <a:prstGeom prst="rect">
            <a:avLst/>
          </a:prstGeom>
        </p:spPr>
        <p:txBody>
          <a:bodyPr anchor="ctr"/>
          <a:lstStyle>
            <a:lvl1pPr algn="l">
              <a:defRPr sz="2000" b="1" baseline="0">
                <a:solidFill>
                  <a:schemeClr val="tx1">
                    <a:lumMod val="75000"/>
                    <a:lumOff val="25000"/>
                  </a:schemeClr>
                </a:solidFill>
                <a:latin typeface="+mj-lt"/>
                <a:cs typeface="Arial" pitchFamily="34" charset="0"/>
              </a:defRPr>
            </a:lvl1pPr>
          </a:lstStyle>
          <a:p>
            <a:r>
              <a:rPr lang="en-US" altLang="ko-KR" dirty="0"/>
              <a:t>FREE PPT TEMPLATES</a:t>
            </a:r>
            <a:endParaRPr lang="ko-KR" altLang="en-US" dirty="0"/>
          </a:p>
        </p:txBody>
      </p:sp>
    </p:spTree>
    <p:extLst>
      <p:ext uri="{BB962C8B-B14F-4D97-AF65-F5344CB8AC3E}">
        <p14:creationId xmlns:p14="http://schemas.microsoft.com/office/powerpoint/2010/main" val="2975361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ítulo y obje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3"/>
          <p:cNvSpPr>
            <a:spLocks noGrp="1"/>
          </p:cNvSpPr>
          <p:nvPr>
            <p:ph type="body" sz="quarter" idx="12" hasCustomPrompt="1"/>
          </p:nvPr>
        </p:nvSpPr>
        <p:spPr>
          <a:xfrm>
            <a:off x="3210021" y="4005064"/>
            <a:ext cx="2880320" cy="576064"/>
          </a:xfrm>
          <a:prstGeom prst="rect">
            <a:avLst/>
          </a:prstGeom>
        </p:spPr>
        <p:txBody>
          <a:bodyPr anchor="ctr"/>
          <a:lstStyle>
            <a:lvl1pPr marL="0" indent="0" algn="ctr">
              <a:buFontTx/>
              <a:buNone/>
              <a:defRPr sz="1100" b="1">
                <a:solidFill>
                  <a:schemeClr val="tx1">
                    <a:lumMod val="75000"/>
                    <a:lumOff val="25000"/>
                  </a:schemeClr>
                </a:solidFill>
                <a:latin typeface="+mn-lt"/>
                <a:cs typeface="Arial" pitchFamily="34" charset="0"/>
              </a:defRPr>
            </a:lvl1pPr>
          </a:lstStyle>
          <a:p>
            <a:pPr lvl="0"/>
            <a:r>
              <a:rPr lang="en-US" altLang="ko-KR" dirty="0"/>
              <a:t>INSERT THE TITLE </a:t>
            </a:r>
          </a:p>
          <a:p>
            <a:pPr lvl="0"/>
            <a:r>
              <a:rPr lang="en-US" altLang="ko-KR" dirty="0"/>
              <a:t>OF YOUR PRESENTATION HERE</a:t>
            </a:r>
          </a:p>
        </p:txBody>
      </p:sp>
      <p:sp>
        <p:nvSpPr>
          <p:cNvPr id="6" name="Title 1"/>
          <p:cNvSpPr>
            <a:spLocks noGrp="1"/>
          </p:cNvSpPr>
          <p:nvPr>
            <p:ph type="title" hasCustomPrompt="1"/>
          </p:nvPr>
        </p:nvSpPr>
        <p:spPr>
          <a:xfrm>
            <a:off x="3210021" y="2276872"/>
            <a:ext cx="2880320" cy="1728192"/>
          </a:xfrm>
          <a:prstGeom prst="rect">
            <a:avLst/>
          </a:prstGeom>
        </p:spPr>
        <p:txBody>
          <a:bodyPr anchor="ctr"/>
          <a:lstStyle>
            <a:lvl1pPr algn="ctr">
              <a:defRPr sz="2800" b="1" baseline="0">
                <a:solidFill>
                  <a:schemeClr val="tx1">
                    <a:lumMod val="75000"/>
                    <a:lumOff val="25000"/>
                  </a:schemeClr>
                </a:solidFill>
                <a:latin typeface="+mj-lt"/>
                <a:cs typeface="Arial" pitchFamily="34" charset="0"/>
              </a:defRPr>
            </a:lvl1pPr>
          </a:lstStyle>
          <a:p>
            <a:r>
              <a:rPr lang="en-US" altLang="ko-KR" dirty="0"/>
              <a:t>FREE</a:t>
            </a:r>
            <a:br>
              <a:rPr lang="en-US" altLang="ko-KR" dirty="0"/>
            </a:br>
            <a:r>
              <a:rPr lang="en-US" altLang="ko-KR" dirty="0"/>
              <a:t>PPT </a:t>
            </a:r>
            <a:br>
              <a:rPr lang="en-US" altLang="ko-KR" dirty="0"/>
            </a:br>
            <a:r>
              <a:rPr lang="en-US" altLang="ko-KR" dirty="0"/>
              <a:t>TEMPLATES</a:t>
            </a:r>
            <a:endParaRPr lang="ko-KR" altLang="en-US" dirty="0"/>
          </a:p>
        </p:txBody>
      </p:sp>
    </p:spTree>
    <p:extLst>
      <p:ext uri="{BB962C8B-B14F-4D97-AF65-F5344CB8AC3E}">
        <p14:creationId xmlns:p14="http://schemas.microsoft.com/office/powerpoint/2010/main" val="6916887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172200" y="6172200"/>
            <a:ext cx="2514600" cy="365125"/>
          </a:xfrm>
          <a:prstGeom prst="rect">
            <a:avLst/>
          </a:prstGeom>
        </p:spPr>
        <p:txBody>
          <a:bodyPr/>
          <a:lstStyle/>
          <a:p>
            <a:pPr>
              <a:defRPr/>
            </a:pPr>
            <a:endParaRPr lang="es-ES"/>
          </a:p>
        </p:txBody>
      </p:sp>
      <p:sp>
        <p:nvSpPr>
          <p:cNvPr id="3" name="Footer Placeholder 2"/>
          <p:cNvSpPr>
            <a:spLocks noGrp="1"/>
          </p:cNvSpPr>
          <p:nvPr>
            <p:ph type="ftr" sz="quarter" idx="11"/>
          </p:nvPr>
        </p:nvSpPr>
        <p:spPr>
          <a:xfrm>
            <a:off x="457199" y="6172200"/>
            <a:ext cx="3352801" cy="365125"/>
          </a:xfrm>
          <a:prstGeom prst="rect">
            <a:avLst/>
          </a:prstGeom>
        </p:spPr>
        <p:txBody>
          <a:bodyPr/>
          <a:lstStyle/>
          <a:p>
            <a:pPr>
              <a:defRPr/>
            </a:pPr>
            <a:endParaRPr lang="es-ES"/>
          </a:p>
        </p:txBody>
      </p:sp>
      <p:sp>
        <p:nvSpPr>
          <p:cNvPr id="4" name="Slide Number Placeholder 3"/>
          <p:cNvSpPr>
            <a:spLocks noGrp="1"/>
          </p:cNvSpPr>
          <p:nvPr>
            <p:ph type="sldNum" sz="quarter" idx="12"/>
          </p:nvPr>
        </p:nvSpPr>
        <p:spPr>
          <a:xfrm>
            <a:off x="3810000" y="6172200"/>
            <a:ext cx="1828800" cy="365125"/>
          </a:xfrm>
          <a:prstGeom prst="rect">
            <a:avLst/>
          </a:prstGeom>
        </p:spPr>
        <p:txBody>
          <a:bodyPr/>
          <a:lstStyle/>
          <a:p>
            <a:pPr>
              <a:defRPr/>
            </a:pPr>
            <a:r>
              <a:rPr lang="es-ES"/>
              <a:t>‹Nº›</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Section Header">
    <p:bg>
      <p:bgPr>
        <a:gradFill rotWithShape="1">
          <a:gsLst>
            <a:gs pos="0">
              <a:schemeClr val="bg1">
                <a:tint val="80000"/>
                <a:satMod val="300000"/>
              </a:schemeClr>
            </a:gs>
            <a:gs pos="100000">
              <a:schemeClr val="bg1">
                <a:lumMod val="85000"/>
              </a:schemeClr>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6547769"/>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a:xfrm>
            <a:off x="457200" y="6356350"/>
            <a:ext cx="2133600" cy="365125"/>
          </a:xfrm>
          <a:prstGeom prst="rect">
            <a:avLst/>
          </a:prstGeom>
        </p:spPr>
        <p:txBody>
          <a:bodyPr/>
          <a:lstStyle/>
          <a:p>
            <a:endParaRPr lang="es-E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s-E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5E5EE3A2-BD3E-4951-B86F-33427E5B97C1}" type="slidenum">
              <a:rPr lang="es-ES" smtClean="0"/>
              <a:t>‹#›</a:t>
            </a:fld>
            <a:endParaRPr lang="es-ES"/>
          </a:p>
        </p:txBody>
      </p:sp>
    </p:spTree>
    <p:extLst>
      <p:ext uri="{BB962C8B-B14F-4D97-AF65-F5344CB8AC3E}">
        <p14:creationId xmlns:p14="http://schemas.microsoft.com/office/powerpoint/2010/main" val="3852234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pPr>
              <a:defRPr/>
            </a:pPr>
            <a:endParaRPr lang="es-ES"/>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pPr>
              <a:defRPr/>
            </a:pPr>
            <a:endParaRPr lang="es-ES"/>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pPr>
              <a:defRPr/>
            </a:pPr>
            <a:r>
              <a:rPr lang="es-ES"/>
              <a:t>‹Nº›</a:t>
            </a:r>
          </a:p>
        </p:txBody>
      </p:sp>
    </p:spTree>
    <p:extLst>
      <p:ext uri="{BB962C8B-B14F-4D97-AF65-F5344CB8AC3E}">
        <p14:creationId xmlns:p14="http://schemas.microsoft.com/office/powerpoint/2010/main" val="3289846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172200" y="6172200"/>
            <a:ext cx="2514600" cy="365125"/>
          </a:xfrm>
          <a:prstGeom prst="rect">
            <a:avLst/>
          </a:prstGeom>
        </p:spPr>
        <p:txBody>
          <a:bodyPr/>
          <a:lstStyle/>
          <a:p>
            <a:pPr>
              <a:defRPr/>
            </a:pPr>
            <a:endParaRPr lang="es-ES"/>
          </a:p>
        </p:txBody>
      </p:sp>
      <p:sp>
        <p:nvSpPr>
          <p:cNvPr id="3" name="Footer Placeholder 2"/>
          <p:cNvSpPr>
            <a:spLocks noGrp="1"/>
          </p:cNvSpPr>
          <p:nvPr>
            <p:ph type="ftr" sz="quarter" idx="11"/>
          </p:nvPr>
        </p:nvSpPr>
        <p:spPr>
          <a:xfrm>
            <a:off x="457199" y="6172200"/>
            <a:ext cx="3352801" cy="365125"/>
          </a:xfrm>
          <a:prstGeom prst="rect">
            <a:avLst/>
          </a:prstGeom>
        </p:spPr>
        <p:txBody>
          <a:bodyPr/>
          <a:lstStyle/>
          <a:p>
            <a:pPr>
              <a:defRPr/>
            </a:pPr>
            <a:endParaRPr lang="es-ES"/>
          </a:p>
        </p:txBody>
      </p:sp>
      <p:sp>
        <p:nvSpPr>
          <p:cNvPr id="4" name="Slide Number Placeholder 3"/>
          <p:cNvSpPr>
            <a:spLocks noGrp="1"/>
          </p:cNvSpPr>
          <p:nvPr>
            <p:ph type="sldNum" sz="quarter" idx="12"/>
          </p:nvPr>
        </p:nvSpPr>
        <p:spPr>
          <a:xfrm>
            <a:off x="3810000" y="6172200"/>
            <a:ext cx="1828800" cy="365125"/>
          </a:xfrm>
          <a:prstGeom prst="rect">
            <a:avLst/>
          </a:prstGeom>
        </p:spPr>
        <p:txBody>
          <a:bodyPr/>
          <a:lstStyle/>
          <a:p>
            <a:pPr>
              <a:defRPr/>
            </a:pPr>
            <a:r>
              <a:rPr lang="es-ES"/>
              <a:t>‹Nº›</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34315"/>
            <a:ext cx="9144000" cy="1035373"/>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Tree>
    <p:extLst>
      <p:ext uri="{BB962C8B-B14F-4D97-AF65-F5344CB8AC3E}">
        <p14:creationId xmlns:p14="http://schemas.microsoft.com/office/powerpoint/2010/main" val="1745186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xmlns="" id="{7EBCD8F5-B952-4024-B2F0-53E21A9D4803}"/>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4" name="Text Placeholder 9">
            <a:extLst>
              <a:ext uri="{FF2B5EF4-FFF2-40B4-BE49-F238E27FC236}">
                <a16:creationId xmlns:a16="http://schemas.microsoft.com/office/drawing/2014/main" xmlns="" id="{CE2BB9C2-E1D2-4E0C-BFE1-64849A73E127}"/>
              </a:ext>
            </a:extLst>
          </p:cNvPr>
          <p:cNvSpPr>
            <a:spLocks noGrp="1"/>
          </p:cNvSpPr>
          <p:nvPr>
            <p:ph type="body" sz="quarter" idx="12"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1124397363"/>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63688" y="34315"/>
            <a:ext cx="7380312" cy="1035373"/>
          </a:xfrm>
          <a:prstGeom prst="rect">
            <a:avLst/>
          </a:prstGeom>
        </p:spPr>
        <p:txBody>
          <a:bodyPr anchor="ctr"/>
          <a:lstStyle>
            <a:lvl1pPr algn="l">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Tree>
    <p:extLst>
      <p:ext uri="{BB962C8B-B14F-4D97-AF65-F5344CB8AC3E}">
        <p14:creationId xmlns:p14="http://schemas.microsoft.com/office/powerpoint/2010/main" val="4074451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Isosceles Triangle 3"/>
          <p:cNvSpPr/>
          <p:nvPr userDrawn="1"/>
        </p:nvSpPr>
        <p:spPr>
          <a:xfrm rot="18846045">
            <a:off x="3527829" y="1001658"/>
            <a:ext cx="5241411" cy="3388842"/>
          </a:xfrm>
          <a:prstGeom prst="triangle">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 name="Picture Placeholder 2"/>
          <p:cNvSpPr>
            <a:spLocks noGrp="1"/>
          </p:cNvSpPr>
          <p:nvPr>
            <p:ph type="pic" idx="12" hasCustomPrompt="1"/>
          </p:nvPr>
        </p:nvSpPr>
        <p:spPr>
          <a:xfrm>
            <a:off x="5580116" y="1787153"/>
            <a:ext cx="2016225" cy="3309875"/>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374189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Picture Placeholder 2"/>
          <p:cNvSpPr>
            <a:spLocks noGrp="1"/>
          </p:cNvSpPr>
          <p:nvPr>
            <p:ph type="pic" idx="11" hasCustomPrompt="1"/>
          </p:nvPr>
        </p:nvSpPr>
        <p:spPr>
          <a:xfrm>
            <a:off x="0" y="0"/>
            <a:ext cx="9144000" cy="3429000"/>
          </a:xfrm>
          <a:prstGeom prst="rect">
            <a:avLst/>
          </a:prstGeom>
          <a:solidFill>
            <a:schemeClr val="bg1">
              <a:lumMod val="75000"/>
            </a:schemeClr>
          </a:solidFill>
        </p:spPr>
        <p:txBody>
          <a:bodyPr tIns="540000" anchor="t"/>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724235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7" name="Picture Placeholder 2"/>
          <p:cNvSpPr>
            <a:spLocks noGrp="1"/>
          </p:cNvSpPr>
          <p:nvPr>
            <p:ph type="pic" idx="11" hasCustomPrompt="1"/>
          </p:nvPr>
        </p:nvSpPr>
        <p:spPr>
          <a:xfrm>
            <a:off x="2661159" y="1569096"/>
            <a:ext cx="1828800" cy="2303989"/>
          </a:xfrm>
          <a:prstGeom prst="rect">
            <a:avLst/>
          </a:prstGeom>
          <a:solidFill>
            <a:schemeClr val="bg1">
              <a:lumMod val="95000"/>
            </a:schemeClr>
          </a:solidFill>
        </p:spPr>
        <p:txBody>
          <a:bodyPr anchor="ctr"/>
          <a:lstStyle>
            <a:lvl1pPr marL="0" indent="0" algn="ctr">
              <a:buNone/>
              <a:defRPr sz="16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Picture Placeholder 2"/>
          <p:cNvSpPr>
            <a:spLocks noGrp="1"/>
          </p:cNvSpPr>
          <p:nvPr>
            <p:ph type="pic" idx="14" hasCustomPrompt="1"/>
          </p:nvPr>
        </p:nvSpPr>
        <p:spPr>
          <a:xfrm>
            <a:off x="4653380" y="1569096"/>
            <a:ext cx="1828800" cy="2303989"/>
          </a:xfrm>
          <a:prstGeom prst="rect">
            <a:avLst/>
          </a:prstGeom>
          <a:solidFill>
            <a:schemeClr val="bg1">
              <a:lumMod val="95000"/>
            </a:schemeClr>
          </a:solidFill>
        </p:spPr>
        <p:txBody>
          <a:bodyPr anchor="ctr"/>
          <a:lstStyle>
            <a:lvl1pPr marL="0" indent="0" algn="ctr">
              <a:buNone/>
              <a:defRPr sz="16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2" name="Picture Placeholder 2"/>
          <p:cNvSpPr>
            <a:spLocks noGrp="1"/>
          </p:cNvSpPr>
          <p:nvPr>
            <p:ph type="pic" idx="15" hasCustomPrompt="1"/>
          </p:nvPr>
        </p:nvSpPr>
        <p:spPr>
          <a:xfrm>
            <a:off x="4653380" y="4014819"/>
            <a:ext cx="1828800" cy="2303989"/>
          </a:xfrm>
          <a:prstGeom prst="rect">
            <a:avLst/>
          </a:prstGeom>
          <a:solidFill>
            <a:schemeClr val="bg1">
              <a:lumMod val="95000"/>
            </a:schemeClr>
          </a:solidFill>
        </p:spPr>
        <p:txBody>
          <a:bodyPr anchor="ctr"/>
          <a:lstStyle>
            <a:lvl1pPr marL="0" indent="0" algn="ctr">
              <a:buNone/>
              <a:defRPr sz="16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3" name="Picture Placeholder 2"/>
          <p:cNvSpPr>
            <a:spLocks noGrp="1"/>
          </p:cNvSpPr>
          <p:nvPr>
            <p:ph type="pic" idx="16" hasCustomPrompt="1"/>
          </p:nvPr>
        </p:nvSpPr>
        <p:spPr>
          <a:xfrm>
            <a:off x="2661159" y="4014819"/>
            <a:ext cx="1828800" cy="2303989"/>
          </a:xfrm>
          <a:prstGeom prst="rect">
            <a:avLst/>
          </a:prstGeom>
          <a:solidFill>
            <a:schemeClr val="bg1">
              <a:lumMod val="95000"/>
            </a:schemeClr>
          </a:solidFill>
        </p:spPr>
        <p:txBody>
          <a:bodyPr anchor="ctr"/>
          <a:lstStyle>
            <a:lvl1pPr marL="0" indent="0" algn="ctr">
              <a:buNone/>
              <a:defRPr sz="16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4" name="Rectangle 13"/>
          <p:cNvSpPr/>
          <p:nvPr userDrawn="1"/>
        </p:nvSpPr>
        <p:spPr>
          <a:xfrm>
            <a:off x="668938" y="1569096"/>
            <a:ext cx="1828800" cy="230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5" name="Rectangle 14"/>
          <p:cNvSpPr/>
          <p:nvPr userDrawn="1"/>
        </p:nvSpPr>
        <p:spPr>
          <a:xfrm>
            <a:off x="6645602" y="1569096"/>
            <a:ext cx="1828800" cy="230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6" name="Rectangle 15"/>
          <p:cNvSpPr/>
          <p:nvPr userDrawn="1"/>
        </p:nvSpPr>
        <p:spPr>
          <a:xfrm>
            <a:off x="6645602" y="4014812"/>
            <a:ext cx="1828800" cy="230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7" name="Rectangle 16"/>
          <p:cNvSpPr/>
          <p:nvPr userDrawn="1"/>
        </p:nvSpPr>
        <p:spPr>
          <a:xfrm>
            <a:off x="668938" y="4014812"/>
            <a:ext cx="1828800" cy="230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0" name="Title 1">
            <a:extLst>
              <a:ext uri="{FF2B5EF4-FFF2-40B4-BE49-F238E27FC236}">
                <a16:creationId xmlns:a16="http://schemas.microsoft.com/office/drawing/2014/main" xmlns="" id="{C04E2E11-A6E0-49CA-B50A-B4CE00AA51B2}"/>
              </a:ext>
            </a:extLst>
          </p:cNvPr>
          <p:cNvSpPr>
            <a:spLocks noGrp="1"/>
          </p:cNvSpPr>
          <p:nvPr>
            <p:ph type="title" hasCustomPrompt="1"/>
          </p:nvPr>
        </p:nvSpPr>
        <p:spPr>
          <a:xfrm>
            <a:off x="0" y="68628"/>
            <a:ext cx="9144000" cy="864095"/>
          </a:xfrm>
          <a:prstGeom prst="rect">
            <a:avLst/>
          </a:prstGeom>
        </p:spPr>
        <p:txBody>
          <a:bodyPr anchor="ctr"/>
          <a:lstStyle>
            <a:lvl1pPr algn="ctr">
              <a:defRPr sz="3600" b="1" baseline="0">
                <a:solidFill>
                  <a:schemeClr val="tx1">
                    <a:lumMod val="75000"/>
                    <a:lumOff val="25000"/>
                  </a:schemeClr>
                </a:solidFill>
                <a:latin typeface="+mj-lt"/>
                <a:cs typeface="Arial" pitchFamily="34" charset="0"/>
              </a:defRPr>
            </a:lvl1pPr>
          </a:lstStyle>
          <a:p>
            <a:r>
              <a:rPr lang="en-US" altLang="ko-KR" dirty="0"/>
              <a:t> Free PPT _ Click to add title</a:t>
            </a:r>
            <a:endParaRPr lang="ko-KR" altLang="en-US" dirty="0"/>
          </a:p>
        </p:txBody>
      </p:sp>
      <p:sp>
        <p:nvSpPr>
          <p:cNvPr id="18" name="Text Placeholder 9">
            <a:extLst>
              <a:ext uri="{FF2B5EF4-FFF2-40B4-BE49-F238E27FC236}">
                <a16:creationId xmlns:a16="http://schemas.microsoft.com/office/drawing/2014/main" xmlns="" id="{87C6EABD-F67F-49B4-A51B-E101FB5998F7}"/>
              </a:ext>
            </a:extLst>
          </p:cNvPr>
          <p:cNvSpPr>
            <a:spLocks noGrp="1"/>
          </p:cNvSpPr>
          <p:nvPr>
            <p:ph type="body" sz="quarter" idx="12" hasCustomPrompt="1"/>
          </p:nvPr>
        </p:nvSpPr>
        <p:spPr>
          <a:xfrm>
            <a:off x="2" y="932755"/>
            <a:ext cx="9143999" cy="288000"/>
          </a:xfrm>
          <a:prstGeom prst="rect">
            <a:avLst/>
          </a:prstGeom>
        </p:spPr>
        <p:txBody>
          <a:bodyPr lIns="108000" anchor="ctr"/>
          <a:lstStyle>
            <a:lvl1pPr marL="0" indent="0" algn="ctr">
              <a:buNone/>
              <a:defRPr sz="1200" b="0" baseline="0">
                <a:solidFill>
                  <a:schemeClr val="tx1">
                    <a:lumMod val="75000"/>
                    <a:lumOff val="25000"/>
                  </a:schemeClr>
                </a:solidFill>
                <a:effectLst/>
                <a:latin typeface="+mn-lt"/>
                <a:cs typeface="Arial" pitchFamily="34" charset="0"/>
              </a:defRPr>
            </a:lvl1pPr>
          </a:lstStyle>
          <a:p>
            <a:pPr lvl="0"/>
            <a:r>
              <a:rPr lang="en-US" altLang="ko-KR" dirty="0"/>
              <a:t>This text con be replaced with your own text</a:t>
            </a:r>
            <a:endParaRPr lang="ko-KR" altLang="en-US" dirty="0"/>
          </a:p>
        </p:txBody>
      </p:sp>
    </p:spTree>
    <p:extLst>
      <p:ext uri="{BB962C8B-B14F-4D97-AF65-F5344CB8AC3E}">
        <p14:creationId xmlns:p14="http://schemas.microsoft.com/office/powerpoint/2010/main" val="3538015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theme" Target="../theme/theme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891836"/>
      </p:ext>
    </p:extLst>
  </p:cSld>
  <p:clrMap bg1="lt1" tx1="dk1" bg2="lt2" tx2="dk2" accent1="accent1" accent2="accent2" accent3="accent3" accent4="accent4" accent5="accent5" accent6="accent6" hlink="hlink" folHlink="folHlink"/>
  <p:sldLayoutIdLst>
    <p:sldLayoutId id="2147484494" r:id="rId1"/>
    <p:sldLayoutId id="2147484495" r:id="rId2"/>
    <p:sldLayoutId id="2147484496" r:id="rId3"/>
  </p:sldLayoutIdLst>
  <p:hf sldNum="0"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594083"/>
      </p:ext>
    </p:extLst>
  </p:cSld>
  <p:clrMap bg1="lt1" tx1="dk1" bg2="lt2" tx2="dk2" accent1="accent1" accent2="accent2" accent3="accent3" accent4="accent4" accent5="accent5" accent6="accent6" hlink="hlink" folHlink="folHlink"/>
  <p:sldLayoutIdLst>
    <p:sldLayoutId id="2147484498" r:id="rId1"/>
    <p:sldLayoutId id="2147484499" r:id="rId2"/>
    <p:sldLayoutId id="2147484500" r:id="rId3"/>
    <p:sldLayoutId id="2147484501" r:id="rId4"/>
    <p:sldLayoutId id="2147484502" r:id="rId5"/>
    <p:sldLayoutId id="2147484503" r:id="rId6"/>
    <p:sldLayoutId id="2147484504" r:id="rId7"/>
    <p:sldLayoutId id="2147484505" r:id="rId8"/>
    <p:sldLayoutId id="2147484506" r:id="rId9"/>
    <p:sldLayoutId id="2147484507" r:id="rId10"/>
    <p:sldLayoutId id="2147484508" r:id="rId11"/>
    <p:sldLayoutId id="2147484509" r:id="rId12"/>
    <p:sldLayoutId id="2147484510" r:id="rId13"/>
    <p:sldLayoutId id="2147484511" r:id="rId14"/>
    <p:sldLayoutId id="2147484512" r:id="rId15"/>
    <p:sldLayoutId id="2147484513" r:id="rId16"/>
    <p:sldLayoutId id="2147484516" r:id="rId17"/>
    <p:sldLayoutId id="2147484517" r:id="rId18"/>
  </p:sldLayoutIdLst>
  <p:hf sldNum="0"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3949472"/>
      </p:ext>
    </p:extLst>
  </p:cSld>
  <p:clrMap bg1="lt1" tx1="dk1" bg2="lt2" tx2="dk2" accent1="accent1" accent2="accent2" accent3="accent3" accent4="accent4" accent5="accent5" accent6="accent6" hlink="hlink" folHlink="folHlink"/>
  <p:sldLayoutIdLst>
    <p:sldLayoutId id="2147484515" r:id="rId1"/>
    <p:sldLayoutId id="2147484530" r:id="rId2"/>
    <p:sldLayoutId id="2147484531" r:id="rId3"/>
  </p:sldLayoutIdLst>
  <p:hf sldNum="0"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notesSlide" Target="../notesSlides/notesSlide10.xml"/><Relationship Id="rId7" Type="http://schemas.openxmlformats.org/officeDocument/2006/relationships/image" Target="../media/image25.emf"/><Relationship Id="rId2" Type="http://schemas.openxmlformats.org/officeDocument/2006/relationships/slideLayout" Target="../slideLayouts/slideLayout24.xml"/><Relationship Id="rId1" Type="http://schemas.openxmlformats.org/officeDocument/2006/relationships/vmlDrawing" Target="../drawings/vmlDrawing9.vml"/><Relationship Id="rId6" Type="http://schemas.openxmlformats.org/officeDocument/2006/relationships/chart" Target="../charts/chart9.xml"/><Relationship Id="rId5" Type="http://schemas.openxmlformats.org/officeDocument/2006/relationships/image" Target="../media/image11.emf"/><Relationship Id="rId4" Type="http://schemas.openxmlformats.org/officeDocument/2006/relationships/oleObject" Target="../embeddings/oleObject9.bin"/><Relationship Id="rId9" Type="http://schemas.openxmlformats.org/officeDocument/2006/relationships/image" Target="../media/image27.emf"/></Relationships>
</file>

<file path=ppt/slides/_rels/slide100.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89.xml"/><Relationship Id="rId1" Type="http://schemas.openxmlformats.org/officeDocument/2006/relationships/slideLayout" Target="../slideLayouts/slideLayout24.xml"/></Relationships>
</file>

<file path=ppt/slides/_rels/slide10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0.xml"/><Relationship Id="rId1" Type="http://schemas.openxmlformats.org/officeDocument/2006/relationships/slideLayout" Target="../slideLayouts/slideLayout24.xml"/></Relationships>
</file>

<file path=ppt/slides/_rels/slide102.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91.xml"/><Relationship Id="rId1" Type="http://schemas.openxmlformats.org/officeDocument/2006/relationships/slideLayout" Target="../slideLayouts/slideLayout2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4.xml"/></Relationships>
</file>

<file path=ppt/slides/_rels/slide104.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93.xml"/><Relationship Id="rId1" Type="http://schemas.openxmlformats.org/officeDocument/2006/relationships/slideLayout" Target="../slideLayouts/slideLayout24.xml"/></Relationships>
</file>

<file path=ppt/slides/_rels/slide105.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94.xml"/><Relationship Id="rId1" Type="http://schemas.openxmlformats.org/officeDocument/2006/relationships/slideLayout" Target="../slideLayouts/slideLayout24.xml"/></Relationships>
</file>

<file path=ppt/slides/_rels/slide106.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95.xml"/><Relationship Id="rId1" Type="http://schemas.openxmlformats.org/officeDocument/2006/relationships/slideLayout" Target="../slideLayouts/slideLayout24.xml"/></Relationships>
</file>

<file path=ppt/slides/_rels/slide107.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96.xml"/><Relationship Id="rId1" Type="http://schemas.openxmlformats.org/officeDocument/2006/relationships/slideLayout" Target="../slideLayouts/slideLayout24.xml"/></Relationships>
</file>

<file path=ppt/slides/_rels/slide108.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97.xml"/><Relationship Id="rId1" Type="http://schemas.openxmlformats.org/officeDocument/2006/relationships/slideLayout" Target="../slideLayouts/slideLayout24.xml"/></Relationships>
</file>

<file path=ppt/slides/_rels/slide109.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98.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notesSlide" Target="../notesSlides/notesSlide11.xml"/><Relationship Id="rId7" Type="http://schemas.openxmlformats.org/officeDocument/2006/relationships/image" Target="../media/image29.emf"/><Relationship Id="rId2" Type="http://schemas.openxmlformats.org/officeDocument/2006/relationships/slideLayout" Target="../slideLayouts/slideLayout24.xml"/><Relationship Id="rId1" Type="http://schemas.openxmlformats.org/officeDocument/2006/relationships/vmlDrawing" Target="../drawings/vmlDrawing10.vml"/><Relationship Id="rId6" Type="http://schemas.openxmlformats.org/officeDocument/2006/relationships/image" Target="../media/image28.emf"/><Relationship Id="rId5" Type="http://schemas.openxmlformats.org/officeDocument/2006/relationships/image" Target="../media/image11.emf"/><Relationship Id="rId4" Type="http://schemas.openxmlformats.org/officeDocument/2006/relationships/oleObject" Target="../embeddings/oleObject10.bin"/><Relationship Id="rId9" Type="http://schemas.openxmlformats.org/officeDocument/2006/relationships/chart" Target="../charts/chart10.xml"/></Relationships>
</file>

<file path=ppt/slides/_rels/slide110.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99.xml"/><Relationship Id="rId1" Type="http://schemas.openxmlformats.org/officeDocument/2006/relationships/slideLayout" Target="../slideLayouts/slideLayout24.xml"/></Relationships>
</file>

<file path=ppt/slides/_rels/slide111.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100.xml"/><Relationship Id="rId1" Type="http://schemas.openxmlformats.org/officeDocument/2006/relationships/slideLayout" Target="../slideLayouts/slideLayout24.xml"/><Relationship Id="rId4" Type="http://schemas.openxmlformats.org/officeDocument/2006/relationships/chart" Target="../charts/chart52.xml"/></Relationships>
</file>

<file path=ppt/slides/_rels/slide112.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101.xml"/><Relationship Id="rId1" Type="http://schemas.openxmlformats.org/officeDocument/2006/relationships/slideLayout" Target="../slideLayouts/slideLayout24.xml"/><Relationship Id="rId4" Type="http://schemas.openxmlformats.org/officeDocument/2006/relationships/chart" Target="../charts/chart54.xml"/></Relationships>
</file>

<file path=ppt/slides/_rels/slide113.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102.xml"/><Relationship Id="rId1" Type="http://schemas.openxmlformats.org/officeDocument/2006/relationships/slideLayout" Target="../slideLayouts/slideLayout24.xml"/><Relationship Id="rId4" Type="http://schemas.openxmlformats.org/officeDocument/2006/relationships/chart" Target="../charts/chart56.xml"/></Relationships>
</file>

<file path=ppt/slides/_rels/slide114.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103.xml"/><Relationship Id="rId1" Type="http://schemas.openxmlformats.org/officeDocument/2006/relationships/slideLayout" Target="../slideLayouts/slideLayout24.xml"/><Relationship Id="rId4" Type="http://schemas.openxmlformats.org/officeDocument/2006/relationships/chart" Target="../charts/chart58.xml"/></Relationships>
</file>

<file path=ppt/slides/_rels/slide115.xml.rels><?xml version="1.0" encoding="UTF-8" standalone="yes"?>
<Relationships xmlns="http://schemas.openxmlformats.org/package/2006/relationships"><Relationship Id="rId3" Type="http://schemas.openxmlformats.org/officeDocument/2006/relationships/chart" Target="../charts/chart59.xml"/><Relationship Id="rId2" Type="http://schemas.openxmlformats.org/officeDocument/2006/relationships/notesSlide" Target="../notesSlides/notesSlide104.xml"/><Relationship Id="rId1" Type="http://schemas.openxmlformats.org/officeDocument/2006/relationships/slideLayout" Target="../slideLayouts/slideLayout24.xml"/><Relationship Id="rId4" Type="http://schemas.openxmlformats.org/officeDocument/2006/relationships/chart" Target="../charts/chart60.xml"/></Relationships>
</file>

<file path=ppt/slides/_rels/slide116.xml.rels><?xml version="1.0" encoding="UTF-8" standalone="yes"?>
<Relationships xmlns="http://schemas.openxmlformats.org/package/2006/relationships"><Relationship Id="rId3" Type="http://schemas.openxmlformats.org/officeDocument/2006/relationships/chart" Target="../charts/chart61.xml"/><Relationship Id="rId2" Type="http://schemas.openxmlformats.org/officeDocument/2006/relationships/notesSlide" Target="../notesSlides/notesSlide105.xml"/><Relationship Id="rId1" Type="http://schemas.openxmlformats.org/officeDocument/2006/relationships/slideLayout" Target="../slideLayouts/slideLayout24.xml"/></Relationships>
</file>

<file path=ppt/slides/_rels/slide117.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106.xml"/><Relationship Id="rId1" Type="http://schemas.openxmlformats.org/officeDocument/2006/relationships/slideLayout" Target="../slideLayouts/slideLayout24.xml"/></Relationships>
</file>

<file path=ppt/slides/_rels/slide118.xml.rels><?xml version="1.0" encoding="UTF-8" standalone="yes"?>
<Relationships xmlns="http://schemas.openxmlformats.org/package/2006/relationships"><Relationship Id="rId3" Type="http://schemas.openxmlformats.org/officeDocument/2006/relationships/chart" Target="../charts/chart63.xml"/><Relationship Id="rId2" Type="http://schemas.openxmlformats.org/officeDocument/2006/relationships/notesSlide" Target="../notesSlides/notesSlide107.xml"/><Relationship Id="rId1" Type="http://schemas.openxmlformats.org/officeDocument/2006/relationships/slideLayout" Target="../slideLayouts/slideLayout24.xml"/></Relationships>
</file>

<file path=ppt/slides/_rels/slide119.xml.rels><?xml version="1.0" encoding="UTF-8" standalone="yes"?>
<Relationships xmlns="http://schemas.openxmlformats.org/package/2006/relationships"><Relationship Id="rId3" Type="http://schemas.openxmlformats.org/officeDocument/2006/relationships/chart" Target="../charts/chart64.xml"/><Relationship Id="rId2" Type="http://schemas.openxmlformats.org/officeDocument/2006/relationships/notesSlide" Target="../notesSlides/notesSlide108.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20.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24.xml"/></Relationships>
</file>

<file path=ppt/slides/_rels/slide121.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24.xml"/></Relationships>
</file>

<file path=ppt/slides/_rels/slide122.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24.xml"/></Relationships>
</file>

<file path=ppt/slides/_rels/slide123.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2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5.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24.xml"/></Relationships>
</file>

<file path=ppt/slides/_rels/slide126.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9.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30.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24.xml"/></Relationships>
</file>

<file path=ppt/slides/_rels/slide131.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24.xml"/></Relationships>
</file>

<file path=ppt/slides/_rels/slide132.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24.xml"/></Relationships>
</file>

<file path=ppt/slides/_rels/slide133.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4.xml"/></Relationships>
</file>

<file path=ppt/slides/_rels/slide134.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24.xml"/></Relationships>
</file>

<file path=ppt/slides/_rels/slide135.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24.xml"/></Relationships>
</file>

<file path=ppt/slides/_rels/slide136.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4.xml"/></Relationships>
</file>

<file path=ppt/slides/_rels/slide137.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24.xml"/></Relationships>
</file>

<file path=ppt/slides/_rels/slide13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4.xml"/></Relationships>
</file>

<file path=ppt/slides/_rels/slide13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40.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2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4.xml"/></Relationships>
</file>

<file path=ppt/slides/_rels/slide142.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24.xml"/></Relationships>
</file>

<file path=ppt/slides/_rels/slide143.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24.xml"/></Relationships>
</file>

<file path=ppt/slides/_rels/slide144.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2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4.xml"/></Relationships>
</file>

<file path=ppt/slides/_rels/slide146.xml.rels><?xml version="1.0" encoding="UTF-8" standalone="yes"?>
<Relationships xmlns="http://schemas.openxmlformats.org/package/2006/relationships"><Relationship Id="rId2" Type="http://schemas.openxmlformats.org/officeDocument/2006/relationships/chart" Target="../charts/chart65.xml"/><Relationship Id="rId1" Type="http://schemas.openxmlformats.org/officeDocument/2006/relationships/slideLayout" Target="../slideLayouts/slideLayout24.xml"/></Relationships>
</file>

<file path=ppt/slides/_rels/slide14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4.xml"/></Relationships>
</file>

<file path=ppt/slides/_rels/slide148.xml.rels><?xml version="1.0" encoding="UTF-8" standalone="yes"?>
<Relationships xmlns="http://schemas.openxmlformats.org/package/2006/relationships"><Relationship Id="rId2" Type="http://schemas.openxmlformats.org/officeDocument/2006/relationships/image" Target="../media/image93.emf"/><Relationship Id="rId1" Type="http://schemas.openxmlformats.org/officeDocument/2006/relationships/slideLayout" Target="../slideLayouts/slideLayout24.xml"/></Relationships>
</file>

<file path=ppt/slides/_rels/slide149.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50.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24.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3.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2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4.xml"/></Relationships>
</file>

<file path=ppt/slides/_rels/slide15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xml"/><Relationship Id="rId1" Type="http://schemas.openxmlformats.org/officeDocument/2006/relationships/vmlDrawing" Target="../drawings/vmlDrawing1.vml"/><Relationship Id="rId6" Type="http://schemas.openxmlformats.org/officeDocument/2006/relationships/image" Target="../media/image11.emf"/><Relationship Id="rId5" Type="http://schemas.openxmlformats.org/officeDocument/2006/relationships/oleObject" Target="../embeddings/oleObject1.bin"/><Relationship Id="rId4" Type="http://schemas.openxmlformats.org/officeDocument/2006/relationships/chart" Target="../charts/chart1.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vmlDrawing" Target="../drawings/vmlDrawing2.vml"/><Relationship Id="rId6" Type="http://schemas.openxmlformats.org/officeDocument/2006/relationships/chart" Target="../charts/chart2.xml"/><Relationship Id="rId5" Type="http://schemas.openxmlformats.org/officeDocument/2006/relationships/image" Target="../media/image11.em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2.emf"/><Relationship Id="rId2" Type="http://schemas.openxmlformats.org/officeDocument/2006/relationships/slideLayout" Target="../slideLayouts/slideLayout24.xml"/><Relationship Id="rId1" Type="http://schemas.openxmlformats.org/officeDocument/2006/relationships/vmlDrawing" Target="../drawings/vmlDrawing3.vml"/><Relationship Id="rId6" Type="http://schemas.openxmlformats.org/officeDocument/2006/relationships/chart" Target="../charts/chart3.xml"/><Relationship Id="rId5" Type="http://schemas.openxmlformats.org/officeDocument/2006/relationships/image" Target="../media/image11.emf"/><Relationship Id="rId4" Type="http://schemas.openxmlformats.org/officeDocument/2006/relationships/oleObject" Target="../embeddings/oleObject3.bin"/></Relationships>
</file>

<file path=ppt/slides/_rels/slide40.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44.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45.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7.xml"/><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48.xml"/><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9.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notesSlide" Target="../notesSlides/notesSlide5.xml"/><Relationship Id="rId7" Type="http://schemas.openxmlformats.org/officeDocument/2006/relationships/chart" Target="../charts/chart4.xml"/><Relationship Id="rId2" Type="http://schemas.openxmlformats.org/officeDocument/2006/relationships/slideLayout" Target="../slideLayouts/slideLayout24.xml"/><Relationship Id="rId1" Type="http://schemas.openxmlformats.org/officeDocument/2006/relationships/vmlDrawing" Target="../drawings/vmlDrawing4.vml"/><Relationship Id="rId6" Type="http://schemas.openxmlformats.org/officeDocument/2006/relationships/image" Target="../media/image13.emf"/><Relationship Id="rId5" Type="http://schemas.openxmlformats.org/officeDocument/2006/relationships/image" Target="../media/image11.emf"/><Relationship Id="rId4" Type="http://schemas.openxmlformats.org/officeDocument/2006/relationships/oleObject" Target="../embeddings/oleObject4.bin"/><Relationship Id="rId9" Type="http://schemas.openxmlformats.org/officeDocument/2006/relationships/image" Target="../media/image15.emf"/></Relationships>
</file>

<file path=ppt/slides/_rels/slide5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53.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56.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57.xm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58.xm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notesSlide" Target="../notesSlides/notesSlide6.xml"/><Relationship Id="rId7" Type="http://schemas.openxmlformats.org/officeDocument/2006/relationships/chart" Target="../charts/chart5.xml"/><Relationship Id="rId2" Type="http://schemas.openxmlformats.org/officeDocument/2006/relationships/slideLayout" Target="../slideLayouts/slideLayout24.xml"/><Relationship Id="rId1" Type="http://schemas.openxmlformats.org/officeDocument/2006/relationships/vmlDrawing" Target="../drawings/vmlDrawing5.vml"/><Relationship Id="rId6" Type="http://schemas.openxmlformats.org/officeDocument/2006/relationships/image" Target="../media/image13.emf"/><Relationship Id="rId5" Type="http://schemas.openxmlformats.org/officeDocument/2006/relationships/image" Target="../media/image11.emf"/><Relationship Id="rId4" Type="http://schemas.openxmlformats.org/officeDocument/2006/relationships/oleObject" Target="../embeddings/oleObject5.bin"/><Relationship Id="rId9" Type="http://schemas.openxmlformats.org/officeDocument/2006/relationships/image" Target="../media/image15.emf"/></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0.xm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61.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66.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notesSlide" Target="../notesSlides/notesSlide7.xml"/><Relationship Id="rId7" Type="http://schemas.openxmlformats.org/officeDocument/2006/relationships/chart" Target="../charts/chart6.xml"/><Relationship Id="rId2" Type="http://schemas.openxmlformats.org/officeDocument/2006/relationships/slideLayout" Target="../slideLayouts/slideLayout24.xml"/><Relationship Id="rId1" Type="http://schemas.openxmlformats.org/officeDocument/2006/relationships/vmlDrawing" Target="../drawings/vmlDrawing6.vml"/><Relationship Id="rId6" Type="http://schemas.openxmlformats.org/officeDocument/2006/relationships/image" Target="../media/image16.emf"/><Relationship Id="rId5" Type="http://schemas.openxmlformats.org/officeDocument/2006/relationships/image" Target="../media/image11.emf"/><Relationship Id="rId4" Type="http://schemas.openxmlformats.org/officeDocument/2006/relationships/oleObject" Target="../embeddings/oleObject6.bin"/><Relationship Id="rId9" Type="http://schemas.openxmlformats.org/officeDocument/2006/relationships/image" Target="../media/image18.emf"/></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4.xml"/><Relationship Id="rId1" Type="http://schemas.openxmlformats.org/officeDocument/2006/relationships/vmlDrawing" Target="../drawings/vmlDrawing11.vml"/><Relationship Id="rId6" Type="http://schemas.openxmlformats.org/officeDocument/2006/relationships/image" Target="../media/image53.emf"/><Relationship Id="rId5" Type="http://schemas.openxmlformats.org/officeDocument/2006/relationships/package" Target="../embeddings/Microsoft_Excel_Worksheet4.xlsx"/><Relationship Id="rId4" Type="http://schemas.openxmlformats.org/officeDocument/2006/relationships/oleObject" Target="../embeddings/oleObject11.bin"/></Relationships>
</file>

<file path=ppt/slides/_rels/slide71.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71.xml"/><Relationship Id="rId1" Type="http://schemas.openxmlformats.org/officeDocument/2006/relationships/slideLayout" Target="../slideLayouts/slideLayout24.xml"/></Relationships>
</file>

<file path=ppt/slides/_rels/slide72.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72.xml"/><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73.xml"/><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74.xml"/><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75.xml"/><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6.xml"/><Relationship Id="rId1" Type="http://schemas.openxmlformats.org/officeDocument/2006/relationships/slideLayout" Target="../slideLayouts/slideLayout24.xml"/></Relationships>
</file>

<file path=ppt/slides/_rels/slide77.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77.xml"/><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9.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78.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notesSlide" Target="../notesSlides/notesSlide8.xml"/><Relationship Id="rId7" Type="http://schemas.openxmlformats.org/officeDocument/2006/relationships/chart" Target="../charts/chart7.xml"/><Relationship Id="rId2" Type="http://schemas.openxmlformats.org/officeDocument/2006/relationships/slideLayout" Target="../slideLayouts/slideLayout24.xml"/><Relationship Id="rId1" Type="http://schemas.openxmlformats.org/officeDocument/2006/relationships/vmlDrawing" Target="../drawings/vmlDrawing7.vml"/><Relationship Id="rId6" Type="http://schemas.openxmlformats.org/officeDocument/2006/relationships/image" Target="../media/image19.emf"/><Relationship Id="rId5" Type="http://schemas.openxmlformats.org/officeDocument/2006/relationships/image" Target="../media/image11.emf"/><Relationship Id="rId4" Type="http://schemas.openxmlformats.org/officeDocument/2006/relationships/oleObject" Target="../embeddings/oleObject7.bin"/><Relationship Id="rId9" Type="http://schemas.openxmlformats.org/officeDocument/2006/relationships/image" Target="../media/image21.emf"/></Relationships>
</file>

<file path=ppt/slides/_rels/slide80.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79.xml"/><Relationship Id="rId1" Type="http://schemas.openxmlformats.org/officeDocument/2006/relationships/slideLayout" Target="../slideLayouts/slideLayout24.xml"/></Relationships>
</file>

<file path=ppt/slides/_rels/slide81.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notesSlide" Target="../notesSlides/notesSlide80.xml"/><Relationship Id="rId1" Type="http://schemas.openxmlformats.org/officeDocument/2006/relationships/slideLayout" Target="../slideLayouts/slideLayout24.xml"/></Relationships>
</file>

<file path=ppt/slides/_rels/slide82.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81.xml"/><Relationship Id="rId1" Type="http://schemas.openxmlformats.org/officeDocument/2006/relationships/slideLayout" Target="../slideLayouts/slideLayout2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notesSlide" Target="../notesSlides/notesSlide9.xml"/><Relationship Id="rId7" Type="http://schemas.openxmlformats.org/officeDocument/2006/relationships/image" Target="../media/image22.emf"/><Relationship Id="rId2" Type="http://schemas.openxmlformats.org/officeDocument/2006/relationships/slideLayout" Target="../slideLayouts/slideLayout24.xml"/><Relationship Id="rId1" Type="http://schemas.openxmlformats.org/officeDocument/2006/relationships/vmlDrawing" Target="../drawings/vmlDrawing8.vml"/><Relationship Id="rId6" Type="http://schemas.openxmlformats.org/officeDocument/2006/relationships/chart" Target="../charts/chart8.xml"/><Relationship Id="rId5" Type="http://schemas.openxmlformats.org/officeDocument/2006/relationships/image" Target="../media/image11.emf"/><Relationship Id="rId4" Type="http://schemas.openxmlformats.org/officeDocument/2006/relationships/oleObject" Target="../embeddings/oleObject8.bin"/><Relationship Id="rId9" Type="http://schemas.openxmlformats.org/officeDocument/2006/relationships/image" Target="../media/image24.emf"/></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2.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24.xml"/></Relationships>
</file>

<file path=ppt/slides/_rels/slide93.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82.xml"/><Relationship Id="rId1" Type="http://schemas.openxmlformats.org/officeDocument/2006/relationships/slideLayout" Target="../slideLayouts/slideLayout24.xml"/></Relationships>
</file>

<file path=ppt/slides/_rels/slide94.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83.xml"/><Relationship Id="rId1" Type="http://schemas.openxmlformats.org/officeDocument/2006/relationships/slideLayout" Target="../slideLayouts/slideLayout24.xml"/></Relationships>
</file>

<file path=ppt/slides/_rels/slide95.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84.xml"/><Relationship Id="rId1" Type="http://schemas.openxmlformats.org/officeDocument/2006/relationships/slideLayout" Target="../slideLayouts/slideLayout24.xml"/></Relationships>
</file>

<file path=ppt/slides/_rels/slide96.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85.xml"/><Relationship Id="rId1" Type="http://schemas.openxmlformats.org/officeDocument/2006/relationships/slideLayout" Target="../slideLayouts/slideLayout24.xml"/></Relationships>
</file>

<file path=ppt/slides/_rels/slide97.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86.xml"/><Relationship Id="rId1" Type="http://schemas.openxmlformats.org/officeDocument/2006/relationships/slideLayout" Target="../slideLayouts/slideLayout24.xml"/></Relationships>
</file>

<file path=ppt/slides/_rels/slide98.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87.xml"/><Relationship Id="rId1" Type="http://schemas.openxmlformats.org/officeDocument/2006/relationships/slideLayout" Target="../slideLayouts/slideLayout24.xml"/></Relationships>
</file>

<file path=ppt/slides/_rels/slide99.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88.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a:xfrm>
            <a:off x="251520" y="260648"/>
            <a:ext cx="8661335" cy="1579412"/>
          </a:xfrm>
        </p:spPr>
        <p:txBody>
          <a:bodyPr anchorCtr="0">
            <a:normAutofit fontScale="90000"/>
          </a:bodyPr>
          <a:lstStyle/>
          <a:p>
            <a:pPr algn="ctr" eaLnBrk="1" hangingPunct="1">
              <a:defRPr/>
            </a:pPr>
            <a:r>
              <a:rPr lang="es-ES" sz="5000" dirty="0">
                <a:solidFill>
                  <a:schemeClr val="accent2">
                    <a:lumMod val="75000"/>
                  </a:schemeClr>
                </a:solidFill>
                <a:effectLst>
                  <a:outerShdw blurRad="38100" dist="38100" dir="2700000" algn="tl">
                    <a:srgbClr val="FFFFFF"/>
                  </a:outerShdw>
                </a:effectLst>
                <a:latin typeface="Cooper Black" pitchFamily="18" charset="0"/>
              </a:rPr>
              <a:t>UNIDAD EJECUTORA </a:t>
            </a:r>
            <a:br>
              <a:rPr lang="es-ES" sz="5000" dirty="0">
                <a:solidFill>
                  <a:schemeClr val="accent2">
                    <a:lumMod val="75000"/>
                  </a:schemeClr>
                </a:solidFill>
                <a:effectLst>
                  <a:outerShdw blurRad="38100" dist="38100" dir="2700000" algn="tl">
                    <a:srgbClr val="FFFFFF"/>
                  </a:outerShdw>
                </a:effectLst>
                <a:latin typeface="Cooper Black" pitchFamily="18" charset="0"/>
              </a:rPr>
            </a:br>
            <a:r>
              <a:rPr lang="es-ES" sz="5000" dirty="0">
                <a:solidFill>
                  <a:schemeClr val="accent2">
                    <a:lumMod val="75000"/>
                  </a:schemeClr>
                </a:solidFill>
                <a:effectLst>
                  <a:outerShdw blurRad="38100" dist="38100" dir="2700000" algn="tl">
                    <a:srgbClr val="FFFFFF"/>
                  </a:outerShdw>
                </a:effectLst>
                <a:latin typeface="Cooper Black" pitchFamily="18" charset="0"/>
              </a:rPr>
              <a:t>HOSPITAL ESPINAR</a:t>
            </a:r>
            <a:endParaRPr lang="es-ES" sz="5000" dirty="0">
              <a:solidFill>
                <a:schemeClr val="accent2">
                  <a:lumMod val="75000"/>
                </a:schemeClr>
              </a:solidFill>
              <a:effectLst>
                <a:outerShdw blurRad="38100" dist="38100" dir="2700000" algn="tl">
                  <a:srgbClr val="FFFFFF"/>
                </a:outerShdw>
              </a:effectLst>
            </a:endParaRPr>
          </a:p>
        </p:txBody>
      </p:sp>
      <p:sp>
        <p:nvSpPr>
          <p:cNvPr id="3" name="Rectangle 2"/>
          <p:cNvSpPr txBox="1">
            <a:spLocks noChangeArrowheads="1"/>
          </p:cNvSpPr>
          <p:nvPr/>
        </p:nvSpPr>
        <p:spPr>
          <a:xfrm>
            <a:off x="251520" y="4685521"/>
            <a:ext cx="8892479" cy="1632183"/>
          </a:xfrm>
          <a:prstGeom prst="rect">
            <a:avLst/>
          </a:prstGeom>
        </p:spPr>
        <p:txBody>
          <a:bodyPr vert="horz" lIns="91440" tIns="45720" rIns="91440" bIns="45720" rtlCol="0" anchor="b" anchorCtr="0">
            <a:normAutofit fontScale="32500" lnSpcReduction="2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s-ES" sz="13300" dirty="0">
                <a:solidFill>
                  <a:schemeClr val="accent2">
                    <a:lumMod val="75000"/>
                  </a:schemeClr>
                </a:solidFill>
                <a:effectLst>
                  <a:outerShdw blurRad="38100" dist="38100" dir="2700000" algn="tl">
                    <a:srgbClr val="FFFFFF"/>
                  </a:outerShdw>
                </a:effectLst>
                <a:latin typeface="Cooper Black" panose="0208090404030B020404" pitchFamily="18" charset="0"/>
              </a:rPr>
              <a:t>Información anual</a:t>
            </a:r>
            <a:br>
              <a:rPr lang="es-ES" sz="13300" dirty="0">
                <a:solidFill>
                  <a:schemeClr val="accent2">
                    <a:lumMod val="75000"/>
                  </a:schemeClr>
                </a:solidFill>
                <a:effectLst>
                  <a:outerShdw blurRad="38100" dist="38100" dir="2700000" algn="tl">
                    <a:srgbClr val="FFFFFF"/>
                  </a:outerShdw>
                </a:effectLst>
                <a:latin typeface="Cooper Black" panose="0208090404030B020404" pitchFamily="18" charset="0"/>
              </a:rPr>
            </a:br>
            <a:r>
              <a:rPr lang="es-ES" sz="13300" dirty="0" smtClean="0">
                <a:solidFill>
                  <a:schemeClr val="accent2">
                    <a:lumMod val="75000"/>
                  </a:schemeClr>
                </a:solidFill>
                <a:effectLst>
                  <a:outerShdw blurRad="38100" dist="38100" dir="2700000" algn="tl">
                    <a:srgbClr val="FFFFFF"/>
                  </a:outerShdw>
                </a:effectLst>
                <a:latin typeface="Cooper Black" panose="0208090404030B020404" pitchFamily="18" charset="0"/>
              </a:rPr>
              <a:t>2025</a:t>
            </a:r>
            <a:r>
              <a:rPr lang="es-ES" sz="3200" dirty="0">
                <a:solidFill>
                  <a:schemeClr val="accent2">
                    <a:lumMod val="75000"/>
                  </a:schemeClr>
                </a:solidFill>
                <a:effectLst>
                  <a:outerShdw blurRad="38100" dist="38100" dir="2700000" algn="tl">
                    <a:srgbClr val="FFFFFF"/>
                  </a:outerShdw>
                </a:effectLst>
                <a:latin typeface="Goudy Stout" pitchFamily="18" charset="0"/>
              </a:rPr>
              <a:t/>
            </a:r>
            <a:br>
              <a:rPr lang="es-ES" sz="3200" dirty="0">
                <a:solidFill>
                  <a:schemeClr val="accent2">
                    <a:lumMod val="75000"/>
                  </a:schemeClr>
                </a:solidFill>
                <a:effectLst>
                  <a:outerShdw blurRad="38100" dist="38100" dir="2700000" algn="tl">
                    <a:srgbClr val="FFFFFF"/>
                  </a:outerShdw>
                </a:effectLst>
                <a:latin typeface="Goudy Stout" pitchFamily="18" charset="0"/>
              </a:rPr>
            </a:br>
            <a:r>
              <a:rPr lang="es-ES" dirty="0">
                <a:solidFill>
                  <a:schemeClr val="accent2">
                    <a:lumMod val="75000"/>
                  </a:schemeClr>
                </a:solidFill>
                <a:effectLst>
                  <a:outerShdw blurRad="38100" dist="38100" dir="2700000" algn="tl">
                    <a:srgbClr val="FFFFFF"/>
                  </a:outerShdw>
                </a:effectLst>
              </a:rPr>
              <a:t/>
            </a:r>
            <a:br>
              <a:rPr lang="es-ES" dirty="0">
                <a:solidFill>
                  <a:schemeClr val="accent2">
                    <a:lumMod val="75000"/>
                  </a:schemeClr>
                </a:solidFill>
                <a:effectLst>
                  <a:outerShdw blurRad="38100" dist="38100" dir="2700000" algn="tl">
                    <a:srgbClr val="FFFFFF"/>
                  </a:outerShdw>
                </a:effectLst>
              </a:rPr>
            </a:br>
            <a:endParaRPr lang="es-ES" dirty="0">
              <a:solidFill>
                <a:schemeClr val="accent2">
                  <a:lumMod val="75000"/>
                </a:schemeClr>
              </a:solidFill>
              <a:effectLst>
                <a:outerShdw blurRad="38100" dist="38100" dir="2700000" algn="tl">
                  <a:srgbClr val="FFFFFF"/>
                </a:outerShdw>
              </a:effectLst>
            </a:endParaRPr>
          </a:p>
        </p:txBody>
      </p:sp>
      <p:pic>
        <p:nvPicPr>
          <p:cNvPr id="23554" name="Picture 2" descr="H:\DCIM\101MSDCF\DSC0045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5494" y="2570905"/>
            <a:ext cx="2400265" cy="190821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txBox="1">
            <a:spLocks noChangeArrowheads="1"/>
          </p:cNvSpPr>
          <p:nvPr/>
        </p:nvSpPr>
        <p:spPr>
          <a:xfrm>
            <a:off x="1002178" y="1840060"/>
            <a:ext cx="8172399" cy="580828"/>
          </a:xfrm>
          <a:prstGeom prst="rect">
            <a:avLst/>
          </a:prstGeom>
        </p:spPr>
        <p:txBody>
          <a:bodyPr vert="horz" lIns="91440" tIns="45720" rIns="91440" bIns="45720" rtlCol="0" anchor="b" anchorCtr="0">
            <a:normAutofit fontScale="975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s-ES" sz="3200" dirty="0">
                <a:solidFill>
                  <a:schemeClr val="accent3">
                    <a:lumMod val="75000"/>
                  </a:schemeClr>
                </a:solidFill>
                <a:effectLst>
                  <a:outerShdw blurRad="38100" dist="38100" dir="2700000" algn="tl">
                    <a:srgbClr val="FFFFFF"/>
                  </a:outerShdw>
                </a:effectLst>
                <a:latin typeface="Arial Black" pitchFamily="34" charset="0"/>
              </a:rPr>
              <a:t>UNIDAD DE ESTADISTICA</a:t>
            </a:r>
          </a:p>
        </p:txBody>
      </p:sp>
      <p:pic>
        <p:nvPicPr>
          <p:cNvPr id="7" name="6 Imagen"/>
          <p:cNvPicPr/>
          <p:nvPr/>
        </p:nvPicPr>
        <p:blipFill>
          <a:blip r:embed="rId4" cstate="print"/>
          <a:srcRect/>
          <a:stretch>
            <a:fillRect/>
          </a:stretch>
        </p:blipFill>
        <p:spPr bwMode="auto">
          <a:xfrm>
            <a:off x="2339752" y="2348880"/>
            <a:ext cx="3132348" cy="2376264"/>
          </a:xfrm>
          <a:prstGeom prst="rect">
            <a:avLst/>
          </a:prstGeom>
          <a:noFill/>
          <a:ln w="9525">
            <a:noFill/>
            <a:miter lim="800000"/>
            <a:headEnd/>
            <a:tailEnd/>
          </a:ln>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52120" y="2348880"/>
            <a:ext cx="3155087"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2"/>
          <p:cNvSpPr txBox="1">
            <a:spLocks noChangeArrowheads="1"/>
          </p:cNvSpPr>
          <p:nvPr/>
        </p:nvSpPr>
        <p:spPr>
          <a:xfrm>
            <a:off x="376447" y="6061484"/>
            <a:ext cx="8568952" cy="512440"/>
          </a:xfrm>
          <a:prstGeom prst="rect">
            <a:avLst/>
          </a:prstGeom>
        </p:spPr>
        <p:txBody>
          <a:bodyPr vert="horz" lIns="91440" tIns="45720" rIns="91440" bIns="45720" rtlCol="0" anchor="b" anchorCtr="0">
            <a:no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defRPr/>
            </a:pPr>
            <a:r>
              <a:rPr lang="es-ES" sz="1800" b="1" dirty="0">
                <a:solidFill>
                  <a:schemeClr val="bg2">
                    <a:lumMod val="10000"/>
                  </a:schemeClr>
                </a:solidFill>
              </a:rPr>
              <a:t>TAP. Rolando Laurente Flores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2024</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006699863"/>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9266"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1275967809"/>
              </p:ext>
            </p:extLst>
          </p:nvPr>
        </p:nvGraphicFramePr>
        <p:xfrm>
          <a:off x="6189586" y="3284984"/>
          <a:ext cx="1025121" cy="332613"/>
        </p:xfrm>
        <a:graphic>
          <a:graphicData uri="http://schemas.openxmlformats.org/drawingml/2006/table">
            <a:tbl>
              <a:tblPr/>
              <a:tblGrid>
                <a:gridCol w="102512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smtClean="0">
                          <a:ln>
                            <a:noFill/>
                          </a:ln>
                          <a:solidFill>
                            <a:srgbClr val="FF0000"/>
                          </a:solidFill>
                          <a:effectLst>
                            <a:outerShdw blurRad="38100" dist="38100" dir="2700000" algn="tl">
                              <a:srgbClr val="FFFFFF"/>
                            </a:outerShdw>
                          </a:effectLst>
                          <a:latin typeface="Arial" charset="0"/>
                          <a:cs typeface="Arial" charset="0"/>
                        </a:rPr>
                        <a:t>17053</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4076324374"/>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816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2801735599"/>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8949</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4255727932"/>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899</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4212013918"/>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1896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3390589026"/>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1442</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324163466"/>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2775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1119452698"/>
              </p:ext>
            </p:extLst>
          </p:nvPr>
        </p:nvGraphicFramePr>
        <p:xfrm>
          <a:off x="7452320"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5138</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0" name="Group 374"/>
          <p:cNvGraphicFramePr>
            <a:graphicFrameLocks noGrp="1"/>
          </p:cNvGraphicFramePr>
          <p:nvPr>
            <p:extLst>
              <p:ext uri="{D42A27DB-BD31-4B8C-83A1-F6EECF244321}">
                <p14:modId xmlns:p14="http://schemas.microsoft.com/office/powerpoint/2010/main" val="189653356"/>
              </p:ext>
            </p:extLst>
          </p:nvPr>
        </p:nvGraphicFramePr>
        <p:xfrm>
          <a:off x="6244947"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40599</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7" name="2 Gráfico"/>
          <p:cNvGraphicFramePr>
            <a:graphicFrameLocks/>
          </p:cNvGraphicFramePr>
          <p:nvPr>
            <p:extLst>
              <p:ext uri="{D42A27DB-BD31-4B8C-83A1-F6EECF244321}">
                <p14:modId xmlns:p14="http://schemas.microsoft.com/office/powerpoint/2010/main" val="957264786"/>
              </p:ext>
            </p:extLst>
          </p:nvPr>
        </p:nvGraphicFramePr>
        <p:xfrm>
          <a:off x="100062" y="2708920"/>
          <a:ext cx="4356872" cy="2695617"/>
        </p:xfrm>
        <a:graphic>
          <a:graphicData uri="http://schemas.openxmlformats.org/drawingml/2006/chart">
            <c:chart xmlns:c="http://schemas.openxmlformats.org/drawingml/2006/chart" xmlns:r="http://schemas.openxmlformats.org/officeDocument/2006/relationships" r:id="rId6"/>
          </a:graphicData>
        </a:graphic>
      </p:graphicFrame>
      <p:pic>
        <p:nvPicPr>
          <p:cNvPr id="1536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8224" y="132058"/>
            <a:ext cx="2493284" cy="1424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5"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6176" y="5661248"/>
            <a:ext cx="67722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8"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054" y="90810"/>
            <a:ext cx="2211690" cy="1826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023887"/>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- 2022</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87" y="1635368"/>
            <a:ext cx="8778888" cy="4529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2315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xmlns="" id="{92D267D8-6D94-5C79-8B6D-50D16E30D512}"/>
            </a:ext>
          </a:extLst>
        </p:cNvPr>
        <p:cNvGrpSpPr/>
        <p:nvPr/>
      </p:nvGrpSpPr>
      <p:grpSpPr>
        <a:xfrm>
          <a:off x="0" y="0"/>
          <a:ext cx="0" cy="0"/>
          <a:chOff x="0" y="0"/>
          <a:chExt cx="0" cy="0"/>
        </a:xfrm>
      </p:grpSpPr>
      <p:sp>
        <p:nvSpPr>
          <p:cNvPr id="439298" name="Rectangle 2">
            <a:extLst>
              <a:ext uri="{FF2B5EF4-FFF2-40B4-BE49-F238E27FC236}">
                <a16:creationId xmlns:a16="http://schemas.microsoft.com/office/drawing/2014/main" xmlns="" id="{39051DDE-6502-9379-ECE9-A20A175B0D94}"/>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- 2024</a:t>
            </a:r>
            <a:endParaRPr lang="es-ES_tradnl" b="1" dirty="0">
              <a:effectLst>
                <a:outerShdw blurRad="38100" dist="38100" dir="2700000" algn="tl">
                  <a:srgbClr val="C0C0C0"/>
                </a:outerShdw>
              </a:effectLst>
              <a:latin typeface="Arial" charset="0"/>
            </a:endParaRPr>
          </a:p>
        </p:txBody>
      </p:sp>
      <p:sp>
        <p:nvSpPr>
          <p:cNvPr id="5" name="5 CuadroTexto">
            <a:extLst>
              <a:ext uri="{FF2B5EF4-FFF2-40B4-BE49-F238E27FC236}">
                <a16:creationId xmlns:a16="http://schemas.microsoft.com/office/drawing/2014/main" xmlns="" id="{2F0CF5C7-34B9-7062-2BBF-E704B7859A35}"/>
              </a:ext>
            </a:extLst>
          </p:cNvPr>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8" name="Imagen 7">
            <a:extLst>
              <a:ext uri="{FF2B5EF4-FFF2-40B4-BE49-F238E27FC236}">
                <a16:creationId xmlns:a16="http://schemas.microsoft.com/office/drawing/2014/main" xmlns="" id="{BB02E304-B00D-228C-C575-5C15326632DD}"/>
              </a:ext>
            </a:extLst>
          </p:cNvPr>
          <p:cNvPicPr>
            <a:picLocks noChangeAspect="1"/>
          </p:cNvPicPr>
          <p:nvPr/>
        </p:nvPicPr>
        <p:blipFill>
          <a:blip r:embed="rId3"/>
          <a:stretch>
            <a:fillRect/>
          </a:stretch>
        </p:blipFill>
        <p:spPr>
          <a:xfrm>
            <a:off x="115230" y="1614662"/>
            <a:ext cx="8935128" cy="3628676"/>
          </a:xfrm>
          <a:prstGeom prst="rect">
            <a:avLst/>
          </a:prstGeom>
        </p:spPr>
      </p:pic>
    </p:spTree>
    <p:extLst>
      <p:ext uri="{BB962C8B-B14F-4D97-AF65-F5344CB8AC3E}">
        <p14:creationId xmlns:p14="http://schemas.microsoft.com/office/powerpoint/2010/main" val="26644123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2D267D8-6D94-5C79-8B6D-50D16E30D512}"/>
            </a:ext>
          </a:extLst>
        </p:cNvPr>
        <p:cNvGrpSpPr/>
        <p:nvPr/>
      </p:nvGrpSpPr>
      <p:grpSpPr>
        <a:xfrm>
          <a:off x="0" y="0"/>
          <a:ext cx="0" cy="0"/>
          <a:chOff x="0" y="0"/>
          <a:chExt cx="0" cy="0"/>
        </a:xfrm>
      </p:grpSpPr>
      <p:sp>
        <p:nvSpPr>
          <p:cNvPr id="439298" name="Rectangle 2">
            <a:extLst>
              <a:ext uri="{FF2B5EF4-FFF2-40B4-BE49-F238E27FC236}">
                <a16:creationId xmlns:a16="http://schemas.microsoft.com/office/drawing/2014/main" xmlns="" id="{39051DDE-6502-9379-ECE9-A20A175B0D94}"/>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a:t>
            </a:r>
            <a:r>
              <a:rPr lang="es-ES" b="1" dirty="0" smtClean="0">
                <a:effectLst>
                  <a:outerShdw blurRad="38100" dist="38100" dir="2700000" algn="tl">
                    <a:srgbClr val="C0C0C0"/>
                  </a:outerShdw>
                </a:effectLst>
                <a:latin typeface="Arial" charset="0"/>
              </a:rPr>
              <a:t>2025</a:t>
            </a:r>
            <a:endParaRPr lang="es-ES_tradnl" b="1" dirty="0">
              <a:effectLst>
                <a:outerShdw blurRad="38100" dist="38100" dir="2700000" algn="tl">
                  <a:srgbClr val="C0C0C0"/>
                </a:outerShdw>
              </a:effectLst>
              <a:latin typeface="Arial" charset="0"/>
            </a:endParaRPr>
          </a:p>
        </p:txBody>
      </p:sp>
      <p:sp>
        <p:nvSpPr>
          <p:cNvPr id="5" name="5 CuadroTexto">
            <a:extLst>
              <a:ext uri="{FF2B5EF4-FFF2-40B4-BE49-F238E27FC236}">
                <a16:creationId xmlns:a16="http://schemas.microsoft.com/office/drawing/2014/main" xmlns="" id="{2F0CF5C7-34B9-7062-2BBF-E704B7859A35}"/>
              </a:ext>
            </a:extLst>
          </p:cNvPr>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418" y="1654176"/>
            <a:ext cx="8654757" cy="3449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599862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ChangeArrowheads="1"/>
          </p:cNvSpPr>
          <p:nvPr/>
        </p:nvSpPr>
        <p:spPr bwMode="auto">
          <a:xfrm>
            <a:off x="71313" y="2565400"/>
            <a:ext cx="8893175" cy="914400"/>
          </a:xfrm>
          <a:prstGeom prst="rect">
            <a:avLst/>
          </a:prstGeom>
          <a:noFill/>
          <a:ln w="9525">
            <a:noFill/>
            <a:miter lim="800000"/>
            <a:headEnd/>
            <a:tailEnd/>
          </a:ln>
        </p:spPr>
        <p:txBody>
          <a:bodyPr lIns="92075" tIns="46037" rIns="92075" bIns="46037" anchor="ctr"/>
          <a:lstStyle/>
          <a:p>
            <a:pPr algn="ctr" fontAlgn="base">
              <a:spcBef>
                <a:spcPct val="0"/>
              </a:spcBef>
              <a:spcAft>
                <a:spcPct val="0"/>
              </a:spcAft>
              <a:defRPr/>
            </a:pPr>
            <a:r>
              <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rPr>
              <a:t>HOSPITALIZACION</a:t>
            </a:r>
          </a:p>
        </p:txBody>
      </p:sp>
    </p:spTree>
    <p:extLst>
      <p:ext uri="{BB962C8B-B14F-4D97-AF65-F5344CB8AC3E}">
        <p14:creationId xmlns:p14="http://schemas.microsoft.com/office/powerpoint/2010/main" val="370433713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1890"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DISTRIBUCIÓN DE CAMAS 2020</a:t>
            </a:r>
          </a:p>
        </p:txBody>
      </p:sp>
      <p:sp>
        <p:nvSpPr>
          <p:cNvPr id="317444" name="Text Box 4"/>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2" name="1 Gráfico"/>
          <p:cNvGraphicFramePr/>
          <p:nvPr>
            <p:extLst>
              <p:ext uri="{D42A27DB-BD31-4B8C-83A1-F6EECF244321}">
                <p14:modId xmlns:p14="http://schemas.microsoft.com/office/powerpoint/2010/main" val="807610856"/>
              </p:ext>
            </p:extLst>
          </p:nvPr>
        </p:nvGraphicFramePr>
        <p:xfrm>
          <a:off x="395536" y="1484784"/>
          <a:ext cx="5040560" cy="38884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3 Tabla"/>
          <p:cNvGraphicFramePr>
            <a:graphicFrameLocks noGrp="1"/>
          </p:cNvGraphicFramePr>
          <p:nvPr>
            <p:extLst>
              <p:ext uri="{D42A27DB-BD31-4B8C-83A1-F6EECF244321}">
                <p14:modId xmlns:p14="http://schemas.microsoft.com/office/powerpoint/2010/main" val="2808752367"/>
              </p:ext>
            </p:extLst>
          </p:nvPr>
        </p:nvGraphicFramePr>
        <p:xfrm>
          <a:off x="5940152" y="1484784"/>
          <a:ext cx="2808312" cy="3456778"/>
        </p:xfrm>
        <a:graphic>
          <a:graphicData uri="http://schemas.openxmlformats.org/drawingml/2006/table">
            <a:tbl>
              <a:tblPr>
                <a:tableStyleId>{327F97BB-C833-4FB7-BDE5-3F7075034690}</a:tableStyleId>
              </a:tblPr>
              <a:tblGrid>
                <a:gridCol w="1311574">
                  <a:extLst>
                    <a:ext uri="{9D8B030D-6E8A-4147-A177-3AD203B41FA5}">
                      <a16:colId xmlns:a16="http://schemas.microsoft.com/office/drawing/2014/main" xmlns="" val="20000"/>
                    </a:ext>
                  </a:extLst>
                </a:gridCol>
                <a:gridCol w="570921">
                  <a:extLst>
                    <a:ext uri="{9D8B030D-6E8A-4147-A177-3AD203B41FA5}">
                      <a16:colId xmlns:a16="http://schemas.microsoft.com/office/drawing/2014/main" xmlns="" val="20001"/>
                    </a:ext>
                  </a:extLst>
                </a:gridCol>
                <a:gridCol w="925817">
                  <a:extLst>
                    <a:ext uri="{9D8B030D-6E8A-4147-A177-3AD203B41FA5}">
                      <a16:colId xmlns:a16="http://schemas.microsoft.com/office/drawing/2014/main" xmlns="" val="20002"/>
                    </a:ext>
                  </a:extLst>
                </a:gridCol>
              </a:tblGrid>
              <a:tr h="291839">
                <a:tc>
                  <a:txBody>
                    <a:bodyPr/>
                    <a:lstStyle/>
                    <a:p>
                      <a:pPr algn="l" fontAlgn="b"/>
                      <a:r>
                        <a:rPr lang="es-ES" sz="1400" u="none" strike="noStrike" dirty="0">
                          <a:effectLst/>
                        </a:rPr>
                        <a:t>Servicio</a:t>
                      </a:r>
                      <a:endParaRPr lang="es-ES" sz="1400" b="1"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s-ES" sz="1400" u="none" strike="noStrike">
                          <a:effectLst/>
                        </a:rPr>
                        <a:t>Camas</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s-ES" sz="1400" u="none" strike="noStrike">
                          <a:effectLst/>
                        </a:rPr>
                        <a:t>%</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r h="291839">
                <a:tc>
                  <a:txBody>
                    <a:bodyPr/>
                    <a:lstStyle/>
                    <a:p>
                      <a:pPr algn="l" fontAlgn="ctr"/>
                      <a:r>
                        <a:rPr lang="es-ES" sz="1100" u="none" strike="noStrike" dirty="0">
                          <a:effectLst/>
                        </a:rPr>
                        <a:t>Medicina General</a:t>
                      </a:r>
                      <a:endParaRPr lang="es-ES" sz="1100" b="1" i="0" u="none" strike="noStrike" dirty="0">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6</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18.75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06431">
                <a:tc>
                  <a:txBody>
                    <a:bodyPr/>
                    <a:lstStyle/>
                    <a:p>
                      <a:pPr algn="l" fontAlgn="ctr"/>
                      <a:r>
                        <a:rPr lang="es-ES" sz="1100" u="none" strike="noStrike" dirty="0">
                          <a:effectLst/>
                        </a:rPr>
                        <a:t>Cirugía General</a:t>
                      </a:r>
                      <a:endParaRPr lang="es-ES" sz="1100" b="1" i="0" u="none" strike="noStrike" dirty="0">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3</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9.375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291839">
                <a:tc>
                  <a:txBody>
                    <a:bodyPr/>
                    <a:lstStyle/>
                    <a:p>
                      <a:pPr algn="l" fontAlgn="ctr"/>
                      <a:r>
                        <a:rPr lang="es-ES" sz="1100" u="none" strike="noStrike" dirty="0">
                          <a:effectLst/>
                        </a:rPr>
                        <a:t>Lactantes(-1 años)</a:t>
                      </a:r>
                      <a:endParaRPr lang="es-ES" sz="1100" b="1" i="0" u="none" strike="noStrike" dirty="0">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3</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9.375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481534">
                <a:tc>
                  <a:txBody>
                    <a:bodyPr/>
                    <a:lstStyle/>
                    <a:p>
                      <a:pPr algn="l" fontAlgn="ctr"/>
                      <a:r>
                        <a:rPr lang="es-ES" sz="1100" u="none" strike="noStrike" dirty="0">
                          <a:effectLst/>
                        </a:rPr>
                        <a:t>Pre escolar   1-4 años</a:t>
                      </a:r>
                      <a:endParaRPr lang="es-ES" sz="1100" b="1" i="0" u="none" strike="noStrike" dirty="0">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dirty="0">
                          <a:effectLst/>
                        </a:rPr>
                        <a:t>3</a:t>
                      </a:r>
                      <a:endParaRPr lang="es-ES" sz="11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9.375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291839">
                <a:tc>
                  <a:txBody>
                    <a:bodyPr/>
                    <a:lstStyle/>
                    <a:p>
                      <a:pPr algn="l" fontAlgn="ctr"/>
                      <a:r>
                        <a:rPr lang="es-ES" sz="1100" u="none" strike="noStrike">
                          <a:effectLst/>
                        </a:rPr>
                        <a:t>Pre escolar 5 años</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dirty="0">
                          <a:effectLst/>
                        </a:rPr>
                        <a:t>1</a:t>
                      </a:r>
                      <a:endParaRPr lang="es-ES" sz="11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3.125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291839">
                <a:tc>
                  <a:txBody>
                    <a:bodyPr/>
                    <a:lstStyle/>
                    <a:p>
                      <a:pPr algn="l" fontAlgn="ctr"/>
                      <a:r>
                        <a:rPr lang="es-ES" sz="1100" u="none" strike="noStrike">
                          <a:effectLst/>
                        </a:rPr>
                        <a:t>Neonatología</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dirty="0">
                          <a:effectLst/>
                        </a:rPr>
                        <a:t>4</a:t>
                      </a:r>
                      <a:endParaRPr lang="es-ES" sz="11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a:effectLst/>
                        </a:rPr>
                        <a:t>12.5</a:t>
                      </a:r>
                      <a:endParaRPr lang="es-ES" sz="1400" b="1"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481534">
                <a:tc>
                  <a:txBody>
                    <a:bodyPr/>
                    <a:lstStyle/>
                    <a:p>
                      <a:pPr algn="l" fontAlgn="ctr"/>
                      <a:r>
                        <a:rPr lang="es-ES" sz="1100" u="none" strike="noStrike">
                          <a:effectLst/>
                        </a:rPr>
                        <a:t>Escolar (6-14 años)</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dirty="0">
                          <a:effectLst/>
                        </a:rPr>
                        <a:t>5</a:t>
                      </a:r>
                      <a:endParaRPr lang="es-ES" sz="1100" b="1" i="0" u="none" strike="noStrike" dirty="0">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dirty="0">
                          <a:effectLst/>
                        </a:rPr>
                        <a:t>15.625</a:t>
                      </a:r>
                      <a:endParaRPr lang="es-ES" sz="1400" b="1"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r h="291839">
                <a:tc>
                  <a:txBody>
                    <a:bodyPr/>
                    <a:lstStyle/>
                    <a:p>
                      <a:pPr algn="l" fontAlgn="ctr"/>
                      <a:r>
                        <a:rPr lang="es-ES" sz="1100" u="none" strike="noStrike">
                          <a:effectLst/>
                        </a:rPr>
                        <a:t>Obstetricia</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6</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dirty="0">
                          <a:effectLst/>
                        </a:rPr>
                        <a:t>18.75</a:t>
                      </a:r>
                      <a:endParaRPr lang="es-ES" sz="1400" b="1"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8"/>
                  </a:ext>
                </a:extLst>
              </a:tr>
              <a:tr h="291839">
                <a:tc>
                  <a:txBody>
                    <a:bodyPr/>
                    <a:lstStyle/>
                    <a:p>
                      <a:pPr algn="l" fontAlgn="ctr"/>
                      <a:r>
                        <a:rPr lang="es-ES" sz="1100" u="none" strike="noStrike">
                          <a:effectLst/>
                        </a:rPr>
                        <a:t>Ginecología</a:t>
                      </a:r>
                      <a:endParaRPr lang="es-ES" sz="1100" b="1" i="0" u="none" strike="noStrike">
                        <a:solidFill>
                          <a:srgbClr val="000000"/>
                        </a:solidFill>
                        <a:effectLst/>
                        <a:latin typeface="Arial Narrow"/>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s-ES" sz="1100" u="none" strike="noStrike">
                          <a:effectLst/>
                        </a:rPr>
                        <a:t>1</a:t>
                      </a:r>
                      <a:endParaRPr lang="es-ES" sz="1100" b="1" i="0" u="none" strike="noStrike">
                        <a:solidFill>
                          <a:srgbClr val="000000"/>
                        </a:solidFill>
                        <a:effectLst/>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s-ES" sz="1400" u="none" strike="noStrike" dirty="0">
                          <a:effectLst/>
                        </a:rPr>
                        <a:t>3.125</a:t>
                      </a:r>
                      <a:endParaRPr lang="es-ES" sz="1400" b="1"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4141326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1890"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DISTRIBUCIÓN DE CAMAS 2022-2023</a:t>
            </a:r>
          </a:p>
        </p:txBody>
      </p:sp>
      <p:sp>
        <p:nvSpPr>
          <p:cNvPr id="317444" name="Text Box 4"/>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57332490"/>
              </p:ext>
            </p:extLst>
          </p:nvPr>
        </p:nvGraphicFramePr>
        <p:xfrm>
          <a:off x="5964262" y="2348880"/>
          <a:ext cx="2832099" cy="2381250"/>
        </p:xfrm>
        <a:graphic>
          <a:graphicData uri="http://schemas.openxmlformats.org/drawingml/2006/table">
            <a:tbl>
              <a:tblPr>
                <a:tableStyleId>{5C22544A-7EE6-4342-B048-85BDC9FD1C3A}</a:tableStyleId>
              </a:tblPr>
              <a:tblGrid>
                <a:gridCol w="1625131">
                  <a:extLst>
                    <a:ext uri="{9D8B030D-6E8A-4147-A177-3AD203B41FA5}">
                      <a16:colId xmlns:a16="http://schemas.microsoft.com/office/drawing/2014/main" xmlns="" val="20000"/>
                    </a:ext>
                  </a:extLst>
                </a:gridCol>
                <a:gridCol w="760295">
                  <a:extLst>
                    <a:ext uri="{9D8B030D-6E8A-4147-A177-3AD203B41FA5}">
                      <a16:colId xmlns:a16="http://schemas.microsoft.com/office/drawing/2014/main" xmlns="" val="20001"/>
                    </a:ext>
                  </a:extLst>
                </a:gridCol>
                <a:gridCol w="446673">
                  <a:extLst>
                    <a:ext uri="{9D8B030D-6E8A-4147-A177-3AD203B41FA5}">
                      <a16:colId xmlns:a16="http://schemas.microsoft.com/office/drawing/2014/main" xmlns="" val="20002"/>
                    </a:ext>
                  </a:extLst>
                </a:gridCol>
              </a:tblGrid>
              <a:tr h="238125">
                <a:tc>
                  <a:txBody>
                    <a:bodyPr/>
                    <a:lstStyle/>
                    <a:p>
                      <a:pPr algn="l" rtl="0" fontAlgn="b"/>
                      <a:r>
                        <a:rPr lang="en-US" sz="1400" u="none" strike="noStrike" dirty="0" err="1">
                          <a:effectLst/>
                        </a:rPr>
                        <a:t>Servicio</a:t>
                      </a:r>
                      <a:endParaRPr lang="en-US" sz="1400" b="0" i="0" u="none" strike="noStrike" dirty="0">
                        <a:solidFill>
                          <a:srgbClr val="FFFFFF"/>
                        </a:solidFill>
                        <a:effectLst/>
                        <a:latin typeface="Arial"/>
                      </a:endParaRPr>
                    </a:p>
                  </a:txBody>
                  <a:tcPr marL="9525" marR="9525" marT="9525" marB="0" anchor="b"/>
                </a:tc>
                <a:tc>
                  <a:txBody>
                    <a:bodyPr/>
                    <a:lstStyle/>
                    <a:p>
                      <a:pPr algn="l" rtl="0" fontAlgn="b"/>
                      <a:r>
                        <a:rPr lang="en-US" sz="1400" u="none" strike="noStrike">
                          <a:effectLst/>
                        </a:rPr>
                        <a:t>Camas</a:t>
                      </a:r>
                      <a:endParaRPr lang="en-US" sz="1400" b="0" i="0" u="none" strike="noStrike">
                        <a:solidFill>
                          <a:srgbClr val="FFFFFF"/>
                        </a:solidFill>
                        <a:effectLst/>
                        <a:latin typeface="Arial"/>
                      </a:endParaRPr>
                    </a:p>
                  </a:txBody>
                  <a:tcPr marL="9525" marR="9525" marT="9525" marB="0" anchor="b"/>
                </a:tc>
                <a:tc>
                  <a:txBody>
                    <a:bodyPr/>
                    <a:lstStyle/>
                    <a:p>
                      <a:pPr algn="l" rtl="0" fontAlgn="b"/>
                      <a:r>
                        <a:rPr lang="en-US" sz="1400" u="none" strike="noStrike">
                          <a:effectLst/>
                        </a:rPr>
                        <a:t>%</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0"/>
                  </a:ext>
                </a:extLst>
              </a:tr>
              <a:tr h="238125">
                <a:tc>
                  <a:txBody>
                    <a:bodyPr/>
                    <a:lstStyle/>
                    <a:p>
                      <a:pPr algn="l" rtl="0" fontAlgn="ctr"/>
                      <a:r>
                        <a:rPr lang="en-US" sz="1100" u="none" strike="noStrike">
                          <a:effectLst/>
                        </a:rPr>
                        <a:t>Medicina General</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8</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19,0</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1"/>
                  </a:ext>
                </a:extLst>
              </a:tr>
              <a:tr h="238125">
                <a:tc>
                  <a:txBody>
                    <a:bodyPr/>
                    <a:lstStyle/>
                    <a:p>
                      <a:pPr algn="l" rtl="0" fontAlgn="ctr"/>
                      <a:r>
                        <a:rPr lang="en-US" sz="1100" u="none" strike="noStrike">
                          <a:effectLst/>
                        </a:rPr>
                        <a:t>Cirugía General</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8</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dirty="0">
                          <a:effectLst/>
                        </a:rPr>
                        <a:t>19,0</a:t>
                      </a:r>
                      <a:endParaRPr lang="en-US" sz="14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2"/>
                  </a:ext>
                </a:extLst>
              </a:tr>
              <a:tr h="238125">
                <a:tc>
                  <a:txBody>
                    <a:bodyPr/>
                    <a:lstStyle/>
                    <a:p>
                      <a:pPr algn="l" rtl="0" fontAlgn="ctr"/>
                      <a:r>
                        <a:rPr lang="en-US" sz="1100" u="none" strike="noStrike">
                          <a:effectLst/>
                        </a:rPr>
                        <a:t>Lactantes(-1 años)</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2,4</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3"/>
                  </a:ext>
                </a:extLst>
              </a:tr>
              <a:tr h="238125">
                <a:tc>
                  <a:txBody>
                    <a:bodyPr/>
                    <a:lstStyle/>
                    <a:p>
                      <a:pPr algn="l" rtl="0" fontAlgn="ctr"/>
                      <a:r>
                        <a:rPr lang="en-US" sz="1100" u="none" strike="noStrike">
                          <a:effectLst/>
                        </a:rPr>
                        <a:t>Pre escolar   1-4 años</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2,4</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4"/>
                  </a:ext>
                </a:extLst>
              </a:tr>
              <a:tr h="238125">
                <a:tc>
                  <a:txBody>
                    <a:bodyPr/>
                    <a:lstStyle/>
                    <a:p>
                      <a:pPr algn="l" rtl="0" fontAlgn="ctr"/>
                      <a:r>
                        <a:rPr lang="en-US" sz="1100" u="none" strike="noStrike">
                          <a:effectLst/>
                        </a:rPr>
                        <a:t>Pre escolar 5 años</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2,4</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5"/>
                  </a:ext>
                </a:extLst>
              </a:tr>
              <a:tr h="238125">
                <a:tc>
                  <a:txBody>
                    <a:bodyPr/>
                    <a:lstStyle/>
                    <a:p>
                      <a:pPr algn="l" rtl="0" fontAlgn="ctr"/>
                      <a:r>
                        <a:rPr lang="en-US" sz="1100" u="none" strike="noStrike">
                          <a:effectLst/>
                        </a:rPr>
                        <a:t>Neonatología</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2,4</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6"/>
                  </a:ext>
                </a:extLst>
              </a:tr>
              <a:tr h="238125">
                <a:tc>
                  <a:txBody>
                    <a:bodyPr/>
                    <a:lstStyle/>
                    <a:p>
                      <a:pPr algn="l" rtl="0" fontAlgn="ctr"/>
                      <a:r>
                        <a:rPr lang="en-US" sz="1100" u="none" strike="noStrike">
                          <a:effectLst/>
                        </a:rPr>
                        <a:t>Escolar (6-14 años)</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2</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dirty="0">
                          <a:effectLst/>
                        </a:rPr>
                        <a:t>4,8</a:t>
                      </a:r>
                      <a:endParaRPr lang="en-US" sz="14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7"/>
                  </a:ext>
                </a:extLst>
              </a:tr>
              <a:tr h="238125">
                <a:tc>
                  <a:txBody>
                    <a:bodyPr/>
                    <a:lstStyle/>
                    <a:p>
                      <a:pPr algn="l" rtl="0" fontAlgn="ctr"/>
                      <a:r>
                        <a:rPr lang="en-US" sz="1100" u="none" strike="noStrike">
                          <a:effectLst/>
                        </a:rPr>
                        <a:t>Obstetricia</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13</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a:effectLst/>
                        </a:rPr>
                        <a:t>31,0</a:t>
                      </a:r>
                      <a:endParaRPr lang="en-US" sz="14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8"/>
                  </a:ext>
                </a:extLst>
              </a:tr>
              <a:tr h="238125">
                <a:tc>
                  <a:txBody>
                    <a:bodyPr/>
                    <a:lstStyle/>
                    <a:p>
                      <a:pPr algn="l" rtl="0" fontAlgn="ctr"/>
                      <a:r>
                        <a:rPr lang="en-US" sz="1100" u="none" strike="noStrike">
                          <a:effectLst/>
                        </a:rPr>
                        <a:t>Ginecología</a:t>
                      </a:r>
                      <a:endParaRPr lang="en-US" sz="1100" b="0" i="0" u="none" strike="noStrike">
                        <a:solidFill>
                          <a:srgbClr val="FFFFFF"/>
                        </a:solidFill>
                        <a:effectLst/>
                        <a:latin typeface="Arial"/>
                      </a:endParaRPr>
                    </a:p>
                  </a:txBody>
                  <a:tcPr marL="9525" marR="9525" marT="9525" marB="0" anchor="ctr"/>
                </a:tc>
                <a:tc>
                  <a:txBody>
                    <a:bodyPr/>
                    <a:lstStyle/>
                    <a:p>
                      <a:pPr algn="ctr" rtl="0" fontAlgn="ctr"/>
                      <a:r>
                        <a:rPr lang="en-US" sz="1100" u="none" strike="noStrike">
                          <a:effectLst/>
                        </a:rPr>
                        <a:t>7</a:t>
                      </a:r>
                      <a:endParaRPr lang="en-US" sz="1100" b="0" i="0" u="none" strike="noStrike">
                        <a:solidFill>
                          <a:srgbClr val="FFFFFF"/>
                        </a:solidFill>
                        <a:effectLst/>
                        <a:latin typeface="Arial"/>
                      </a:endParaRPr>
                    </a:p>
                  </a:txBody>
                  <a:tcPr marL="9525" marR="9525" marT="9525" marB="0" anchor="ctr"/>
                </a:tc>
                <a:tc>
                  <a:txBody>
                    <a:bodyPr/>
                    <a:lstStyle/>
                    <a:p>
                      <a:pPr algn="r" rtl="0" fontAlgn="b"/>
                      <a:r>
                        <a:rPr lang="en-US" sz="1400" u="none" strike="noStrike" dirty="0">
                          <a:effectLst/>
                        </a:rPr>
                        <a:t>16,7</a:t>
                      </a:r>
                      <a:endParaRPr lang="en-US" sz="14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9"/>
                  </a:ext>
                </a:extLst>
              </a:tr>
            </a:tbl>
          </a:graphicData>
        </a:graphic>
      </p:graphicFrame>
      <p:graphicFrame>
        <p:nvGraphicFramePr>
          <p:cNvPr id="6" name="Chart 5"/>
          <p:cNvGraphicFramePr>
            <a:graphicFrameLocks/>
          </p:cNvGraphicFramePr>
          <p:nvPr>
            <p:extLst>
              <p:ext uri="{D42A27DB-BD31-4B8C-83A1-F6EECF244321}">
                <p14:modId xmlns:p14="http://schemas.microsoft.com/office/powerpoint/2010/main" val="1479591203"/>
              </p:ext>
            </p:extLst>
          </p:nvPr>
        </p:nvGraphicFramePr>
        <p:xfrm>
          <a:off x="179512" y="2204864"/>
          <a:ext cx="4572000" cy="28296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96017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47CA9A9-6EDD-E419-263C-14DA5DAB0A0F}"/>
            </a:ext>
          </a:extLst>
        </p:cNvPr>
        <p:cNvGrpSpPr/>
        <p:nvPr/>
      </p:nvGrpSpPr>
      <p:grpSpPr>
        <a:xfrm>
          <a:off x="0" y="0"/>
          <a:ext cx="0" cy="0"/>
          <a:chOff x="0" y="0"/>
          <a:chExt cx="0" cy="0"/>
        </a:xfrm>
      </p:grpSpPr>
      <p:sp>
        <p:nvSpPr>
          <p:cNvPr id="421890" name="Rectangle 2">
            <a:extLst>
              <a:ext uri="{FF2B5EF4-FFF2-40B4-BE49-F238E27FC236}">
                <a16:creationId xmlns:a16="http://schemas.microsoft.com/office/drawing/2014/main" xmlns="" id="{71DF1FAA-7053-0BBD-EA7D-F3D343B60B7F}"/>
              </a:ext>
            </a:extLst>
          </p:cNvPr>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DISTRIBUCIÓN DE CAMAS </a:t>
            </a:r>
            <a:r>
              <a:rPr lang="es-ES_tradnl" sz="2400" b="1" dirty="0" smtClean="0">
                <a:effectLst>
                  <a:outerShdw blurRad="38100" dist="38100" dir="2700000" algn="tl">
                    <a:srgbClr val="010199"/>
                  </a:outerShdw>
                </a:effectLst>
                <a:latin typeface="Comic Sans MS" pitchFamily="66" charset="0"/>
              </a:rPr>
              <a:t>2024 – 2025</a:t>
            </a:r>
          </a:p>
        </p:txBody>
      </p:sp>
      <p:sp>
        <p:nvSpPr>
          <p:cNvPr id="317444" name="Text Box 4">
            <a:extLst>
              <a:ext uri="{FF2B5EF4-FFF2-40B4-BE49-F238E27FC236}">
                <a16:creationId xmlns:a16="http://schemas.microsoft.com/office/drawing/2014/main" xmlns="" id="{47E69C48-B8A1-B578-2E7E-5E0FA4E1DB4F}"/>
              </a:ext>
            </a:extLst>
          </p:cNvPr>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2" name="Chart 10">
            <a:extLst>
              <a:ext uri="{FF2B5EF4-FFF2-40B4-BE49-F238E27FC236}">
                <a16:creationId xmlns:a16="http://schemas.microsoft.com/office/drawing/2014/main" xmlns="" id="{00000000-0008-0000-0400-00000B000000}"/>
              </a:ext>
            </a:extLst>
          </p:cNvPr>
          <p:cNvGraphicFramePr>
            <a:graphicFrameLocks/>
          </p:cNvGraphicFramePr>
          <p:nvPr>
            <p:extLst>
              <p:ext uri="{D42A27DB-BD31-4B8C-83A1-F6EECF244321}">
                <p14:modId xmlns:p14="http://schemas.microsoft.com/office/powerpoint/2010/main" val="1241300006"/>
              </p:ext>
            </p:extLst>
          </p:nvPr>
        </p:nvGraphicFramePr>
        <p:xfrm>
          <a:off x="611560" y="2294036"/>
          <a:ext cx="4572000" cy="27684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Tabla 4">
            <a:extLst>
              <a:ext uri="{FF2B5EF4-FFF2-40B4-BE49-F238E27FC236}">
                <a16:creationId xmlns:a16="http://schemas.microsoft.com/office/drawing/2014/main" xmlns="" id="{CFAECC69-121A-7F10-EE46-767DED417928}"/>
              </a:ext>
            </a:extLst>
          </p:cNvPr>
          <p:cNvGraphicFramePr>
            <a:graphicFrameLocks noGrp="1"/>
          </p:cNvGraphicFramePr>
          <p:nvPr>
            <p:extLst>
              <p:ext uri="{D42A27DB-BD31-4B8C-83A1-F6EECF244321}">
                <p14:modId xmlns:p14="http://schemas.microsoft.com/office/powerpoint/2010/main" val="3216882458"/>
              </p:ext>
            </p:extLst>
          </p:nvPr>
        </p:nvGraphicFramePr>
        <p:xfrm>
          <a:off x="5580112" y="1988840"/>
          <a:ext cx="2832099" cy="2619375"/>
        </p:xfrm>
        <a:graphic>
          <a:graphicData uri="http://schemas.openxmlformats.org/drawingml/2006/table">
            <a:tbl>
              <a:tblPr>
                <a:tableStyleId>{5C22544A-7EE6-4342-B048-85BDC9FD1C3A}</a:tableStyleId>
              </a:tblPr>
              <a:tblGrid>
                <a:gridCol w="1625131">
                  <a:extLst>
                    <a:ext uri="{9D8B030D-6E8A-4147-A177-3AD203B41FA5}">
                      <a16:colId xmlns:a16="http://schemas.microsoft.com/office/drawing/2014/main" xmlns="" val="3507653695"/>
                    </a:ext>
                  </a:extLst>
                </a:gridCol>
                <a:gridCol w="760295">
                  <a:extLst>
                    <a:ext uri="{9D8B030D-6E8A-4147-A177-3AD203B41FA5}">
                      <a16:colId xmlns:a16="http://schemas.microsoft.com/office/drawing/2014/main" xmlns="" val="1109582194"/>
                    </a:ext>
                  </a:extLst>
                </a:gridCol>
                <a:gridCol w="446673">
                  <a:extLst>
                    <a:ext uri="{9D8B030D-6E8A-4147-A177-3AD203B41FA5}">
                      <a16:colId xmlns:a16="http://schemas.microsoft.com/office/drawing/2014/main" xmlns="" val="2112625115"/>
                    </a:ext>
                  </a:extLst>
                </a:gridCol>
              </a:tblGrid>
              <a:tr h="238125">
                <a:tc>
                  <a:txBody>
                    <a:bodyPr/>
                    <a:lstStyle/>
                    <a:p>
                      <a:pPr algn="l" rtl="0" fontAlgn="b"/>
                      <a:r>
                        <a:rPr lang="es-PE" sz="1400" u="none" strike="noStrike">
                          <a:effectLst/>
                        </a:rPr>
                        <a:t>Servicio</a:t>
                      </a:r>
                      <a:endParaRPr lang="es-PE" sz="1400" b="0" i="0" u="none" strike="noStrike">
                        <a:solidFill>
                          <a:srgbClr val="FFFFFF"/>
                        </a:solidFill>
                        <a:effectLst/>
                        <a:latin typeface="Arial" panose="020B0604020202020204" pitchFamily="34" charset="0"/>
                      </a:endParaRPr>
                    </a:p>
                  </a:txBody>
                  <a:tcPr marL="9525" marR="9525" marT="9525" marB="0" anchor="b"/>
                </a:tc>
                <a:tc>
                  <a:txBody>
                    <a:bodyPr/>
                    <a:lstStyle/>
                    <a:p>
                      <a:pPr algn="l" rtl="0" fontAlgn="b"/>
                      <a:r>
                        <a:rPr lang="es-PE" sz="1400" u="none" strike="noStrike">
                          <a:effectLst/>
                        </a:rPr>
                        <a:t>Camas</a:t>
                      </a:r>
                      <a:endParaRPr lang="es-PE" sz="1400" b="0" i="0" u="none" strike="noStrike">
                        <a:solidFill>
                          <a:srgbClr val="FFFFFF"/>
                        </a:solidFill>
                        <a:effectLst/>
                        <a:latin typeface="Arial" panose="020B0604020202020204" pitchFamily="34" charset="0"/>
                      </a:endParaRPr>
                    </a:p>
                  </a:txBody>
                  <a:tcPr marL="9525" marR="9525" marT="9525" marB="0" anchor="b"/>
                </a:tc>
                <a:tc>
                  <a:txBody>
                    <a:bodyPr/>
                    <a:lstStyle/>
                    <a:p>
                      <a:pPr algn="l" rtl="0" fontAlgn="b"/>
                      <a:r>
                        <a:rPr lang="es-PE" sz="1400" u="none" strike="noStrike">
                          <a:effectLst/>
                        </a:rPr>
                        <a:t>%</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483210475"/>
                  </a:ext>
                </a:extLst>
              </a:tr>
              <a:tr h="238125">
                <a:tc>
                  <a:txBody>
                    <a:bodyPr/>
                    <a:lstStyle/>
                    <a:p>
                      <a:pPr algn="l" rtl="0" fontAlgn="ctr"/>
                      <a:r>
                        <a:rPr lang="es-PE" sz="1100" u="none" strike="noStrike">
                          <a:effectLst/>
                        </a:rPr>
                        <a:t>Medicina General</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6</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20.7</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2870840480"/>
                  </a:ext>
                </a:extLst>
              </a:tr>
              <a:tr h="238125">
                <a:tc>
                  <a:txBody>
                    <a:bodyPr/>
                    <a:lstStyle/>
                    <a:p>
                      <a:pPr algn="l" rtl="0" fontAlgn="ctr"/>
                      <a:r>
                        <a:rPr lang="es-PE" sz="1100" u="none" strike="noStrike">
                          <a:effectLst/>
                        </a:rPr>
                        <a:t>Cirugía General</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6</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20.7</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1449478118"/>
                  </a:ext>
                </a:extLst>
              </a:tr>
              <a:tr h="238125">
                <a:tc>
                  <a:txBody>
                    <a:bodyPr/>
                    <a:lstStyle/>
                    <a:p>
                      <a:pPr algn="l" rtl="0" fontAlgn="ctr"/>
                      <a:r>
                        <a:rPr lang="es-PE" sz="1100" u="none" strike="noStrike">
                          <a:effectLst/>
                        </a:rPr>
                        <a:t>Lactantes (-1 años)</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1</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3.4</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1930408827"/>
                  </a:ext>
                </a:extLst>
              </a:tr>
              <a:tr h="238125">
                <a:tc>
                  <a:txBody>
                    <a:bodyPr/>
                    <a:lstStyle/>
                    <a:p>
                      <a:pPr algn="l" rtl="0" fontAlgn="ctr"/>
                      <a:r>
                        <a:rPr lang="es-PE" sz="1100" u="none" strike="noStrike">
                          <a:effectLst/>
                        </a:rPr>
                        <a:t>Pre escolar (1-4 años)</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1</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3.4</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3408624578"/>
                  </a:ext>
                </a:extLst>
              </a:tr>
              <a:tr h="238125">
                <a:tc>
                  <a:txBody>
                    <a:bodyPr/>
                    <a:lstStyle/>
                    <a:p>
                      <a:pPr algn="l" rtl="0" fontAlgn="ctr"/>
                      <a:r>
                        <a:rPr lang="es-PE" sz="1100" u="none" strike="noStrike">
                          <a:effectLst/>
                        </a:rPr>
                        <a:t>Pre escolar (5 años)</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1</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3.4</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3402532964"/>
                  </a:ext>
                </a:extLst>
              </a:tr>
              <a:tr h="238125">
                <a:tc>
                  <a:txBody>
                    <a:bodyPr/>
                    <a:lstStyle/>
                    <a:p>
                      <a:pPr algn="l" rtl="0" fontAlgn="ctr"/>
                      <a:r>
                        <a:rPr lang="es-PE" sz="1100" u="none" strike="noStrike">
                          <a:effectLst/>
                        </a:rPr>
                        <a:t>Neonatología</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2</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6.9</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958635877"/>
                  </a:ext>
                </a:extLst>
              </a:tr>
              <a:tr h="238125">
                <a:tc>
                  <a:txBody>
                    <a:bodyPr/>
                    <a:lstStyle/>
                    <a:p>
                      <a:pPr algn="l" rtl="0" fontAlgn="ctr"/>
                      <a:r>
                        <a:rPr lang="es-PE" sz="1100" u="none" strike="noStrike">
                          <a:effectLst/>
                        </a:rPr>
                        <a:t>Escolar (6-14 años)</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1</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3.4</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3098042196"/>
                  </a:ext>
                </a:extLst>
              </a:tr>
              <a:tr h="238125">
                <a:tc>
                  <a:txBody>
                    <a:bodyPr/>
                    <a:lstStyle/>
                    <a:p>
                      <a:pPr algn="l" rtl="0" fontAlgn="ctr"/>
                      <a:r>
                        <a:rPr lang="es-PE" sz="1100" u="none" strike="noStrike">
                          <a:effectLst/>
                        </a:rPr>
                        <a:t>Obstetricia</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9</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31.0</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1440875060"/>
                  </a:ext>
                </a:extLst>
              </a:tr>
              <a:tr h="238125">
                <a:tc>
                  <a:txBody>
                    <a:bodyPr/>
                    <a:lstStyle/>
                    <a:p>
                      <a:pPr algn="l" rtl="0" fontAlgn="ctr"/>
                      <a:r>
                        <a:rPr lang="es-PE" sz="1100" u="none" strike="noStrike">
                          <a:effectLst/>
                        </a:rPr>
                        <a:t>Ginecología</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2</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a:effectLst/>
                        </a:rPr>
                        <a:t>6.9</a:t>
                      </a:r>
                      <a:endParaRPr lang="es-PE" sz="14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2152200553"/>
                  </a:ext>
                </a:extLst>
              </a:tr>
              <a:tr h="238125">
                <a:tc>
                  <a:txBody>
                    <a:bodyPr/>
                    <a:lstStyle/>
                    <a:p>
                      <a:pPr algn="l" rtl="0" fontAlgn="ctr"/>
                      <a:r>
                        <a:rPr lang="es-PE" sz="1100" u="none" strike="noStrike">
                          <a:effectLst/>
                        </a:rPr>
                        <a:t>Total</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ctr" rtl="0" fontAlgn="ctr"/>
                      <a:r>
                        <a:rPr lang="es-PE" sz="1100" u="none" strike="noStrike">
                          <a:effectLst/>
                        </a:rPr>
                        <a:t>29</a:t>
                      </a:r>
                      <a:endParaRPr lang="es-PE" sz="1100" b="0" i="0" u="none" strike="noStrike">
                        <a:solidFill>
                          <a:srgbClr val="FFFFFF"/>
                        </a:solidFill>
                        <a:effectLst/>
                        <a:latin typeface="Arial" panose="020B0604020202020204" pitchFamily="34" charset="0"/>
                      </a:endParaRPr>
                    </a:p>
                  </a:txBody>
                  <a:tcPr marL="9525" marR="9525" marT="9525" marB="0" anchor="ctr"/>
                </a:tc>
                <a:tc>
                  <a:txBody>
                    <a:bodyPr/>
                    <a:lstStyle/>
                    <a:p>
                      <a:pPr algn="r" rtl="0" fontAlgn="b"/>
                      <a:r>
                        <a:rPr lang="es-PE" sz="1400" u="none" strike="noStrike" dirty="0">
                          <a:effectLst/>
                        </a:rPr>
                        <a:t>100</a:t>
                      </a:r>
                      <a:endParaRPr lang="es-PE" sz="1400" b="0" i="0" u="none" strike="noStrike" dirty="0">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xmlns="" val="1415819228"/>
                  </a:ext>
                </a:extLst>
              </a:tr>
            </a:tbl>
          </a:graphicData>
        </a:graphic>
      </p:graphicFrame>
    </p:spTree>
    <p:extLst>
      <p:ext uri="{BB962C8B-B14F-4D97-AF65-F5344CB8AC3E}">
        <p14:creationId xmlns:p14="http://schemas.microsoft.com/office/powerpoint/2010/main" val="281715869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1890"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EGRESOS DE HOSPITALIZACION 2013-2023</a:t>
            </a:r>
          </a:p>
        </p:txBody>
      </p:sp>
      <p:sp>
        <p:nvSpPr>
          <p:cNvPr id="317444" name="Text Box 4"/>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5" name="29 Gráfico"/>
          <p:cNvGraphicFramePr>
            <a:graphicFrameLocks/>
          </p:cNvGraphicFramePr>
          <p:nvPr>
            <p:extLst>
              <p:ext uri="{D42A27DB-BD31-4B8C-83A1-F6EECF244321}">
                <p14:modId xmlns:p14="http://schemas.microsoft.com/office/powerpoint/2010/main" val="2279395289"/>
              </p:ext>
            </p:extLst>
          </p:nvPr>
        </p:nvGraphicFramePr>
        <p:xfrm>
          <a:off x="107505" y="914400"/>
          <a:ext cx="8785670" cy="52509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8798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98ED1617-850B-17BF-4760-8185663E0F22}"/>
            </a:ext>
          </a:extLst>
        </p:cNvPr>
        <p:cNvGrpSpPr/>
        <p:nvPr/>
      </p:nvGrpSpPr>
      <p:grpSpPr>
        <a:xfrm>
          <a:off x="0" y="0"/>
          <a:ext cx="0" cy="0"/>
          <a:chOff x="0" y="0"/>
          <a:chExt cx="0" cy="0"/>
        </a:xfrm>
      </p:grpSpPr>
      <p:sp>
        <p:nvSpPr>
          <p:cNvPr id="421890" name="Rectangle 2">
            <a:extLst>
              <a:ext uri="{FF2B5EF4-FFF2-40B4-BE49-F238E27FC236}">
                <a16:creationId xmlns:a16="http://schemas.microsoft.com/office/drawing/2014/main" xmlns="" id="{9737B53E-14E6-026E-7EF0-4794C9673EFC}"/>
              </a:ext>
            </a:extLst>
          </p:cNvPr>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EGRESOS DE HOSPITALIZACION </a:t>
            </a:r>
            <a:r>
              <a:rPr lang="es-ES_tradnl" sz="2400" b="1" dirty="0" smtClean="0">
                <a:effectLst>
                  <a:outerShdw blurRad="38100" dist="38100" dir="2700000" algn="tl">
                    <a:srgbClr val="010199"/>
                  </a:outerShdw>
                </a:effectLst>
                <a:latin typeface="Comic Sans MS" pitchFamily="66" charset="0"/>
              </a:rPr>
              <a:t>2013-2025</a:t>
            </a:r>
            <a:endParaRPr lang="es-ES_tradnl" sz="2400" b="1" dirty="0">
              <a:effectLst>
                <a:outerShdw blurRad="38100" dist="38100" dir="2700000" algn="tl">
                  <a:srgbClr val="010199"/>
                </a:outerShdw>
              </a:effectLst>
              <a:latin typeface="Comic Sans MS" pitchFamily="66" charset="0"/>
            </a:endParaRPr>
          </a:p>
        </p:txBody>
      </p:sp>
      <p:sp>
        <p:nvSpPr>
          <p:cNvPr id="317444" name="Text Box 4">
            <a:extLst>
              <a:ext uri="{FF2B5EF4-FFF2-40B4-BE49-F238E27FC236}">
                <a16:creationId xmlns:a16="http://schemas.microsoft.com/office/drawing/2014/main" xmlns="" id="{45C1B7DF-A127-D958-F229-2C63F20913D4}"/>
              </a:ext>
            </a:extLst>
          </p:cNvPr>
          <p:cNvSpPr txBox="1">
            <a:spLocks noChangeArrowheads="1"/>
          </p:cNvSpPr>
          <p:nvPr/>
        </p:nvSpPr>
        <p:spPr bwMode="auto">
          <a:xfrm>
            <a:off x="7380312" y="6450198"/>
            <a:ext cx="2520950" cy="396875"/>
          </a:xfrm>
          <a:prstGeom prst="rect">
            <a:avLst/>
          </a:prstGeom>
          <a:noFill/>
          <a:ln w="9525">
            <a:noFill/>
            <a:miter lim="800000"/>
            <a:headEnd/>
            <a:tailEnd/>
          </a:ln>
          <a:effectLst/>
        </p:spPr>
        <p:txBody>
          <a:bodyPr>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5" name="29 Gráfico">
            <a:extLst>
              <a:ext uri="{FF2B5EF4-FFF2-40B4-BE49-F238E27FC236}">
                <a16:creationId xmlns:xdr="http://schemas.openxmlformats.org/drawingml/2006/spreadsheetDrawing" xmlns:a16="http://schemas.microsoft.com/office/drawing/2014/main" xmlns="" xmlns:lc="http://schemas.openxmlformats.org/drawingml/2006/lockedCanvas" id="{00000000-0008-0000-0400-00001E000000}"/>
              </a:ext>
            </a:extLst>
          </p:cNvPr>
          <p:cNvGraphicFramePr>
            <a:graphicFrameLocks/>
          </p:cNvGraphicFramePr>
          <p:nvPr>
            <p:extLst>
              <p:ext uri="{D42A27DB-BD31-4B8C-83A1-F6EECF244321}">
                <p14:modId xmlns:p14="http://schemas.microsoft.com/office/powerpoint/2010/main" val="3135512695"/>
              </p:ext>
            </p:extLst>
          </p:nvPr>
        </p:nvGraphicFramePr>
        <p:xfrm>
          <a:off x="251520" y="692696"/>
          <a:ext cx="8784976" cy="57575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9922075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CANTIDAD DE EGRESOS POR SERVICIO 2013 – 2022</a:t>
            </a:r>
          </a:p>
        </p:txBody>
      </p:sp>
      <p:sp>
        <p:nvSpPr>
          <p:cNvPr id="4" name="Text Box 4"/>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5" name="Gráfico 6"/>
          <p:cNvGraphicFramePr>
            <a:graphicFrameLocks/>
          </p:cNvGraphicFramePr>
          <p:nvPr>
            <p:extLst>
              <p:ext uri="{D42A27DB-BD31-4B8C-83A1-F6EECF244321}">
                <p14:modId xmlns:p14="http://schemas.microsoft.com/office/powerpoint/2010/main" val="248789973"/>
              </p:ext>
            </p:extLst>
          </p:nvPr>
        </p:nvGraphicFramePr>
        <p:xfrm>
          <a:off x="179513" y="812426"/>
          <a:ext cx="8713662" cy="58471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14553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a:t>
            </a:r>
            <a:r>
              <a:rPr lang="es-ES_tradnl" b="1" dirty="0" smtClean="0">
                <a:solidFill>
                  <a:prstClr val="black"/>
                </a:solidFill>
                <a:effectLst>
                  <a:outerShdw blurRad="38100" dist="38100" dir="2700000" algn="tl">
                    <a:srgbClr val="010199"/>
                  </a:outerShdw>
                </a:effectLst>
                <a:latin typeface="Comic Sans MS" pitchFamily="66" charset="0"/>
              </a:rPr>
              <a:t>2025</a:t>
            </a:r>
            <a:endParaRPr lang="es-ES_tradnl" b="1" dirty="0">
              <a:solidFill>
                <a:prstClr val="black"/>
              </a:solidFill>
              <a:effectLst>
                <a:outerShdw blurRad="38100" dist="38100" dir="2700000" algn="tl">
                  <a:srgbClr val="010199"/>
                </a:outerShdw>
              </a:effectLst>
              <a:latin typeface="Comic Sans MS" pitchFamily="66" charset="0"/>
            </a:endParaRP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2995594048"/>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12337"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716319672"/>
              </p:ext>
            </p:extLst>
          </p:nvPr>
        </p:nvGraphicFramePr>
        <p:xfrm>
          <a:off x="6189586" y="3284984"/>
          <a:ext cx="1025121" cy="332613"/>
        </p:xfrm>
        <a:graphic>
          <a:graphicData uri="http://schemas.openxmlformats.org/drawingml/2006/table">
            <a:tbl>
              <a:tblPr/>
              <a:tblGrid>
                <a:gridCol w="102512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+ 17053</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660361817"/>
              </p:ext>
            </p:extLst>
          </p:nvPr>
        </p:nvGraphicFramePr>
        <p:xfrm>
          <a:off x="789416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smtClean="0">
                          <a:ln>
                            <a:noFill/>
                          </a:ln>
                          <a:solidFill>
                            <a:srgbClr val="FF0000"/>
                          </a:solidFill>
                          <a:effectLst>
                            <a:outerShdw blurRad="38100" dist="38100" dir="2700000" algn="tl">
                              <a:srgbClr val="FFFFFF"/>
                            </a:outerShdw>
                          </a:effectLst>
                          <a:latin typeface="Arial" charset="0"/>
                          <a:cs typeface="Arial" charset="0"/>
                        </a:rPr>
                        <a:t>836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4062453562"/>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smtClean="0">
                          <a:ln>
                            <a:noFill/>
                          </a:ln>
                          <a:solidFill>
                            <a:srgbClr val="FD0D07"/>
                          </a:solidFill>
                          <a:effectLst>
                            <a:outerShdw blurRad="38100" dist="38100" dir="2700000" algn="tl">
                              <a:srgbClr val="FFFFFF"/>
                            </a:outerShdw>
                          </a:effectLst>
                          <a:latin typeface="Arial" charset="0"/>
                          <a:cs typeface="Arial" charset="0"/>
                        </a:rPr>
                        <a:t>9064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1139536597"/>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smtClean="0">
                          <a:ln>
                            <a:noFill/>
                          </a:ln>
                          <a:solidFill>
                            <a:srgbClr val="FF0000"/>
                          </a:solidFill>
                          <a:effectLst>
                            <a:outerShdw blurRad="38100" dist="38100" dir="2700000" algn="tl">
                              <a:srgbClr val="FFFFFF"/>
                            </a:outerShdw>
                          </a:effectLst>
                          <a:latin typeface="Arial" charset="0"/>
                          <a:cs typeface="Arial" charset="0"/>
                        </a:rPr>
                        <a:t>925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2489869018"/>
              </p:ext>
            </p:extLst>
          </p:nvPr>
        </p:nvGraphicFramePr>
        <p:xfrm>
          <a:off x="6948264" y="213285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smtClean="0">
                          <a:ln>
                            <a:noFill/>
                          </a:ln>
                          <a:solidFill>
                            <a:srgbClr val="FF0000"/>
                          </a:solidFill>
                          <a:effectLst>
                            <a:outerShdw blurRad="38100" dist="38100" dir="2700000" algn="tl">
                              <a:srgbClr val="FFFFFF"/>
                            </a:outerShdw>
                          </a:effectLst>
                          <a:latin typeface="Arial" charset="0"/>
                          <a:cs typeface="Arial" charset="0"/>
                        </a:rPr>
                        <a:t>1912</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1829238250"/>
              </p:ext>
            </p:extLst>
          </p:nvPr>
        </p:nvGraphicFramePr>
        <p:xfrm>
          <a:off x="4716016" y="3573016"/>
          <a:ext cx="735231" cy="281441"/>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smtClean="0">
                          <a:ln>
                            <a:noFill/>
                          </a:ln>
                          <a:solidFill>
                            <a:srgbClr val="FF0000"/>
                          </a:solidFill>
                          <a:effectLst>
                            <a:outerShdw blurRad="38100" dist="38100" dir="2700000" algn="tl">
                              <a:srgbClr val="FFFFFF"/>
                            </a:outerShdw>
                          </a:effectLst>
                          <a:latin typeface="Arial" charset="0"/>
                          <a:cs typeface="Arial" charset="0"/>
                        </a:rPr>
                        <a:t>1440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513183364"/>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smtClean="0">
                          <a:ln>
                            <a:noFill/>
                          </a:ln>
                          <a:solidFill>
                            <a:srgbClr val="FF0000"/>
                          </a:solidFill>
                          <a:effectLst>
                            <a:outerShdw blurRad="38100" dist="38100" dir="2700000" algn="tl">
                              <a:srgbClr val="FFFFFF"/>
                            </a:outerShdw>
                          </a:effectLst>
                          <a:latin typeface="Arial" charset="0"/>
                          <a:cs typeface="Arial" charset="0"/>
                        </a:rPr>
                        <a:t>2726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84772521"/>
              </p:ext>
            </p:extLst>
          </p:nvPr>
        </p:nvGraphicFramePr>
        <p:xfrm>
          <a:off x="7668344"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smtClean="0">
                          <a:ln>
                            <a:noFill/>
                          </a:ln>
                          <a:solidFill>
                            <a:srgbClr val="FF0000"/>
                          </a:solidFill>
                          <a:effectLst>
                            <a:outerShdw blurRad="38100" dist="38100" dir="2700000" algn="tl">
                              <a:srgbClr val="FFFFFF"/>
                            </a:outerShdw>
                          </a:effectLst>
                          <a:latin typeface="Arial" charset="0"/>
                          <a:cs typeface="Arial" charset="0"/>
                        </a:rPr>
                        <a:t>5089</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0" name="Group 374"/>
          <p:cNvGraphicFramePr>
            <a:graphicFrameLocks noGrp="1"/>
          </p:cNvGraphicFramePr>
          <p:nvPr>
            <p:extLst>
              <p:ext uri="{D42A27DB-BD31-4B8C-83A1-F6EECF244321}">
                <p14:modId xmlns:p14="http://schemas.microsoft.com/office/powerpoint/2010/main" val="1320270257"/>
              </p:ext>
            </p:extLst>
          </p:nvPr>
        </p:nvGraphicFramePr>
        <p:xfrm>
          <a:off x="6244947"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smtClean="0">
                          <a:ln>
                            <a:noFill/>
                          </a:ln>
                          <a:solidFill>
                            <a:srgbClr val="FF0000"/>
                          </a:solidFill>
                          <a:effectLst>
                            <a:outerShdw blurRad="38100" dist="38100" dir="2700000" algn="tl">
                              <a:srgbClr val="FFFFFF"/>
                            </a:outerShdw>
                          </a:effectLst>
                          <a:latin typeface="Arial" charset="0"/>
                          <a:cs typeface="Arial" charset="0"/>
                        </a:rPr>
                        <a:t>39426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1229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116632"/>
            <a:ext cx="2676525"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63992" y="116632"/>
            <a:ext cx="2260349"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5"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25668" y="5661248"/>
            <a:ext cx="66770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4" name="2 Gráfico"/>
          <p:cNvGraphicFramePr>
            <a:graphicFrameLocks/>
          </p:cNvGraphicFramePr>
          <p:nvPr>
            <p:extLst>
              <p:ext uri="{D42A27DB-BD31-4B8C-83A1-F6EECF244321}">
                <p14:modId xmlns:p14="http://schemas.microsoft.com/office/powerpoint/2010/main" val="3197037264"/>
              </p:ext>
            </p:extLst>
          </p:nvPr>
        </p:nvGraphicFramePr>
        <p:xfrm>
          <a:off x="107504" y="2276872"/>
          <a:ext cx="3816424" cy="3384376"/>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2089694169"/>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8EC32D0-C045-1F74-45E7-784E6FF514B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32EAE68E-264E-D93C-2838-9FB8F6EA6526}"/>
              </a:ext>
            </a:extLst>
          </p:cNvPr>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CANTIDAD DE EGRESOS POR SERVICIO 2013 – 2024</a:t>
            </a:r>
          </a:p>
        </p:txBody>
      </p:sp>
      <p:sp>
        <p:nvSpPr>
          <p:cNvPr id="4" name="Text Box 4">
            <a:extLst>
              <a:ext uri="{FF2B5EF4-FFF2-40B4-BE49-F238E27FC236}">
                <a16:creationId xmlns:a16="http://schemas.microsoft.com/office/drawing/2014/main" xmlns="" id="{C5B0B9A5-5C41-3440-E517-976F4E37E8B2}"/>
              </a:ext>
            </a:extLst>
          </p:cNvPr>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6" name="Gráfico 5">
            <a:extLst>
              <a:ext uri="{FF2B5EF4-FFF2-40B4-BE49-F238E27FC236}">
                <a16:creationId xmlns:a16="http://schemas.microsoft.com/office/drawing/2014/main" xmlns="" id="{00000000-0008-0000-0400-000007000000}"/>
              </a:ext>
            </a:extLst>
          </p:cNvPr>
          <p:cNvGraphicFramePr>
            <a:graphicFrameLocks/>
          </p:cNvGraphicFramePr>
          <p:nvPr>
            <p:extLst>
              <p:ext uri="{D42A27DB-BD31-4B8C-83A1-F6EECF244321}">
                <p14:modId xmlns:p14="http://schemas.microsoft.com/office/powerpoint/2010/main" val="1141405928"/>
              </p:ext>
            </p:extLst>
          </p:nvPr>
        </p:nvGraphicFramePr>
        <p:xfrm>
          <a:off x="630329" y="812426"/>
          <a:ext cx="7883341" cy="52331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8579528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PORCENTAJE DE EGRESOS POR SERVICIO 2017 – 2021</a:t>
            </a:r>
          </a:p>
        </p:txBody>
      </p:sp>
      <p:sp>
        <p:nvSpPr>
          <p:cNvPr id="4" name="Text Box 4"/>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5" name="1 Gráfico"/>
          <p:cNvGraphicFramePr>
            <a:graphicFrameLocks/>
          </p:cNvGraphicFramePr>
          <p:nvPr>
            <p:extLst>
              <p:ext uri="{D42A27DB-BD31-4B8C-83A1-F6EECF244321}">
                <p14:modId xmlns:p14="http://schemas.microsoft.com/office/powerpoint/2010/main" val="4253289986"/>
              </p:ext>
            </p:extLst>
          </p:nvPr>
        </p:nvGraphicFramePr>
        <p:xfrm>
          <a:off x="12205" y="764704"/>
          <a:ext cx="6825503" cy="36337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Gráfico 6"/>
          <p:cNvGraphicFramePr>
            <a:graphicFrameLocks/>
          </p:cNvGraphicFramePr>
          <p:nvPr>
            <p:extLst>
              <p:ext uri="{D42A27DB-BD31-4B8C-83A1-F6EECF244321}">
                <p14:modId xmlns:p14="http://schemas.microsoft.com/office/powerpoint/2010/main" val="2640904436"/>
              </p:ext>
            </p:extLst>
          </p:nvPr>
        </p:nvGraphicFramePr>
        <p:xfrm>
          <a:off x="683568" y="4437112"/>
          <a:ext cx="5950322" cy="242776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302454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PORCENTAJE DE EGRESOS POR SERVICIO 2018 – 2023</a:t>
            </a:r>
          </a:p>
        </p:txBody>
      </p:sp>
      <p:sp>
        <p:nvSpPr>
          <p:cNvPr id="4" name="Text Box 4"/>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6" name="1 Gráfico"/>
          <p:cNvGraphicFramePr>
            <a:graphicFrameLocks/>
          </p:cNvGraphicFramePr>
          <p:nvPr>
            <p:extLst>
              <p:ext uri="{D42A27DB-BD31-4B8C-83A1-F6EECF244321}">
                <p14:modId xmlns:p14="http://schemas.microsoft.com/office/powerpoint/2010/main" val="1992951460"/>
              </p:ext>
            </p:extLst>
          </p:nvPr>
        </p:nvGraphicFramePr>
        <p:xfrm>
          <a:off x="1187624" y="883692"/>
          <a:ext cx="6825503" cy="36337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Gráfico 8"/>
          <p:cNvGraphicFramePr>
            <a:graphicFrameLocks/>
          </p:cNvGraphicFramePr>
          <p:nvPr>
            <p:extLst>
              <p:ext uri="{D42A27DB-BD31-4B8C-83A1-F6EECF244321}">
                <p14:modId xmlns:p14="http://schemas.microsoft.com/office/powerpoint/2010/main" val="1686281477"/>
              </p:ext>
            </p:extLst>
          </p:nvPr>
        </p:nvGraphicFramePr>
        <p:xfrm>
          <a:off x="1475656" y="4653136"/>
          <a:ext cx="5472608" cy="221424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562854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PORCENTAJE DE EGRESOS POR SERVICIO 2018 – 2023</a:t>
            </a:r>
          </a:p>
        </p:txBody>
      </p:sp>
      <p:sp>
        <p:nvSpPr>
          <p:cNvPr id="4" name="Text Box 4"/>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9" name="1 Gráfico"/>
          <p:cNvGraphicFramePr>
            <a:graphicFrameLocks/>
          </p:cNvGraphicFramePr>
          <p:nvPr>
            <p:extLst>
              <p:ext uri="{D42A27DB-BD31-4B8C-83A1-F6EECF244321}">
                <p14:modId xmlns:p14="http://schemas.microsoft.com/office/powerpoint/2010/main" val="2087358587"/>
              </p:ext>
            </p:extLst>
          </p:nvPr>
        </p:nvGraphicFramePr>
        <p:xfrm>
          <a:off x="125759" y="692697"/>
          <a:ext cx="8641655" cy="3600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Gráfico 8"/>
          <p:cNvGraphicFramePr>
            <a:graphicFrameLocks/>
          </p:cNvGraphicFramePr>
          <p:nvPr>
            <p:extLst>
              <p:ext uri="{D42A27DB-BD31-4B8C-83A1-F6EECF244321}">
                <p14:modId xmlns:p14="http://schemas.microsoft.com/office/powerpoint/2010/main" val="1295354374"/>
              </p:ext>
            </p:extLst>
          </p:nvPr>
        </p:nvGraphicFramePr>
        <p:xfrm>
          <a:off x="1403648" y="4293096"/>
          <a:ext cx="6192688" cy="236646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09624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xmlns="" id="{D2B0670D-30E8-AAB1-5F7A-3880279E87C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050F0FBC-D153-B299-0739-541F93AE2B35}"/>
              </a:ext>
            </a:extLst>
          </p:cNvPr>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PORCENTAJE DE EGRESOS POR SERVICIO 2019 – </a:t>
            </a:r>
            <a:r>
              <a:rPr lang="es-ES_tradnl" sz="2400" b="1" dirty="0" smtClean="0">
                <a:effectLst>
                  <a:outerShdw blurRad="38100" dist="38100" dir="2700000" algn="tl">
                    <a:srgbClr val="010199"/>
                  </a:outerShdw>
                </a:effectLst>
                <a:latin typeface="Comic Sans MS" pitchFamily="66" charset="0"/>
              </a:rPr>
              <a:t>2025</a:t>
            </a:r>
            <a:endParaRPr lang="es-ES_tradnl" sz="2400" b="1" dirty="0">
              <a:effectLst>
                <a:outerShdw blurRad="38100" dist="38100" dir="2700000" algn="tl">
                  <a:srgbClr val="010199"/>
                </a:outerShdw>
              </a:effectLst>
              <a:latin typeface="Comic Sans MS" pitchFamily="66" charset="0"/>
            </a:endParaRPr>
          </a:p>
        </p:txBody>
      </p:sp>
      <p:sp>
        <p:nvSpPr>
          <p:cNvPr id="4" name="Text Box 4">
            <a:extLst>
              <a:ext uri="{FF2B5EF4-FFF2-40B4-BE49-F238E27FC236}">
                <a16:creationId xmlns:a16="http://schemas.microsoft.com/office/drawing/2014/main" xmlns="" id="{EAF40F83-483E-5BD7-6045-25B9A584B4E2}"/>
              </a:ext>
            </a:extLst>
          </p:cNvPr>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5" name="Gráfico 4">
            <a:extLst>
              <a:ext uri="{FF2B5EF4-FFF2-40B4-BE49-F238E27FC236}">
                <a16:creationId xmlns:a16="http://schemas.microsoft.com/office/drawing/2014/main" xmlns="" id="{00000000-0008-0000-0400-000009000000}"/>
              </a:ext>
            </a:extLst>
          </p:cNvPr>
          <p:cNvGraphicFramePr>
            <a:graphicFrameLocks/>
          </p:cNvGraphicFramePr>
          <p:nvPr>
            <p:extLst>
              <p:ext uri="{D42A27DB-BD31-4B8C-83A1-F6EECF244321}">
                <p14:modId xmlns:p14="http://schemas.microsoft.com/office/powerpoint/2010/main" val="4085541179"/>
              </p:ext>
            </p:extLst>
          </p:nvPr>
        </p:nvGraphicFramePr>
        <p:xfrm>
          <a:off x="1763688" y="4210622"/>
          <a:ext cx="5112568" cy="24489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1 Gráfico">
            <a:extLst>
              <a:ext uri="{FF2B5EF4-FFF2-40B4-BE49-F238E27FC236}">
                <a16:creationId xmlns:xdr="http://schemas.openxmlformats.org/drawingml/2006/spreadsheetDrawing" xmlns:a16="http://schemas.microsoft.com/office/drawing/2014/main" xmlns="" xmlns:lc="http://schemas.openxmlformats.org/drawingml/2006/lockedCanvas" id="{00000000-0008-0000-0400-000002000000}"/>
              </a:ext>
            </a:extLst>
          </p:cNvPr>
          <p:cNvGraphicFramePr>
            <a:graphicFrameLocks/>
          </p:cNvGraphicFramePr>
          <p:nvPr>
            <p:extLst>
              <p:ext uri="{D42A27DB-BD31-4B8C-83A1-F6EECF244321}">
                <p14:modId xmlns:p14="http://schemas.microsoft.com/office/powerpoint/2010/main" val="3035278971"/>
              </p:ext>
            </p:extLst>
          </p:nvPr>
        </p:nvGraphicFramePr>
        <p:xfrm>
          <a:off x="107504" y="620689"/>
          <a:ext cx="8856984" cy="33843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853536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2B0670D-30E8-AAB1-5F7A-3880279E87C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050F0FBC-D153-B299-0739-541F93AE2B35}"/>
              </a:ext>
            </a:extLst>
          </p:cNvPr>
          <p:cNvSpPr>
            <a:spLocks noChangeArrowheads="1"/>
          </p:cNvSpPr>
          <p:nvPr/>
        </p:nvSpPr>
        <p:spPr bwMode="auto">
          <a:xfrm>
            <a:off x="0" y="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sz="2400" b="1" dirty="0">
                <a:effectLst>
                  <a:outerShdw blurRad="38100" dist="38100" dir="2700000" algn="tl">
                    <a:srgbClr val="010199"/>
                  </a:outerShdw>
                </a:effectLst>
                <a:latin typeface="Comic Sans MS" pitchFamily="66" charset="0"/>
              </a:rPr>
              <a:t>PORCENTAJE DE EGRESOS POR SERVICIO 2019 – </a:t>
            </a:r>
            <a:r>
              <a:rPr lang="es-ES_tradnl" sz="2400" b="1" dirty="0" smtClean="0">
                <a:effectLst>
                  <a:outerShdw blurRad="38100" dist="38100" dir="2700000" algn="tl">
                    <a:srgbClr val="010199"/>
                  </a:outerShdw>
                </a:effectLst>
                <a:latin typeface="Comic Sans MS" pitchFamily="66" charset="0"/>
              </a:rPr>
              <a:t>2025</a:t>
            </a:r>
            <a:endParaRPr lang="es-ES_tradnl" sz="2400" b="1" dirty="0">
              <a:effectLst>
                <a:outerShdw blurRad="38100" dist="38100" dir="2700000" algn="tl">
                  <a:srgbClr val="010199"/>
                </a:outerShdw>
              </a:effectLst>
              <a:latin typeface="Comic Sans MS" pitchFamily="66" charset="0"/>
            </a:endParaRPr>
          </a:p>
        </p:txBody>
      </p:sp>
      <p:sp>
        <p:nvSpPr>
          <p:cNvPr id="4" name="Text Box 4">
            <a:extLst>
              <a:ext uri="{FF2B5EF4-FFF2-40B4-BE49-F238E27FC236}">
                <a16:creationId xmlns:a16="http://schemas.microsoft.com/office/drawing/2014/main" xmlns="" id="{EAF40F83-483E-5BD7-6045-25B9A584B4E2}"/>
              </a:ext>
            </a:extLst>
          </p:cNvPr>
          <p:cNvSpPr txBox="1">
            <a:spLocks noChangeArrowheads="1"/>
          </p:cNvSpPr>
          <p:nvPr/>
        </p:nvSpPr>
        <p:spPr bwMode="auto">
          <a:xfrm>
            <a:off x="7596336" y="6659562"/>
            <a:ext cx="176537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graphicFrame>
        <p:nvGraphicFramePr>
          <p:cNvPr id="7" name="1 Gráfico">
            <a:extLst>
              <a:ext uri="{FF2B5EF4-FFF2-40B4-BE49-F238E27FC236}">
                <a16:creationId xmlns:xdr="http://schemas.openxmlformats.org/drawingml/2006/spreadsheetDrawing" xmlns:a16="http://schemas.microsoft.com/office/drawing/2014/main" xmlns="" xmlns:lc="http://schemas.openxmlformats.org/drawingml/2006/lockedCanvas" id="{00000000-0008-0000-0400-000002000000}"/>
              </a:ext>
            </a:extLst>
          </p:cNvPr>
          <p:cNvGraphicFramePr>
            <a:graphicFrameLocks/>
          </p:cNvGraphicFramePr>
          <p:nvPr>
            <p:extLst>
              <p:ext uri="{D42A27DB-BD31-4B8C-83A1-F6EECF244321}">
                <p14:modId xmlns:p14="http://schemas.microsoft.com/office/powerpoint/2010/main" val="2975722780"/>
              </p:ext>
            </p:extLst>
          </p:nvPr>
        </p:nvGraphicFramePr>
        <p:xfrm>
          <a:off x="107504" y="620689"/>
          <a:ext cx="8856984" cy="33843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Gráfico 8">
            <a:extLst>
              <a:ext uri="{FF2B5EF4-FFF2-40B4-BE49-F238E27FC236}">
                <a16:creationId xmlns:xdr="http://schemas.openxmlformats.org/drawingml/2006/spreadsheetDrawing" xmlns:a16="http://schemas.microsoft.com/office/drawing/2014/main" xmlns="" xmlns:lc="http://schemas.openxmlformats.org/drawingml/2006/lockedCanvas" id="{00000000-0008-0000-0400-000009000000}"/>
              </a:ext>
            </a:extLst>
          </p:cNvPr>
          <p:cNvGraphicFramePr>
            <a:graphicFrameLocks/>
          </p:cNvGraphicFramePr>
          <p:nvPr>
            <p:extLst>
              <p:ext uri="{D42A27DB-BD31-4B8C-83A1-F6EECF244321}">
                <p14:modId xmlns:p14="http://schemas.microsoft.com/office/powerpoint/2010/main" val="2768500185"/>
              </p:ext>
            </p:extLst>
          </p:nvPr>
        </p:nvGraphicFramePr>
        <p:xfrm>
          <a:off x="1471426" y="4109289"/>
          <a:ext cx="6052902" cy="241605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17459583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0B163E7-91D0-0C6E-8814-1203EA435DA1}"/>
            </a:ext>
          </a:extLst>
        </p:cNvPr>
        <p:cNvGrpSpPr/>
        <p:nvPr/>
      </p:nvGrpSpPr>
      <p:grpSpPr>
        <a:xfrm>
          <a:off x="0" y="0"/>
          <a:ext cx="0" cy="0"/>
          <a:chOff x="0" y="0"/>
          <a:chExt cx="0" cy="0"/>
        </a:xfrm>
      </p:grpSpPr>
      <p:sp>
        <p:nvSpPr>
          <p:cNvPr id="441346" name="Rectangle 2">
            <a:extLst>
              <a:ext uri="{FF2B5EF4-FFF2-40B4-BE49-F238E27FC236}">
                <a16:creationId xmlns:a16="http://schemas.microsoft.com/office/drawing/2014/main" xmlns="" id="{0B605A19-FEE9-5980-7C36-7B6FE715A6B3}"/>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Promedio de Permanencia en el Servicio de Hospitalización 2013- </a:t>
            </a:r>
            <a:r>
              <a:rPr lang="es-ES_tradnl" b="1" dirty="0" smtClean="0">
                <a:effectLst>
                  <a:outerShdw blurRad="38100" dist="38100" dir="2700000" algn="tl">
                    <a:srgbClr val="C0C0C0"/>
                  </a:outerShdw>
                </a:effectLst>
                <a:latin typeface="Arial" charset="0"/>
              </a:rPr>
              <a:t>2025</a:t>
            </a:r>
            <a:endParaRPr lang="es-ES_tradnl" b="1" dirty="0">
              <a:effectLst>
                <a:outerShdw blurRad="38100" dist="38100" dir="2700000" algn="tl">
                  <a:srgbClr val="C0C0C0"/>
                </a:outerShdw>
              </a:effectLst>
              <a:latin typeface="Arial" charset="0"/>
            </a:endParaRPr>
          </a:p>
        </p:txBody>
      </p:sp>
      <p:sp>
        <p:nvSpPr>
          <p:cNvPr id="7" name="Text Box 4">
            <a:extLst>
              <a:ext uri="{FF2B5EF4-FFF2-40B4-BE49-F238E27FC236}">
                <a16:creationId xmlns:a16="http://schemas.microsoft.com/office/drawing/2014/main" xmlns="" id="{0B90B3B0-7B4B-F024-4A4D-E4C5A53C0ED1}"/>
              </a:ext>
            </a:extLst>
          </p:cNvPr>
          <p:cNvSpPr txBox="1">
            <a:spLocks noChangeArrowheads="1"/>
          </p:cNvSpPr>
          <p:nvPr/>
        </p:nvSpPr>
        <p:spPr bwMode="auto">
          <a:xfrm>
            <a:off x="7522642" y="6451595"/>
            <a:ext cx="1621358"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sp>
        <p:nvSpPr>
          <p:cNvPr id="3" name="2 CuadroTexto">
            <a:extLst>
              <a:ext uri="{FF2B5EF4-FFF2-40B4-BE49-F238E27FC236}">
                <a16:creationId xmlns:a16="http://schemas.microsoft.com/office/drawing/2014/main" xmlns="" id="{E7B6DEBB-E6B8-A7D3-3A59-E0593136885B}"/>
              </a:ext>
            </a:extLst>
          </p:cNvPr>
          <p:cNvSpPr txBox="1"/>
          <p:nvPr/>
        </p:nvSpPr>
        <p:spPr>
          <a:xfrm>
            <a:off x="6163920" y="1125538"/>
            <a:ext cx="2980080" cy="369332"/>
          </a:xfrm>
          <a:prstGeom prst="rect">
            <a:avLst/>
          </a:prstGeom>
          <a:noFill/>
        </p:spPr>
        <p:txBody>
          <a:bodyPr wrap="square" rtlCol="0">
            <a:spAutoFit/>
          </a:bodyPr>
          <a:lstStyle/>
          <a:p>
            <a:r>
              <a:rPr lang="es-PE" dirty="0"/>
              <a:t>ESTANDAR: 4.5 – 5.5 DIAS.</a:t>
            </a:r>
          </a:p>
        </p:txBody>
      </p:sp>
      <p:sp>
        <p:nvSpPr>
          <p:cNvPr id="8" name="7 Rectángulo">
            <a:extLst>
              <a:ext uri="{FF2B5EF4-FFF2-40B4-BE49-F238E27FC236}">
                <a16:creationId xmlns:a16="http://schemas.microsoft.com/office/drawing/2014/main" xmlns="" id="{5EBF830F-F3A8-9662-44FA-7115CE9D46E1}"/>
              </a:ext>
            </a:extLst>
          </p:cNvPr>
          <p:cNvSpPr/>
          <p:nvPr/>
        </p:nvSpPr>
        <p:spPr>
          <a:xfrm>
            <a:off x="476712" y="2204864"/>
            <a:ext cx="7019602" cy="60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aphicFrame>
        <p:nvGraphicFramePr>
          <p:cNvPr id="9" name="2 Gráfico">
            <a:extLst>
              <a:ext uri="{FF2B5EF4-FFF2-40B4-BE49-F238E27FC236}">
                <a16:creationId xmlns:lc="http://schemas.openxmlformats.org/drawingml/2006/lockedCanvas" xmlns:a16="http://schemas.microsoft.com/office/drawing/2014/main" xmlns="" xmlns:xdr="http://schemas.openxmlformats.org/drawingml/2006/spreadsheetDrawing" id="{00000000-0008-0000-0400-000003000000}"/>
              </a:ext>
            </a:extLst>
          </p:cNvPr>
          <p:cNvGraphicFramePr>
            <a:graphicFrameLocks/>
          </p:cNvGraphicFramePr>
          <p:nvPr>
            <p:extLst>
              <p:ext uri="{D42A27DB-BD31-4B8C-83A1-F6EECF244321}">
                <p14:modId xmlns:p14="http://schemas.microsoft.com/office/powerpoint/2010/main" val="189178256"/>
              </p:ext>
            </p:extLst>
          </p:nvPr>
        </p:nvGraphicFramePr>
        <p:xfrm>
          <a:off x="179512" y="1196752"/>
          <a:ext cx="8856984" cy="55446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854311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5B36A4C-B78B-A441-57AB-2CABD8D60F6F}"/>
            </a:ext>
          </a:extLst>
        </p:cNvPr>
        <p:cNvGrpSpPr/>
        <p:nvPr/>
      </p:nvGrpSpPr>
      <p:grpSpPr>
        <a:xfrm>
          <a:off x="0" y="0"/>
          <a:ext cx="0" cy="0"/>
          <a:chOff x="0" y="0"/>
          <a:chExt cx="0" cy="0"/>
        </a:xfrm>
      </p:grpSpPr>
      <p:sp>
        <p:nvSpPr>
          <p:cNvPr id="442370" name="Rectangle 2">
            <a:extLst>
              <a:ext uri="{FF2B5EF4-FFF2-40B4-BE49-F238E27FC236}">
                <a16:creationId xmlns:a16="http://schemas.microsoft.com/office/drawing/2014/main" xmlns="" id="{B134DE55-4FB5-D2A1-F1DE-A0DBCD681840}"/>
              </a:ext>
            </a:extLst>
          </p:cNvPr>
          <p:cNvSpPr>
            <a:spLocks noChangeArrowheads="1"/>
          </p:cNvSpPr>
          <p:nvPr/>
        </p:nvSpPr>
        <p:spPr bwMode="auto">
          <a:xfrm>
            <a:off x="683568" y="211138"/>
            <a:ext cx="8209607"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Porcentaje de Ocupación Cama – Servicio Hospitalización 2013 – </a:t>
            </a:r>
            <a:r>
              <a:rPr lang="es-ES_tradnl" b="1" dirty="0" smtClean="0">
                <a:effectLst>
                  <a:outerShdw blurRad="38100" dist="38100" dir="2700000" algn="tl">
                    <a:srgbClr val="C0C0C0"/>
                  </a:outerShdw>
                </a:effectLst>
                <a:latin typeface="Arial" charset="0"/>
              </a:rPr>
              <a:t>2025</a:t>
            </a:r>
            <a:endParaRPr lang="es-ES_tradnl" b="1" dirty="0">
              <a:effectLst>
                <a:outerShdw blurRad="38100" dist="38100" dir="2700000" algn="tl">
                  <a:srgbClr val="C0C0C0"/>
                </a:outerShdw>
              </a:effectLst>
              <a:latin typeface="Arial" charset="0"/>
            </a:endParaRPr>
          </a:p>
          <a:p>
            <a:pPr algn="ctr" defTabSz="762000" eaLnBrk="0" hangingPunct="0">
              <a:defRPr/>
            </a:pPr>
            <a:endParaRPr lang="es-ES_tradnl" b="1" dirty="0">
              <a:effectLst>
                <a:outerShdw blurRad="38100" dist="38100" dir="2700000" algn="tl">
                  <a:srgbClr val="C0C0C0"/>
                </a:outerShdw>
              </a:effectLst>
              <a:latin typeface="Arial" charset="0"/>
            </a:endParaRPr>
          </a:p>
          <a:p>
            <a:pPr algn="ctr" defTabSz="762000" eaLnBrk="0" hangingPunct="0">
              <a:defRPr/>
            </a:pPr>
            <a:endParaRPr lang="es-ES_tradnl" b="1" dirty="0">
              <a:effectLst>
                <a:outerShdw blurRad="38100" dist="38100" dir="2700000" algn="tl">
                  <a:srgbClr val="C0C0C0"/>
                </a:outerShdw>
              </a:effectLst>
              <a:latin typeface="Arial" charset="0"/>
            </a:endParaRPr>
          </a:p>
        </p:txBody>
      </p:sp>
      <p:sp>
        <p:nvSpPr>
          <p:cNvPr id="6" name="Text Box 4">
            <a:extLst>
              <a:ext uri="{FF2B5EF4-FFF2-40B4-BE49-F238E27FC236}">
                <a16:creationId xmlns:a16="http://schemas.microsoft.com/office/drawing/2014/main" xmlns="" id="{18A23FC9-EDB5-10D7-1294-9387CBC58177}"/>
              </a:ext>
            </a:extLst>
          </p:cNvPr>
          <p:cNvSpPr txBox="1">
            <a:spLocks noChangeArrowheads="1"/>
          </p:cNvSpPr>
          <p:nvPr/>
        </p:nvSpPr>
        <p:spPr bwMode="auto">
          <a:xfrm>
            <a:off x="7487146" y="6449311"/>
            <a:ext cx="1656854" cy="396875"/>
          </a:xfrm>
          <a:prstGeom prst="rect">
            <a:avLst/>
          </a:prstGeom>
          <a:noFill/>
          <a:ln w="9525">
            <a:noFill/>
            <a:miter lim="800000"/>
            <a:headEnd/>
            <a:tailEnd/>
          </a:ln>
          <a:effectLst/>
        </p:spPr>
        <p:txBody>
          <a:bodyPr wrap="square">
            <a:spAutoFit/>
          </a:bodyPr>
          <a:lstStyle/>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Fuente: U.E.I – SES</a:t>
            </a:r>
          </a:p>
          <a:p>
            <a:pPr algn="just" eaLnBrk="0" hangingPunct="0">
              <a:buFont typeface="Monotype Sorts" pitchFamily="2" charset="2"/>
              <a:buNone/>
              <a:defRPr/>
            </a:pPr>
            <a:r>
              <a:rPr lang="es-MX" sz="1000" b="1" dirty="0">
                <a:effectLst>
                  <a:outerShdw blurRad="38100" dist="38100" dir="2700000" algn="tl">
                    <a:srgbClr val="C0C0C0"/>
                  </a:outerShdw>
                </a:effectLst>
                <a:latin typeface="Times New Roman" pitchFamily="18" charset="0"/>
              </a:rPr>
              <a:t>               </a:t>
            </a:r>
            <a:endParaRPr lang="es-PE" sz="1000" b="1" dirty="0">
              <a:effectLst>
                <a:outerShdw blurRad="38100" dist="38100" dir="2700000" algn="tl">
                  <a:srgbClr val="C0C0C0"/>
                </a:outerShdw>
              </a:effectLst>
              <a:latin typeface="Times New Roman" pitchFamily="18" charset="0"/>
            </a:endParaRPr>
          </a:p>
        </p:txBody>
      </p:sp>
      <p:sp>
        <p:nvSpPr>
          <p:cNvPr id="3" name="2 Rectángulo">
            <a:extLst>
              <a:ext uri="{FF2B5EF4-FFF2-40B4-BE49-F238E27FC236}">
                <a16:creationId xmlns:a16="http://schemas.microsoft.com/office/drawing/2014/main" xmlns="" id="{5466534F-1CC7-2607-B0D9-D52E420788B5}"/>
              </a:ext>
            </a:extLst>
          </p:cNvPr>
          <p:cNvSpPr/>
          <p:nvPr/>
        </p:nvSpPr>
        <p:spPr>
          <a:xfrm>
            <a:off x="467544" y="1595342"/>
            <a:ext cx="7776864" cy="8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6 CuadroTexto">
            <a:extLst>
              <a:ext uri="{FF2B5EF4-FFF2-40B4-BE49-F238E27FC236}">
                <a16:creationId xmlns:a16="http://schemas.microsoft.com/office/drawing/2014/main" xmlns="" id="{2AD28CA2-A4B2-DB6E-2BFD-76D1001EA7F4}"/>
              </a:ext>
            </a:extLst>
          </p:cNvPr>
          <p:cNvSpPr txBox="1"/>
          <p:nvPr/>
        </p:nvSpPr>
        <p:spPr>
          <a:xfrm>
            <a:off x="6163920" y="1125538"/>
            <a:ext cx="2980080" cy="369332"/>
          </a:xfrm>
          <a:prstGeom prst="rect">
            <a:avLst/>
          </a:prstGeom>
          <a:noFill/>
        </p:spPr>
        <p:txBody>
          <a:bodyPr wrap="square" rtlCol="0">
            <a:spAutoFit/>
          </a:bodyPr>
          <a:lstStyle/>
          <a:p>
            <a:r>
              <a:rPr lang="es-PE" dirty="0"/>
              <a:t>ESTANDAR: 80</a:t>
            </a:r>
          </a:p>
        </p:txBody>
      </p:sp>
      <p:graphicFrame>
        <p:nvGraphicFramePr>
          <p:cNvPr id="8" name="3 Gráfico">
            <a:extLst>
              <a:ext uri="{FF2B5EF4-FFF2-40B4-BE49-F238E27FC236}">
                <a16:creationId xmlns:lc="http://schemas.openxmlformats.org/drawingml/2006/lockedCanvas" xmlns:a16="http://schemas.microsoft.com/office/drawing/2014/main" xmlns="" xmlns:xdr="http://schemas.openxmlformats.org/drawingml/2006/spreadsheetDrawing" id="{00000000-0008-0000-0400-000004000000}"/>
              </a:ext>
            </a:extLst>
          </p:cNvPr>
          <p:cNvGraphicFramePr>
            <a:graphicFrameLocks/>
          </p:cNvGraphicFramePr>
          <p:nvPr>
            <p:extLst>
              <p:ext uri="{D42A27DB-BD31-4B8C-83A1-F6EECF244321}">
                <p14:modId xmlns:p14="http://schemas.microsoft.com/office/powerpoint/2010/main" val="4266801499"/>
              </p:ext>
            </p:extLst>
          </p:nvPr>
        </p:nvGraphicFramePr>
        <p:xfrm>
          <a:off x="251520" y="980728"/>
          <a:ext cx="7776865" cy="5400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239338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760C5137-7C8D-1FCA-E87A-B67156349470}"/>
            </a:ext>
          </a:extLst>
        </p:cNvPr>
        <p:cNvGrpSpPr/>
        <p:nvPr/>
      </p:nvGrpSpPr>
      <p:grpSpPr>
        <a:xfrm>
          <a:off x="0" y="0"/>
          <a:ext cx="0" cy="0"/>
          <a:chOff x="0" y="0"/>
          <a:chExt cx="0" cy="0"/>
        </a:xfrm>
      </p:grpSpPr>
      <p:sp>
        <p:nvSpPr>
          <p:cNvPr id="443394" name="Rectangle 2">
            <a:extLst>
              <a:ext uri="{FF2B5EF4-FFF2-40B4-BE49-F238E27FC236}">
                <a16:creationId xmlns:a16="http://schemas.microsoft.com/office/drawing/2014/main" xmlns="" id="{2BE6D3C6-90AB-E944-899F-8E2AEA40537B}"/>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Rendimiento Cama  2013 - </a:t>
            </a:r>
            <a:r>
              <a:rPr lang="es-ES_tradnl" b="1" dirty="0" smtClean="0">
                <a:effectLst>
                  <a:outerShdw blurRad="38100" dist="38100" dir="2700000" algn="tl">
                    <a:srgbClr val="C0C0C0"/>
                  </a:outerShdw>
                </a:effectLst>
                <a:latin typeface="Arial" charset="0"/>
              </a:rPr>
              <a:t>2025</a:t>
            </a:r>
            <a:endParaRPr lang="es-ES_tradnl" b="1" dirty="0">
              <a:effectLst>
                <a:outerShdw blurRad="38100" dist="38100" dir="2700000" algn="tl">
                  <a:srgbClr val="C0C0C0"/>
                </a:outerShdw>
              </a:effectLst>
              <a:latin typeface="Arial" charset="0"/>
            </a:endParaRPr>
          </a:p>
        </p:txBody>
      </p:sp>
      <p:sp>
        <p:nvSpPr>
          <p:cNvPr id="5" name="4 Rectángulo">
            <a:extLst>
              <a:ext uri="{FF2B5EF4-FFF2-40B4-BE49-F238E27FC236}">
                <a16:creationId xmlns:a16="http://schemas.microsoft.com/office/drawing/2014/main" xmlns="" id="{E4162CC1-F883-5B0A-F33D-C453A02F16F3}"/>
              </a:ext>
            </a:extLst>
          </p:cNvPr>
          <p:cNvSpPr/>
          <p:nvPr/>
        </p:nvSpPr>
        <p:spPr>
          <a:xfrm>
            <a:off x="971600" y="1700808"/>
            <a:ext cx="7019602" cy="60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6 CuadroTexto">
            <a:extLst>
              <a:ext uri="{FF2B5EF4-FFF2-40B4-BE49-F238E27FC236}">
                <a16:creationId xmlns:a16="http://schemas.microsoft.com/office/drawing/2014/main" xmlns="" id="{19FF16D7-F7B5-EBAB-292E-87FB7956DF63}"/>
              </a:ext>
            </a:extLst>
          </p:cNvPr>
          <p:cNvSpPr txBox="1"/>
          <p:nvPr/>
        </p:nvSpPr>
        <p:spPr>
          <a:xfrm>
            <a:off x="6163920" y="1125538"/>
            <a:ext cx="2980080" cy="369332"/>
          </a:xfrm>
          <a:prstGeom prst="rect">
            <a:avLst/>
          </a:prstGeom>
          <a:noFill/>
        </p:spPr>
        <p:txBody>
          <a:bodyPr wrap="square" rtlCol="0">
            <a:spAutoFit/>
          </a:bodyPr>
          <a:lstStyle/>
          <a:p>
            <a:r>
              <a:rPr lang="es-PE" dirty="0"/>
              <a:t>ESTANDAR: 6.</a:t>
            </a:r>
          </a:p>
        </p:txBody>
      </p:sp>
      <p:graphicFrame>
        <p:nvGraphicFramePr>
          <p:cNvPr id="6" name="4 Gráfico">
            <a:extLst>
              <a:ext uri="{FF2B5EF4-FFF2-40B4-BE49-F238E27FC236}">
                <a16:creationId xmlns:lc="http://schemas.openxmlformats.org/drawingml/2006/lockedCanvas" xmlns:a16="http://schemas.microsoft.com/office/drawing/2014/main" xmlns="" xmlns:xdr="http://schemas.openxmlformats.org/drawingml/2006/spreadsheetDrawing" id="{00000000-0008-0000-0400-000005000000}"/>
              </a:ext>
            </a:extLst>
          </p:cNvPr>
          <p:cNvGraphicFramePr>
            <a:graphicFrameLocks/>
          </p:cNvGraphicFramePr>
          <p:nvPr>
            <p:extLst>
              <p:ext uri="{D42A27DB-BD31-4B8C-83A1-F6EECF244321}">
                <p14:modId xmlns:p14="http://schemas.microsoft.com/office/powerpoint/2010/main" val="1954187709"/>
              </p:ext>
            </p:extLst>
          </p:nvPr>
        </p:nvGraphicFramePr>
        <p:xfrm>
          <a:off x="467544" y="1628800"/>
          <a:ext cx="7128792" cy="50304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7915112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C691372-5E15-2B23-30FF-67810F5C9A9B}"/>
            </a:ext>
          </a:extLst>
        </p:cNvPr>
        <p:cNvGrpSpPr/>
        <p:nvPr/>
      </p:nvGrpSpPr>
      <p:grpSpPr>
        <a:xfrm>
          <a:off x="0" y="0"/>
          <a:ext cx="0" cy="0"/>
          <a:chOff x="0" y="0"/>
          <a:chExt cx="0" cy="0"/>
        </a:xfrm>
      </p:grpSpPr>
      <p:sp>
        <p:nvSpPr>
          <p:cNvPr id="443394" name="Rectangle 2">
            <a:extLst>
              <a:ext uri="{FF2B5EF4-FFF2-40B4-BE49-F238E27FC236}">
                <a16:creationId xmlns:a16="http://schemas.microsoft.com/office/drawing/2014/main" xmlns="" id="{8A1FF687-2AB2-7E7D-5919-3F9710E1A0CA}"/>
              </a:ext>
            </a:extLst>
          </p:cNvPr>
          <p:cNvSpPr>
            <a:spLocks noChangeArrowheads="1"/>
          </p:cNvSpPr>
          <p:nvPr/>
        </p:nvSpPr>
        <p:spPr bwMode="auto">
          <a:xfrm>
            <a:off x="0" y="55021"/>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Intervalo de sustitución 2013 – </a:t>
            </a:r>
            <a:r>
              <a:rPr lang="es-ES_tradnl" b="1" dirty="0" smtClean="0">
                <a:effectLst>
                  <a:outerShdw blurRad="38100" dist="38100" dir="2700000" algn="tl">
                    <a:srgbClr val="C0C0C0"/>
                  </a:outerShdw>
                </a:effectLst>
                <a:latin typeface="Arial" charset="0"/>
              </a:rPr>
              <a:t>2025</a:t>
            </a:r>
            <a:endParaRPr lang="es-ES_tradnl" b="1" dirty="0">
              <a:effectLst>
                <a:outerShdw blurRad="38100" dist="38100" dir="2700000" algn="tl">
                  <a:srgbClr val="C0C0C0"/>
                </a:outerShdw>
              </a:effectLst>
              <a:latin typeface="Arial" charset="0"/>
            </a:endParaRPr>
          </a:p>
        </p:txBody>
      </p:sp>
      <p:sp>
        <p:nvSpPr>
          <p:cNvPr id="6" name="5 Rectángulo">
            <a:extLst>
              <a:ext uri="{FF2B5EF4-FFF2-40B4-BE49-F238E27FC236}">
                <a16:creationId xmlns:a16="http://schemas.microsoft.com/office/drawing/2014/main" xmlns="" id="{888DDE2A-78AC-6961-01FD-89C8C4073FB3}"/>
              </a:ext>
            </a:extLst>
          </p:cNvPr>
          <p:cNvSpPr/>
          <p:nvPr/>
        </p:nvSpPr>
        <p:spPr>
          <a:xfrm>
            <a:off x="683568" y="5229200"/>
            <a:ext cx="7992888" cy="60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5" name="4 CuadroTexto">
            <a:extLst>
              <a:ext uri="{FF2B5EF4-FFF2-40B4-BE49-F238E27FC236}">
                <a16:creationId xmlns:a16="http://schemas.microsoft.com/office/drawing/2014/main" xmlns="" id="{37F7B3B7-0018-4F14-EF47-A570AD296B7C}"/>
              </a:ext>
            </a:extLst>
          </p:cNvPr>
          <p:cNvSpPr txBox="1"/>
          <p:nvPr/>
        </p:nvSpPr>
        <p:spPr>
          <a:xfrm>
            <a:off x="6163920" y="1125538"/>
            <a:ext cx="2980080" cy="369332"/>
          </a:xfrm>
          <a:prstGeom prst="rect">
            <a:avLst/>
          </a:prstGeom>
          <a:noFill/>
        </p:spPr>
        <p:txBody>
          <a:bodyPr wrap="square" rtlCol="0">
            <a:spAutoFit/>
          </a:bodyPr>
          <a:lstStyle/>
          <a:p>
            <a:r>
              <a:rPr lang="es-PE" dirty="0"/>
              <a:t>ESTANDAR: 1 día.</a:t>
            </a:r>
          </a:p>
        </p:txBody>
      </p:sp>
      <p:graphicFrame>
        <p:nvGraphicFramePr>
          <p:cNvPr id="7" name="18 Gráfico">
            <a:extLst>
              <a:ext uri="{FF2B5EF4-FFF2-40B4-BE49-F238E27FC236}">
                <a16:creationId xmlns:lc="http://schemas.openxmlformats.org/drawingml/2006/lockedCanvas" xmlns:a16="http://schemas.microsoft.com/office/drawing/2014/main" xmlns="" xmlns:xdr="http://schemas.openxmlformats.org/drawingml/2006/spreadsheetDrawing" id="{00000000-0008-0000-0400-000013000000}"/>
              </a:ext>
            </a:extLst>
          </p:cNvPr>
          <p:cNvGraphicFramePr>
            <a:graphicFrameLocks/>
          </p:cNvGraphicFramePr>
          <p:nvPr>
            <p:extLst>
              <p:ext uri="{D42A27DB-BD31-4B8C-83A1-F6EECF244321}">
                <p14:modId xmlns:p14="http://schemas.microsoft.com/office/powerpoint/2010/main" val="2267916900"/>
              </p:ext>
            </p:extLst>
          </p:nvPr>
        </p:nvGraphicFramePr>
        <p:xfrm>
          <a:off x="107504" y="546394"/>
          <a:ext cx="8856984" cy="58326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62653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7"/>
          <p:cNvGraphicFramePr>
            <a:graphicFrameLocks noChangeAspect="1"/>
          </p:cNvGraphicFramePr>
          <p:nvPr>
            <p:extLst>
              <p:ext uri="{D42A27DB-BD31-4B8C-83A1-F6EECF244321}">
                <p14:modId xmlns:p14="http://schemas.microsoft.com/office/powerpoint/2010/main" val="983739673"/>
              </p:ext>
            </p:extLst>
          </p:nvPr>
        </p:nvGraphicFramePr>
        <p:xfrm>
          <a:off x="107504" y="1556792"/>
          <a:ext cx="8928992" cy="4830251"/>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a:spLocks noChangeArrowheads="1"/>
          </p:cNvSpPr>
          <p:nvPr/>
        </p:nvSpPr>
        <p:spPr bwMode="auto">
          <a:xfrm>
            <a:off x="-323850" y="116632"/>
            <a:ext cx="9982200" cy="936104"/>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010199"/>
                  </a:outerShdw>
                </a:effectLst>
                <a:latin typeface="Comic Sans MS" pitchFamily="66" charset="0"/>
              </a:rPr>
              <a:t>CRECIMIENTO POBLACIONAL</a:t>
            </a:r>
          </a:p>
          <a:p>
            <a:pPr algn="ctr" defTabSz="762000" eaLnBrk="0" hangingPunct="0">
              <a:defRPr/>
            </a:pPr>
            <a:r>
              <a:rPr lang="es-ES_tradnl" sz="2000" b="1" dirty="0">
                <a:effectLst>
                  <a:outerShdw blurRad="38100" dist="38100" dir="2700000" algn="tl">
                    <a:srgbClr val="010199"/>
                  </a:outerShdw>
                </a:effectLst>
                <a:latin typeface="Comic Sans MS" pitchFamily="66" charset="0"/>
              </a:rPr>
              <a:t>HOSPITAL ESPINAR </a:t>
            </a:r>
          </a:p>
          <a:p>
            <a:pPr algn="ctr" defTabSz="762000" eaLnBrk="0" hangingPunct="0">
              <a:defRPr/>
            </a:pPr>
            <a:r>
              <a:rPr lang="es-ES_tradnl" sz="2000" b="1" dirty="0">
                <a:effectLst>
                  <a:outerShdw blurRad="38100" dist="38100" dir="2700000" algn="tl">
                    <a:srgbClr val="010199"/>
                  </a:outerShdw>
                </a:effectLst>
                <a:latin typeface="Comic Sans MS" pitchFamily="66" charset="0"/>
              </a:rPr>
              <a:t> 2009 – </a:t>
            </a:r>
            <a:r>
              <a:rPr lang="es-ES_tradnl" sz="2000" b="1" dirty="0" smtClean="0">
                <a:effectLst>
                  <a:outerShdw blurRad="38100" dist="38100" dir="2700000" algn="tl">
                    <a:srgbClr val="010199"/>
                  </a:outerShdw>
                </a:effectLst>
                <a:latin typeface="Comic Sans MS" pitchFamily="66" charset="0"/>
              </a:rPr>
              <a:t>2025</a:t>
            </a:r>
            <a:endParaRPr lang="es-ES_tradnl" sz="2000" b="1" dirty="0">
              <a:effectLst>
                <a:outerShdw blurRad="38100" dist="38100" dir="2700000" algn="tl">
                  <a:srgbClr val="010199"/>
                </a:outerShdw>
              </a:effectLst>
              <a:latin typeface="Comic Sans MS" pitchFamily="66" charset="0"/>
            </a:endParaRPr>
          </a:p>
        </p:txBody>
      </p:sp>
    </p:spTree>
    <p:extLst>
      <p:ext uri="{BB962C8B-B14F-4D97-AF65-F5344CB8AC3E}">
        <p14:creationId xmlns:p14="http://schemas.microsoft.com/office/powerpoint/2010/main" val="146660007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- 2016</a:t>
            </a:r>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988840"/>
            <a:ext cx="9024617" cy="398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137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- 2017</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70" y="1160285"/>
            <a:ext cx="9055929" cy="3996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1780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03" y="1412776"/>
            <a:ext cx="9084697" cy="4489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- 2018</a:t>
            </a:r>
          </a:p>
        </p:txBody>
      </p:sp>
    </p:spTree>
    <p:extLst>
      <p:ext uri="{BB962C8B-B14F-4D97-AF65-F5344CB8AC3E}">
        <p14:creationId xmlns:p14="http://schemas.microsoft.com/office/powerpoint/2010/main" val="233783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- 2019</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91" y="1484784"/>
            <a:ext cx="9112009"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0440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1 Tabla"/>
          <p:cNvGraphicFramePr>
            <a:graphicFrameLocks noGrp="1"/>
          </p:cNvGraphicFramePr>
          <p:nvPr/>
        </p:nvGraphicFramePr>
        <p:xfrm>
          <a:off x="457200" y="1666671"/>
          <a:ext cx="8229601" cy="4393020"/>
        </p:xfrm>
        <a:graphic>
          <a:graphicData uri="http://schemas.openxmlformats.org/drawingml/2006/table">
            <a:tbl>
              <a:tblPr/>
              <a:tblGrid>
                <a:gridCol w="406045">
                  <a:extLst>
                    <a:ext uri="{9D8B030D-6E8A-4147-A177-3AD203B41FA5}">
                      <a16:colId xmlns:a16="http://schemas.microsoft.com/office/drawing/2014/main" xmlns="" val="20000"/>
                    </a:ext>
                  </a:extLst>
                </a:gridCol>
                <a:gridCol w="799787">
                  <a:extLst>
                    <a:ext uri="{9D8B030D-6E8A-4147-A177-3AD203B41FA5}">
                      <a16:colId xmlns:a16="http://schemas.microsoft.com/office/drawing/2014/main" xmlns="" val="20001"/>
                    </a:ext>
                  </a:extLst>
                </a:gridCol>
                <a:gridCol w="406045">
                  <a:extLst>
                    <a:ext uri="{9D8B030D-6E8A-4147-A177-3AD203B41FA5}">
                      <a16:colId xmlns:a16="http://schemas.microsoft.com/office/drawing/2014/main" xmlns="" val="20002"/>
                    </a:ext>
                  </a:extLst>
                </a:gridCol>
                <a:gridCol w="406045">
                  <a:extLst>
                    <a:ext uri="{9D8B030D-6E8A-4147-A177-3AD203B41FA5}">
                      <a16:colId xmlns:a16="http://schemas.microsoft.com/office/drawing/2014/main" xmlns="" val="20003"/>
                    </a:ext>
                  </a:extLst>
                </a:gridCol>
                <a:gridCol w="406045">
                  <a:extLst>
                    <a:ext uri="{9D8B030D-6E8A-4147-A177-3AD203B41FA5}">
                      <a16:colId xmlns:a16="http://schemas.microsoft.com/office/drawing/2014/main" xmlns="" val="20004"/>
                    </a:ext>
                  </a:extLst>
                </a:gridCol>
                <a:gridCol w="356828">
                  <a:extLst>
                    <a:ext uri="{9D8B030D-6E8A-4147-A177-3AD203B41FA5}">
                      <a16:colId xmlns:a16="http://schemas.microsoft.com/office/drawing/2014/main" xmlns="" val="20005"/>
                    </a:ext>
                  </a:extLst>
                </a:gridCol>
                <a:gridCol w="356828">
                  <a:extLst>
                    <a:ext uri="{9D8B030D-6E8A-4147-A177-3AD203B41FA5}">
                      <a16:colId xmlns:a16="http://schemas.microsoft.com/office/drawing/2014/main" xmlns="" val="20006"/>
                    </a:ext>
                  </a:extLst>
                </a:gridCol>
                <a:gridCol w="381437">
                  <a:extLst>
                    <a:ext uri="{9D8B030D-6E8A-4147-A177-3AD203B41FA5}">
                      <a16:colId xmlns:a16="http://schemas.microsoft.com/office/drawing/2014/main" xmlns="" val="20007"/>
                    </a:ext>
                  </a:extLst>
                </a:gridCol>
                <a:gridCol w="393741">
                  <a:extLst>
                    <a:ext uri="{9D8B030D-6E8A-4147-A177-3AD203B41FA5}">
                      <a16:colId xmlns:a16="http://schemas.microsoft.com/office/drawing/2014/main" xmlns="" val="20008"/>
                    </a:ext>
                  </a:extLst>
                </a:gridCol>
                <a:gridCol w="369133">
                  <a:extLst>
                    <a:ext uri="{9D8B030D-6E8A-4147-A177-3AD203B41FA5}">
                      <a16:colId xmlns:a16="http://schemas.microsoft.com/office/drawing/2014/main" xmlns="" val="20009"/>
                    </a:ext>
                  </a:extLst>
                </a:gridCol>
                <a:gridCol w="387589">
                  <a:extLst>
                    <a:ext uri="{9D8B030D-6E8A-4147-A177-3AD203B41FA5}">
                      <a16:colId xmlns:a16="http://schemas.microsoft.com/office/drawing/2014/main" xmlns="" val="20010"/>
                    </a:ext>
                  </a:extLst>
                </a:gridCol>
                <a:gridCol w="442959">
                  <a:extLst>
                    <a:ext uri="{9D8B030D-6E8A-4147-A177-3AD203B41FA5}">
                      <a16:colId xmlns:a16="http://schemas.microsoft.com/office/drawing/2014/main" xmlns="" val="20011"/>
                    </a:ext>
                  </a:extLst>
                </a:gridCol>
                <a:gridCol w="467568">
                  <a:extLst>
                    <a:ext uri="{9D8B030D-6E8A-4147-A177-3AD203B41FA5}">
                      <a16:colId xmlns:a16="http://schemas.microsoft.com/office/drawing/2014/main" xmlns="" val="20012"/>
                    </a:ext>
                  </a:extLst>
                </a:gridCol>
                <a:gridCol w="467568">
                  <a:extLst>
                    <a:ext uri="{9D8B030D-6E8A-4147-A177-3AD203B41FA5}">
                      <a16:colId xmlns:a16="http://schemas.microsoft.com/office/drawing/2014/main" xmlns="" val="20013"/>
                    </a:ext>
                  </a:extLst>
                </a:gridCol>
                <a:gridCol w="475771">
                  <a:extLst>
                    <a:ext uri="{9D8B030D-6E8A-4147-A177-3AD203B41FA5}">
                      <a16:colId xmlns:a16="http://schemas.microsoft.com/office/drawing/2014/main" xmlns="" val="20014"/>
                    </a:ext>
                  </a:extLst>
                </a:gridCol>
                <a:gridCol w="475771">
                  <a:extLst>
                    <a:ext uri="{9D8B030D-6E8A-4147-A177-3AD203B41FA5}">
                      <a16:colId xmlns:a16="http://schemas.microsoft.com/office/drawing/2014/main" xmlns="" val="20015"/>
                    </a:ext>
                  </a:extLst>
                </a:gridCol>
                <a:gridCol w="410147">
                  <a:extLst>
                    <a:ext uri="{9D8B030D-6E8A-4147-A177-3AD203B41FA5}">
                      <a16:colId xmlns:a16="http://schemas.microsoft.com/office/drawing/2014/main" xmlns="" val="20016"/>
                    </a:ext>
                  </a:extLst>
                </a:gridCol>
                <a:gridCol w="410147">
                  <a:extLst>
                    <a:ext uri="{9D8B030D-6E8A-4147-A177-3AD203B41FA5}">
                      <a16:colId xmlns:a16="http://schemas.microsoft.com/office/drawing/2014/main" xmlns="" val="20017"/>
                    </a:ext>
                  </a:extLst>
                </a:gridCol>
                <a:gridCol w="410147">
                  <a:extLst>
                    <a:ext uri="{9D8B030D-6E8A-4147-A177-3AD203B41FA5}">
                      <a16:colId xmlns:a16="http://schemas.microsoft.com/office/drawing/2014/main" xmlns="" val="20018"/>
                    </a:ext>
                  </a:extLst>
                </a:gridCol>
              </a:tblGrid>
              <a:tr h="107398">
                <a:tc rowSpan="4" gridSpan="2">
                  <a:txBody>
                    <a:bodyPr/>
                    <a:lstStyle/>
                    <a:p>
                      <a:pPr algn="ctr" fontAlgn="ctr"/>
                      <a:r>
                        <a:rPr lang="es-ES_tradnl" sz="700" b="0" i="0" u="none" strike="noStrike">
                          <a:solidFill>
                            <a:srgbClr val="000000"/>
                          </a:solidFill>
                          <a:effectLst/>
                          <a:latin typeface="Arial Narrow"/>
                        </a:rPr>
                        <a:t>SERVICIOS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hMerge="1">
                  <a:txBody>
                    <a:bodyPr/>
                    <a:lstStyle/>
                    <a:p>
                      <a:endParaRPr lang="es-ES_tradnl"/>
                    </a:p>
                  </a:txBody>
                  <a:tcPr/>
                </a:tc>
                <a:tc gridSpan="10">
                  <a:txBody>
                    <a:bodyPr/>
                    <a:lstStyle/>
                    <a:p>
                      <a:pPr algn="ctr" fontAlgn="ctr"/>
                      <a:r>
                        <a:rPr lang="es-ES_tradnl" sz="700" b="1" i="0" u="none" strike="noStrike">
                          <a:solidFill>
                            <a:srgbClr val="000000"/>
                          </a:solidFill>
                          <a:effectLst/>
                          <a:latin typeface="Arial"/>
                        </a:rPr>
                        <a:t>VI   Movimiento de Hospitalización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hMerge="1">
                  <a:txBody>
                    <a:bodyPr/>
                    <a:lstStyle/>
                    <a:p>
                      <a:endParaRPr lang="es-ES_tradnl"/>
                    </a:p>
                  </a:txBody>
                  <a:tcPr/>
                </a:tc>
                <a:tc>
                  <a:txBody>
                    <a:bodyPr/>
                    <a:lstStyle/>
                    <a:p>
                      <a:pPr algn="l" fontAlgn="ctr"/>
                      <a:endParaRPr lang="es-ES_tradnl" sz="700" b="1" i="0" u="none" strike="noStrike">
                        <a:solidFill>
                          <a:srgbClr val="000000"/>
                        </a:solidFill>
                        <a:effectLst/>
                        <a:latin typeface="Arial Narrow"/>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0"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s-ES_tradnl" sz="700" b="0"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s-ES_tradnl" sz="700" b="1"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07398">
                <a:tc gridSpan="2" vMerge="1">
                  <a:txBody>
                    <a:bodyPr/>
                    <a:lstStyle/>
                    <a:p>
                      <a:endParaRPr lang="es-ES_tradnl"/>
                    </a:p>
                  </a:txBody>
                  <a:tcPr/>
                </a:tc>
                <a:tc hMerge="1" vMerge="1">
                  <a:txBody>
                    <a:bodyPr/>
                    <a:lstStyle/>
                    <a:p>
                      <a:endParaRPr lang="es-ES_tradnl"/>
                    </a:p>
                  </a:txBody>
                  <a:tcPr/>
                </a:tc>
                <a:tc>
                  <a:txBody>
                    <a:bodyPr/>
                    <a:lstStyle/>
                    <a:p>
                      <a:pPr algn="ctr" fontAlgn="ctr"/>
                      <a:r>
                        <a:rPr lang="es-ES_tradnl" sz="700" b="0" i="0" u="none" strike="noStrike">
                          <a:solidFill>
                            <a:srgbClr val="000000"/>
                          </a:solidFill>
                          <a:effectLst/>
                          <a:latin typeface="Arial Narrow"/>
                        </a:rPr>
                        <a:t>Nro.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Saldo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2">
                  <a:txBody>
                    <a:bodyPr/>
                    <a:lstStyle/>
                    <a:p>
                      <a:pPr algn="ctr" fontAlgn="ctr"/>
                      <a:r>
                        <a:rPr lang="es-ES_tradnl" sz="700" b="0" i="0" u="none" strike="noStrike">
                          <a:solidFill>
                            <a:srgbClr val="000000"/>
                          </a:solidFill>
                          <a:effectLst/>
                          <a:latin typeface="Arial Narrow"/>
                        </a:rPr>
                        <a:t>Trasnf. En 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a:txBody>
                    <a:bodyPr/>
                    <a:lstStyle/>
                    <a:p>
                      <a:pPr algn="ctr" fontAlgn="ctr"/>
                      <a:r>
                        <a:rPr lang="es-ES_tradnl" sz="700" b="0" i="0" u="none" strike="noStrike">
                          <a:solidFill>
                            <a:srgbClr val="000000"/>
                          </a:solidFill>
                          <a:effectLst/>
                          <a:latin typeface="Arial Narrow"/>
                        </a:rPr>
                        <a:t>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Saldo para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Perma-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Días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Días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3">
                  <a:txBody>
                    <a:bodyPr/>
                    <a:lstStyle/>
                    <a:p>
                      <a:pPr algn="ctr" fontAlgn="ctr"/>
                      <a:r>
                        <a:rPr lang="es-ES_tradnl" sz="700" b="0" i="0" u="none" strike="noStrike">
                          <a:solidFill>
                            <a:srgbClr val="000000"/>
                          </a:solidFill>
                          <a:effectLst/>
                          <a:latin typeface="Arial"/>
                        </a:rPr>
                        <a:t>% ocupacion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Intervalo de sustitucion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Rendimiento (12 meses)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3">
                  <a:txBody>
                    <a:bodyPr/>
                    <a:lstStyle/>
                    <a:p>
                      <a:pPr algn="ctr" fontAlgn="ctr"/>
                      <a:r>
                        <a:rPr lang="es-ES_tradnl" sz="700" b="0" i="0" u="none" strike="noStrike">
                          <a:solidFill>
                            <a:srgbClr val="000000"/>
                          </a:solidFill>
                          <a:effectLst/>
                          <a:latin typeface="Arial"/>
                        </a:rPr>
                        <a:t>promedio de permanencia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 distribucion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promedio de 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s-ES_tradnl" sz="700" b="0" i="0" u="none" strike="noStrike">
                          <a:solidFill>
                            <a:srgbClr val="000000"/>
                          </a:solidFill>
                          <a:effectLst/>
                          <a:latin typeface="Arial"/>
                        </a:rPr>
                        <a:t>promedio de 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07398">
                <a:tc gridSpan="2" vMerge="1">
                  <a:txBody>
                    <a:bodyPr/>
                    <a:lstStyle/>
                    <a:p>
                      <a:endParaRPr lang="es-ES_tradnl"/>
                    </a:p>
                  </a:txBody>
                  <a:tcPr/>
                </a:tc>
                <a:tc hMerge="1" vMerge="1">
                  <a:txBody>
                    <a:bodyPr/>
                    <a:lstStyle/>
                    <a:p>
                      <a:endParaRPr lang="es-ES_tradnl"/>
                    </a:p>
                  </a:txBody>
                  <a:tcPr/>
                </a:tc>
                <a:tc>
                  <a:txBody>
                    <a:bodyPr/>
                    <a:lstStyle/>
                    <a:p>
                      <a:pPr algn="ctr" fontAlgn="ctr"/>
                      <a:r>
                        <a:rPr lang="es-ES_tradnl" sz="700" b="0" i="0" u="none" strike="noStrike">
                          <a:solidFill>
                            <a:srgbClr val="000000"/>
                          </a:solidFill>
                          <a:effectLst/>
                          <a:latin typeface="Arial Narrow"/>
                        </a:rPr>
                        <a:t>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De otro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A otro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s-ES_tradnl" sz="700" b="0" i="0" u="none" strike="noStrike">
                          <a:solidFill>
                            <a:srgbClr val="000000"/>
                          </a:solidFill>
                          <a:effectLst/>
                          <a:latin typeface="Arial Narrow"/>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del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Paciente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s-ES_tradnl" sz="700" b="0" i="0" u="none" strike="noStrike">
                          <a:solidFill>
                            <a:srgbClr val="000000"/>
                          </a:solidFill>
                          <a:effectLst/>
                          <a:latin typeface="Arial Narrow"/>
                        </a:rPr>
                        <a:t>Cama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xmlns="" val="10002"/>
                  </a:ext>
                </a:extLst>
              </a:tr>
              <a:tr h="107398">
                <a:tc gridSpan="2" vMerge="1">
                  <a:txBody>
                    <a:bodyPr/>
                    <a:lstStyle/>
                    <a:p>
                      <a:endParaRPr lang="es-ES_tradnl"/>
                    </a:p>
                  </a:txBody>
                  <a:tcPr/>
                </a:tc>
                <a:tc hMerge="1" vMerge="1">
                  <a:txBody>
                    <a:bodyPr/>
                    <a:lstStyle/>
                    <a:p>
                      <a:endParaRPr lang="es-ES_tradnl"/>
                    </a:p>
                  </a:txBody>
                  <a:tcPr/>
                </a:tc>
                <a:tc>
                  <a:txBody>
                    <a:bodyPr/>
                    <a:lstStyle/>
                    <a:p>
                      <a:pPr algn="ctr" fontAlgn="ctr"/>
                      <a:r>
                        <a:rPr lang="es-ES_tradnl" sz="700" b="0" i="0" u="none" strike="noStrike">
                          <a:solidFill>
                            <a:srgbClr val="000000"/>
                          </a:solidFill>
                          <a:effectLst/>
                          <a:latin typeface="Arial Narrow"/>
                        </a:rPr>
                        <a:t>Camas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Anterior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Siguiente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Egresa.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Narrow"/>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tc vMerge="1">
                  <a:txBody>
                    <a:bodyPr/>
                    <a:lstStyle/>
                    <a:p>
                      <a:endParaRPr lang="es-ES_tradnl"/>
                    </a:p>
                  </a:txBody>
                  <a:tcPr/>
                </a:tc>
                <a:extLst>
                  <a:ext uri="{0D108BD9-81ED-4DB2-BD59-A6C34878D82A}">
                    <a16:rowId xmlns:a16="http://schemas.microsoft.com/office/drawing/2014/main" xmlns="" val="10003"/>
                  </a:ext>
                </a:extLst>
              </a:tr>
              <a:tr h="151620">
                <a:tc gridSpan="2">
                  <a:txBody>
                    <a:bodyPr/>
                    <a:lstStyle/>
                    <a:p>
                      <a:pPr algn="ctr" fontAlgn="ctr"/>
                      <a:r>
                        <a:rPr lang="es-ES_tradnl" sz="700" b="1" i="0" u="none" strike="noStrike">
                          <a:solidFill>
                            <a:srgbClr val="FF0000"/>
                          </a:solidFill>
                          <a:effectLst/>
                          <a:latin typeface="Arial"/>
                        </a:rPr>
                        <a:t>Total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a:txBody>
                    <a:bodyPr/>
                    <a:lstStyle/>
                    <a:p>
                      <a:pPr algn="ctr" fontAlgn="ctr"/>
                      <a:r>
                        <a:rPr lang="es-ES_tradnl" sz="700" b="1" i="0" u="none" strike="noStrike">
                          <a:solidFill>
                            <a:srgbClr val="FF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1073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1070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FF0000"/>
                          </a:solidFill>
                          <a:effectLst/>
                          <a:latin typeface="Arial"/>
                        </a:rPr>
                        <a:t>3069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2987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10814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27,6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51620">
                <a:tc>
                  <a:txBody>
                    <a:bodyPr/>
                    <a:lstStyle/>
                    <a:p>
                      <a:pPr algn="ctr" fontAlgn="ctr"/>
                      <a:r>
                        <a:rPr lang="es-ES_tradnl" sz="700" b="1" i="0" u="none" strike="noStrike">
                          <a:solidFill>
                            <a:srgbClr val="0000FF"/>
                          </a:solidFill>
                          <a:effectLst/>
                          <a:latin typeface="Arial Narrow"/>
                        </a:rPr>
                        <a:t>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FF"/>
                          </a:solidFill>
                          <a:effectLst/>
                          <a:latin typeface="Arial"/>
                        </a:rPr>
                        <a:t>Medicina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0000FF"/>
                          </a:solidFill>
                          <a:effectLst/>
                          <a:latin typeface="Arial"/>
                        </a:rPr>
                        <a:t>543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525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2042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25,7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51620">
                <a:tc>
                  <a:txBody>
                    <a:bodyPr/>
                    <a:lstStyle/>
                    <a:p>
                      <a:pPr algn="ctr" fontAlgn="ctr"/>
                      <a:r>
                        <a:rPr lang="es-ES_tradnl" sz="600" b="0" i="0" u="none" strike="noStrike">
                          <a:solidFill>
                            <a:srgbClr val="000000"/>
                          </a:solidFill>
                          <a:effectLst/>
                          <a:latin typeface="Arial Narrow"/>
                        </a:rPr>
                        <a:t>11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Medicina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103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102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1" i="0" u="none" strike="noStrike">
                          <a:solidFill>
                            <a:srgbClr val="FF0000"/>
                          </a:solidFill>
                          <a:effectLst/>
                          <a:latin typeface="Arial"/>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543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525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ES_tradnl" sz="700" b="0" i="0" u="none" strike="noStrike">
                          <a:solidFill>
                            <a:srgbClr val="000000"/>
                          </a:solidFill>
                          <a:effectLst/>
                          <a:latin typeface="Arial"/>
                        </a:rPr>
                        <a:t>2042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s-ES_tradnl" sz="700" b="0" i="0" u="none" strike="noStrike">
                          <a:solidFill>
                            <a:srgbClr val="000000"/>
                          </a:solidFill>
                          <a:effectLst/>
                          <a:latin typeface="Arial"/>
                        </a:rPr>
                        <a:t>25,7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51620">
                <a:tc>
                  <a:txBody>
                    <a:bodyPr/>
                    <a:lstStyle/>
                    <a:p>
                      <a:pPr algn="ctr" fontAlgn="ctr"/>
                      <a:r>
                        <a:rPr lang="es-ES_tradnl" sz="600" b="0" i="0" u="none" strike="noStrike">
                          <a:solidFill>
                            <a:srgbClr val="000000"/>
                          </a:solidFill>
                          <a:effectLst/>
                          <a:latin typeface="Arial Narrow"/>
                        </a:rPr>
                        <a:t>12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Neumología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51620">
                <a:tc>
                  <a:txBody>
                    <a:bodyPr/>
                    <a:lstStyle/>
                    <a:p>
                      <a:pPr algn="ctr" fontAlgn="ctr"/>
                      <a:r>
                        <a:rPr lang="es-ES_tradnl" sz="600" b="0" i="0" u="none" strike="noStrike">
                          <a:solidFill>
                            <a:srgbClr val="000000"/>
                          </a:solidFill>
                          <a:effectLst/>
                          <a:latin typeface="Arial Narrow"/>
                        </a:rPr>
                        <a:t>13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Cardiología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51620">
                <a:tc>
                  <a:txBody>
                    <a:bodyPr/>
                    <a:lstStyle/>
                    <a:p>
                      <a:pPr algn="ctr" fontAlgn="ctr"/>
                      <a:r>
                        <a:rPr lang="es-ES_tradnl" sz="600" b="0" i="0" u="none" strike="noStrike">
                          <a:solidFill>
                            <a:srgbClr val="000000"/>
                          </a:solidFill>
                          <a:effectLst/>
                          <a:latin typeface="Arial Narrow"/>
                        </a:rPr>
                        <a:t>14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Neurología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151620">
                <a:tc>
                  <a:txBody>
                    <a:bodyPr/>
                    <a:lstStyle/>
                    <a:p>
                      <a:pPr algn="ctr" fontAlgn="ctr"/>
                      <a:r>
                        <a:rPr lang="es-ES_tradnl" sz="600" b="0" i="0" u="none" strike="noStrike">
                          <a:solidFill>
                            <a:srgbClr val="000000"/>
                          </a:solidFill>
                          <a:effectLst/>
                          <a:latin typeface="Arial Narrow"/>
                        </a:rPr>
                        <a:t>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Gastroenterología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151620">
                <a:tc>
                  <a:txBody>
                    <a:bodyPr/>
                    <a:lstStyle/>
                    <a:p>
                      <a:pPr algn="ctr" fontAlgn="ctr"/>
                      <a:r>
                        <a:rPr lang="es-ES_tradnl" sz="600" b="0" i="0" u="none" strike="noStrike">
                          <a:solidFill>
                            <a:srgbClr val="000000"/>
                          </a:solidFill>
                          <a:effectLst/>
                          <a:latin typeface="Arial Narrow"/>
                        </a:rPr>
                        <a:t>16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Dermatología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151620">
                <a:tc>
                  <a:txBody>
                    <a:bodyPr/>
                    <a:lstStyle/>
                    <a:p>
                      <a:pPr algn="ctr" fontAlgn="ctr"/>
                      <a:r>
                        <a:rPr lang="es-ES_tradnl" sz="600" b="0" i="0" u="none" strike="noStrike">
                          <a:solidFill>
                            <a:srgbClr val="000000"/>
                          </a:solidFill>
                          <a:effectLst/>
                          <a:latin typeface="Arial Narrow"/>
                        </a:rPr>
                        <a:t>17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Nefrología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151620">
                <a:tc>
                  <a:txBody>
                    <a:bodyPr/>
                    <a:lstStyle/>
                    <a:p>
                      <a:pPr algn="ctr" fontAlgn="ctr"/>
                      <a:r>
                        <a:rPr lang="es-ES_tradnl" sz="600" b="0" i="0" u="none" strike="noStrike">
                          <a:solidFill>
                            <a:srgbClr val="000000"/>
                          </a:solidFill>
                          <a:effectLst/>
                          <a:latin typeface="Arial Narrow"/>
                        </a:rPr>
                        <a:t>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Psiquiatría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3"/>
                  </a:ext>
                </a:extLst>
              </a:tr>
              <a:tr h="151620">
                <a:tc>
                  <a:txBody>
                    <a:bodyPr/>
                    <a:lstStyle/>
                    <a:p>
                      <a:pPr algn="ctr" fontAlgn="ctr"/>
                      <a:r>
                        <a:rPr lang="es-ES_tradnl" sz="600" b="0" i="0" u="none" strike="noStrike">
                          <a:solidFill>
                            <a:srgbClr val="000000"/>
                          </a:solidFill>
                          <a:effectLst/>
                          <a:latin typeface="Arial Narrow"/>
                        </a:rPr>
                        <a:t>19</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Otros CLINICA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4"/>
                  </a:ext>
                </a:extLst>
              </a:tr>
              <a:tr h="151620">
                <a:tc>
                  <a:txBody>
                    <a:bodyPr/>
                    <a:lstStyle/>
                    <a:p>
                      <a:pPr algn="ctr" fontAlgn="ctr"/>
                      <a:r>
                        <a:rPr lang="es-ES_tradnl" sz="700" b="1" i="0" u="none" strike="noStrike">
                          <a:solidFill>
                            <a:srgbClr val="0000FF"/>
                          </a:solidFill>
                          <a:effectLst/>
                          <a:latin typeface="Arial Narrow"/>
                        </a:rPr>
                        <a:t>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FF"/>
                          </a:solidFill>
                          <a:effectLst/>
                          <a:latin typeface="Arial Narrow"/>
                        </a:rPr>
                        <a:t>Cirugia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0000FF"/>
                          </a:solidFill>
                          <a:effectLst/>
                          <a:latin typeface="Arial"/>
                        </a:rPr>
                        <a:t>839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815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1127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72,3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5"/>
                  </a:ext>
                </a:extLst>
              </a:tr>
              <a:tr h="151620">
                <a:tc>
                  <a:txBody>
                    <a:bodyPr/>
                    <a:lstStyle/>
                    <a:p>
                      <a:pPr algn="ctr" fontAlgn="ctr"/>
                      <a:r>
                        <a:rPr lang="es-ES_tradnl" sz="600" b="0" i="0" u="none" strike="noStrike">
                          <a:solidFill>
                            <a:srgbClr val="000000"/>
                          </a:solidFill>
                          <a:effectLst/>
                          <a:latin typeface="Arial Narrow"/>
                        </a:rPr>
                        <a:t>21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Cirugía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839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815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1127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72,3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6"/>
                  </a:ext>
                </a:extLst>
              </a:tr>
              <a:tr h="151620">
                <a:tc>
                  <a:txBody>
                    <a:bodyPr/>
                    <a:lstStyle/>
                    <a:p>
                      <a:pPr algn="ctr" fontAlgn="ctr"/>
                      <a:r>
                        <a:rPr lang="es-ES_tradnl" sz="600" b="0" i="0" u="none" strike="noStrike">
                          <a:solidFill>
                            <a:srgbClr val="000000"/>
                          </a:solidFill>
                          <a:effectLst/>
                          <a:latin typeface="Arial Narrow"/>
                        </a:rPr>
                        <a:t>22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Traum. y Ortopedia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#¡DIV/0!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7"/>
                  </a:ext>
                </a:extLst>
              </a:tr>
              <a:tr h="111188">
                <a:tc>
                  <a:txBody>
                    <a:bodyPr/>
                    <a:lstStyle/>
                    <a:p>
                      <a:pPr algn="ctr" fontAlgn="ctr"/>
                      <a:r>
                        <a:rPr lang="es-ES_tradnl" sz="600" b="0" i="0" u="none" strike="noStrike">
                          <a:solidFill>
                            <a:srgbClr val="000000"/>
                          </a:solidFill>
                          <a:effectLst/>
                          <a:latin typeface="Arial Narrow"/>
                        </a:rPr>
                        <a:t>23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Otorrinolaringología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8"/>
                  </a:ext>
                </a:extLst>
              </a:tr>
              <a:tr h="111188">
                <a:tc>
                  <a:txBody>
                    <a:bodyPr/>
                    <a:lstStyle/>
                    <a:p>
                      <a:pPr algn="ctr" fontAlgn="ctr"/>
                      <a:r>
                        <a:rPr lang="es-ES_tradnl" sz="600" b="0" i="0" u="none" strike="noStrike">
                          <a:solidFill>
                            <a:srgbClr val="000000"/>
                          </a:solidFill>
                          <a:effectLst/>
                          <a:latin typeface="Arial Narrow"/>
                        </a:rPr>
                        <a:t>24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Oftalmología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9"/>
                  </a:ext>
                </a:extLst>
              </a:tr>
              <a:tr h="111188">
                <a:tc>
                  <a:txBody>
                    <a:bodyPr/>
                    <a:lstStyle/>
                    <a:p>
                      <a:pPr algn="ctr" fontAlgn="ctr"/>
                      <a:r>
                        <a:rPr lang="es-ES_tradnl" sz="600" b="0" i="0" u="none" strike="noStrike">
                          <a:solidFill>
                            <a:srgbClr val="000000"/>
                          </a:solidFill>
                          <a:effectLst/>
                          <a:latin typeface="Arial Narrow"/>
                        </a:rPr>
                        <a:t>25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0"/>
                  </a:ext>
                </a:extLst>
              </a:tr>
              <a:tr h="111188">
                <a:tc>
                  <a:txBody>
                    <a:bodyPr/>
                    <a:lstStyle/>
                    <a:p>
                      <a:pPr algn="ctr" fontAlgn="ctr"/>
                      <a:r>
                        <a:rPr lang="es-ES_tradnl" sz="600" b="0" i="0" u="none" strike="noStrike">
                          <a:solidFill>
                            <a:srgbClr val="000000"/>
                          </a:solidFill>
                          <a:effectLst/>
                          <a:latin typeface="Arial Narrow"/>
                        </a:rPr>
                        <a:t>26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Otros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1"/>
                  </a:ext>
                </a:extLst>
              </a:tr>
              <a:tr h="151620">
                <a:tc>
                  <a:txBody>
                    <a:bodyPr/>
                    <a:lstStyle/>
                    <a:p>
                      <a:pPr algn="ctr" fontAlgn="ctr"/>
                      <a:r>
                        <a:rPr lang="es-ES_tradnl" sz="700" b="1" i="0" u="none" strike="noStrike">
                          <a:solidFill>
                            <a:srgbClr val="0000FF"/>
                          </a:solidFill>
                          <a:effectLst/>
                          <a:latin typeface="Arial Narrow"/>
                        </a:rPr>
                        <a:t>30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FF"/>
                          </a:solidFill>
                          <a:effectLst/>
                          <a:latin typeface="Arial Narrow"/>
                        </a:rPr>
                        <a:t>Pediatria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0000FF"/>
                          </a:solidFill>
                          <a:effectLst/>
                          <a:latin typeface="Arial"/>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5300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2,1</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167,5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2"/>
                  </a:ext>
                </a:extLst>
              </a:tr>
              <a:tr h="111188">
                <a:tc>
                  <a:txBody>
                    <a:bodyPr/>
                    <a:lstStyle/>
                    <a:p>
                      <a:pPr algn="ctr" fontAlgn="ctr"/>
                      <a:r>
                        <a:rPr lang="es-ES_tradnl" sz="600" b="0" i="0" u="none" strike="noStrike">
                          <a:solidFill>
                            <a:srgbClr val="000000"/>
                          </a:solidFill>
                          <a:effectLst/>
                          <a:latin typeface="Arial Narrow"/>
                        </a:rPr>
                        <a:t>31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Lactantes(-1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1005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499,0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3"/>
                  </a:ext>
                </a:extLst>
              </a:tr>
              <a:tr h="111188">
                <a:tc>
                  <a:txBody>
                    <a:bodyPr/>
                    <a:lstStyle/>
                    <a:p>
                      <a:pPr algn="ctr" fontAlgn="ctr"/>
                      <a:r>
                        <a:rPr lang="es-ES_tradnl" sz="600" b="0" i="0" u="none" strike="noStrike">
                          <a:solidFill>
                            <a:srgbClr val="000000"/>
                          </a:solidFill>
                          <a:effectLst/>
                          <a:latin typeface="Arial Narrow"/>
                        </a:rPr>
                        <a:t>32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Pre escolar   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1005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1002,0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4"/>
                  </a:ext>
                </a:extLst>
              </a:tr>
              <a:tr h="111188">
                <a:tc>
                  <a:txBody>
                    <a:bodyPr/>
                    <a:lstStyle/>
                    <a:p>
                      <a:pPr algn="ctr" fontAlgn="ctr"/>
                      <a:r>
                        <a:rPr lang="es-ES_tradnl" sz="600" b="0" i="0" u="none" strike="noStrike">
                          <a:solidFill>
                            <a:srgbClr val="000000"/>
                          </a:solidFill>
                          <a:effectLst/>
                          <a:latin typeface="Arial Narrow"/>
                        </a:rPr>
                        <a:t>33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Pre escolar 5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1,8</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329,0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5"/>
                  </a:ext>
                </a:extLst>
              </a:tr>
              <a:tr h="111188">
                <a:tc>
                  <a:txBody>
                    <a:bodyPr/>
                    <a:lstStyle/>
                    <a:p>
                      <a:pPr algn="ctr" fontAlgn="ctr"/>
                      <a:r>
                        <a:rPr lang="es-ES_tradnl" sz="600" b="0" i="0" u="none" strike="noStrike">
                          <a:solidFill>
                            <a:srgbClr val="000000"/>
                          </a:solidFill>
                          <a:effectLst/>
                          <a:latin typeface="Arial Narrow"/>
                        </a:rPr>
                        <a:t>34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Neonatología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1340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4,9</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63,7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6"/>
                  </a:ext>
                </a:extLst>
              </a:tr>
              <a:tr h="111188">
                <a:tc>
                  <a:txBody>
                    <a:bodyPr/>
                    <a:lstStyle/>
                    <a:p>
                      <a:pPr algn="ctr" fontAlgn="ctr"/>
                      <a:r>
                        <a:rPr lang="es-ES_tradnl" sz="600" b="0" i="0" u="none" strike="noStrike">
                          <a:solidFill>
                            <a:srgbClr val="000000"/>
                          </a:solidFill>
                          <a:effectLst/>
                          <a:latin typeface="Arial Narrow"/>
                        </a:rPr>
                        <a:t>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Escolar (6-14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1615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226,9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7"/>
                  </a:ext>
                </a:extLst>
              </a:tr>
              <a:tr h="126350">
                <a:tc>
                  <a:txBody>
                    <a:bodyPr/>
                    <a:lstStyle/>
                    <a:p>
                      <a:pPr algn="ctr" fontAlgn="ctr"/>
                      <a:r>
                        <a:rPr lang="es-ES_tradnl" sz="700" b="1" i="0" u="none" strike="noStrike">
                          <a:solidFill>
                            <a:srgbClr val="0000FF"/>
                          </a:solidFill>
                          <a:effectLst/>
                          <a:latin typeface="Arial Narrow"/>
                        </a:rPr>
                        <a:t>40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FF"/>
                          </a:solidFill>
                          <a:effectLst/>
                          <a:latin typeface="Arial Narrow"/>
                        </a:rPr>
                        <a:t>Obst. y Ginec.</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734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732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1" i="0" u="none" strike="noStrike">
                          <a:solidFill>
                            <a:srgbClr val="0000FF"/>
                          </a:solidFill>
                          <a:effectLst/>
                          <a:latin typeface="Arial"/>
                        </a:rPr>
                        <a:t>1576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1538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0000FF"/>
                          </a:solidFill>
                          <a:effectLst/>
                          <a:latin typeface="Arial"/>
                        </a:rPr>
                        <a:t>2345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65,6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21,9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8"/>
                  </a:ext>
                </a:extLst>
              </a:tr>
              <a:tr h="111188">
                <a:tc>
                  <a:txBody>
                    <a:bodyPr/>
                    <a:lstStyle/>
                    <a:p>
                      <a:pPr algn="ctr" fontAlgn="ctr"/>
                      <a:r>
                        <a:rPr lang="es-ES_tradnl" sz="600" b="0" i="0" u="none" strike="noStrike">
                          <a:solidFill>
                            <a:srgbClr val="000000"/>
                          </a:solidFill>
                          <a:effectLst/>
                          <a:latin typeface="Arial Narrow"/>
                        </a:rPr>
                        <a:t>41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Obstetricia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284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282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519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495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1642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30,1</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9"/>
                  </a:ext>
                </a:extLst>
              </a:tr>
              <a:tr h="111188">
                <a:tc>
                  <a:txBody>
                    <a:bodyPr/>
                    <a:lstStyle/>
                    <a:p>
                      <a:pPr algn="ctr" fontAlgn="ctr"/>
                      <a:r>
                        <a:rPr lang="es-ES_tradnl" sz="600" b="0" i="0" u="none" strike="noStrike">
                          <a:solidFill>
                            <a:srgbClr val="000000"/>
                          </a:solidFill>
                          <a:effectLst/>
                          <a:latin typeface="Arial Narrow"/>
                        </a:rPr>
                        <a:t>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Narrow"/>
                        </a:rPr>
                        <a:t>Ginecología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1057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1043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703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148,4</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1" i="0" u="none" strike="noStrike">
                          <a:solidFill>
                            <a:srgbClr val="000000"/>
                          </a:solidFill>
                          <a:effectLst/>
                          <a:latin typeface="Arial"/>
                        </a:rPr>
                        <a:t>37,5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0"/>
                  </a:ext>
                </a:extLst>
              </a:tr>
              <a:tr h="126350">
                <a:tc>
                  <a:txBody>
                    <a:bodyPr/>
                    <a:lstStyle/>
                    <a:p>
                      <a:pPr algn="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1" i="0" u="none" strike="noStrike">
                          <a:solidFill>
                            <a:srgbClr val="000000"/>
                          </a:solidFill>
                          <a:effectLst/>
                          <a:latin typeface="Arial"/>
                        </a:rPr>
                        <a:t>UCI</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1" i="0" u="none" strike="noStrike">
                          <a:solidFill>
                            <a:srgbClr val="FF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1"/>
                  </a:ext>
                </a:extLst>
              </a:tr>
              <a:tr h="202160">
                <a:tc>
                  <a:txBody>
                    <a:bodyPr/>
                    <a:lstStyle/>
                    <a:p>
                      <a:pPr algn="l" fontAlgn="ctr"/>
                      <a:r>
                        <a:rPr lang="es-ES_tradnl" sz="700" b="0" i="0" u="none" strike="noStrike">
                          <a:solidFill>
                            <a:srgbClr val="000000"/>
                          </a:solidFill>
                          <a:effectLst/>
                          <a:latin typeface="Arial"/>
                        </a:rPr>
                        <a:t>ESTANDAR II-1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ES_tradnl" sz="700" b="0" i="0" u="none" strike="noStrike">
                          <a:solidFill>
                            <a:srgbClr val="000000"/>
                          </a:solidFill>
                          <a:effectLst/>
                          <a:latin typeface="Arial"/>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700" b="0" i="0" u="none" strike="noStrike" dirty="0">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2"/>
                  </a:ext>
                </a:extLst>
              </a:tr>
            </a:tbl>
          </a:graphicData>
        </a:graphic>
      </p:graphicFrame>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- 2020</a:t>
            </a:r>
          </a:p>
        </p:txBody>
      </p:sp>
    </p:spTree>
    <p:extLst>
      <p:ext uri="{BB962C8B-B14F-4D97-AF65-F5344CB8AC3E}">
        <p14:creationId xmlns:p14="http://schemas.microsoft.com/office/powerpoint/2010/main" val="446131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- 2021</a:t>
            </a:r>
          </a:p>
        </p:txBody>
      </p:sp>
      <p:pic>
        <p:nvPicPr>
          <p:cNvPr id="4" name="Imagen 3"/>
          <p:cNvPicPr>
            <a:picLocks noChangeAspect="1"/>
          </p:cNvPicPr>
          <p:nvPr/>
        </p:nvPicPr>
        <p:blipFill>
          <a:blip r:embed="rId2"/>
          <a:stretch>
            <a:fillRect/>
          </a:stretch>
        </p:blipFill>
        <p:spPr>
          <a:xfrm>
            <a:off x="273179" y="1196752"/>
            <a:ext cx="8597643" cy="5112568"/>
          </a:xfrm>
          <a:prstGeom prst="rect">
            <a:avLst/>
          </a:prstGeom>
        </p:spPr>
      </p:pic>
    </p:spTree>
    <p:extLst>
      <p:ext uri="{BB962C8B-B14F-4D97-AF65-F5344CB8AC3E}">
        <p14:creationId xmlns:p14="http://schemas.microsoft.com/office/powerpoint/2010/main" val="2694653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- 2022</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425802"/>
            <a:ext cx="8923386" cy="4747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7919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- 2023</a:t>
            </a:r>
          </a:p>
        </p:txBody>
      </p:sp>
      <p:graphicFrame>
        <p:nvGraphicFramePr>
          <p:cNvPr id="2" name="Table 1"/>
          <p:cNvGraphicFramePr>
            <a:graphicFrameLocks noGrp="1"/>
          </p:cNvGraphicFramePr>
          <p:nvPr>
            <p:extLst>
              <p:ext uri="{D42A27DB-BD31-4B8C-83A1-F6EECF244321}">
                <p14:modId xmlns:p14="http://schemas.microsoft.com/office/powerpoint/2010/main" val="902698433"/>
              </p:ext>
            </p:extLst>
          </p:nvPr>
        </p:nvGraphicFramePr>
        <p:xfrm>
          <a:off x="107503" y="1125534"/>
          <a:ext cx="8712970" cy="5327799"/>
        </p:xfrm>
        <a:graphic>
          <a:graphicData uri="http://schemas.openxmlformats.org/drawingml/2006/table">
            <a:tbl>
              <a:tblPr/>
              <a:tblGrid>
                <a:gridCol w="429894">
                  <a:extLst>
                    <a:ext uri="{9D8B030D-6E8A-4147-A177-3AD203B41FA5}">
                      <a16:colId xmlns:a16="http://schemas.microsoft.com/office/drawing/2014/main" xmlns="" val="20000"/>
                    </a:ext>
                  </a:extLst>
                </a:gridCol>
                <a:gridCol w="846763">
                  <a:extLst>
                    <a:ext uri="{9D8B030D-6E8A-4147-A177-3AD203B41FA5}">
                      <a16:colId xmlns:a16="http://schemas.microsoft.com/office/drawing/2014/main" xmlns="" val="20001"/>
                    </a:ext>
                  </a:extLst>
                </a:gridCol>
                <a:gridCol w="429894">
                  <a:extLst>
                    <a:ext uri="{9D8B030D-6E8A-4147-A177-3AD203B41FA5}">
                      <a16:colId xmlns:a16="http://schemas.microsoft.com/office/drawing/2014/main" xmlns="" val="20002"/>
                    </a:ext>
                  </a:extLst>
                </a:gridCol>
                <a:gridCol w="429894">
                  <a:extLst>
                    <a:ext uri="{9D8B030D-6E8A-4147-A177-3AD203B41FA5}">
                      <a16:colId xmlns:a16="http://schemas.microsoft.com/office/drawing/2014/main" xmlns="" val="20003"/>
                    </a:ext>
                  </a:extLst>
                </a:gridCol>
                <a:gridCol w="429894">
                  <a:extLst>
                    <a:ext uri="{9D8B030D-6E8A-4147-A177-3AD203B41FA5}">
                      <a16:colId xmlns:a16="http://schemas.microsoft.com/office/drawing/2014/main" xmlns="" val="20004"/>
                    </a:ext>
                  </a:extLst>
                </a:gridCol>
                <a:gridCol w="377787">
                  <a:extLst>
                    <a:ext uri="{9D8B030D-6E8A-4147-A177-3AD203B41FA5}">
                      <a16:colId xmlns:a16="http://schemas.microsoft.com/office/drawing/2014/main" xmlns="" val="20005"/>
                    </a:ext>
                  </a:extLst>
                </a:gridCol>
                <a:gridCol w="377787">
                  <a:extLst>
                    <a:ext uri="{9D8B030D-6E8A-4147-A177-3AD203B41FA5}">
                      <a16:colId xmlns:a16="http://schemas.microsoft.com/office/drawing/2014/main" xmlns="" val="20006"/>
                    </a:ext>
                  </a:extLst>
                </a:gridCol>
                <a:gridCol w="403841">
                  <a:extLst>
                    <a:ext uri="{9D8B030D-6E8A-4147-A177-3AD203B41FA5}">
                      <a16:colId xmlns:a16="http://schemas.microsoft.com/office/drawing/2014/main" xmlns="" val="20007"/>
                    </a:ext>
                  </a:extLst>
                </a:gridCol>
                <a:gridCol w="416867">
                  <a:extLst>
                    <a:ext uri="{9D8B030D-6E8A-4147-A177-3AD203B41FA5}">
                      <a16:colId xmlns:a16="http://schemas.microsoft.com/office/drawing/2014/main" xmlns="" val="20008"/>
                    </a:ext>
                  </a:extLst>
                </a:gridCol>
                <a:gridCol w="390814">
                  <a:extLst>
                    <a:ext uri="{9D8B030D-6E8A-4147-A177-3AD203B41FA5}">
                      <a16:colId xmlns:a16="http://schemas.microsoft.com/office/drawing/2014/main" xmlns="" val="20009"/>
                    </a:ext>
                  </a:extLst>
                </a:gridCol>
                <a:gridCol w="410354">
                  <a:extLst>
                    <a:ext uri="{9D8B030D-6E8A-4147-A177-3AD203B41FA5}">
                      <a16:colId xmlns:a16="http://schemas.microsoft.com/office/drawing/2014/main" xmlns="" val="20010"/>
                    </a:ext>
                  </a:extLst>
                </a:gridCol>
                <a:gridCol w="468976">
                  <a:extLst>
                    <a:ext uri="{9D8B030D-6E8A-4147-A177-3AD203B41FA5}">
                      <a16:colId xmlns:a16="http://schemas.microsoft.com/office/drawing/2014/main" xmlns="" val="20011"/>
                    </a:ext>
                  </a:extLst>
                </a:gridCol>
                <a:gridCol w="495031">
                  <a:extLst>
                    <a:ext uri="{9D8B030D-6E8A-4147-A177-3AD203B41FA5}">
                      <a16:colId xmlns:a16="http://schemas.microsoft.com/office/drawing/2014/main" xmlns="" val="20012"/>
                    </a:ext>
                  </a:extLst>
                </a:gridCol>
                <a:gridCol w="495031">
                  <a:extLst>
                    <a:ext uri="{9D8B030D-6E8A-4147-A177-3AD203B41FA5}">
                      <a16:colId xmlns:a16="http://schemas.microsoft.com/office/drawing/2014/main" xmlns="" val="20013"/>
                    </a:ext>
                  </a:extLst>
                </a:gridCol>
                <a:gridCol w="503716">
                  <a:extLst>
                    <a:ext uri="{9D8B030D-6E8A-4147-A177-3AD203B41FA5}">
                      <a16:colId xmlns:a16="http://schemas.microsoft.com/office/drawing/2014/main" xmlns="" val="20014"/>
                    </a:ext>
                  </a:extLst>
                </a:gridCol>
                <a:gridCol w="503716">
                  <a:extLst>
                    <a:ext uri="{9D8B030D-6E8A-4147-A177-3AD203B41FA5}">
                      <a16:colId xmlns:a16="http://schemas.microsoft.com/office/drawing/2014/main" xmlns="" val="20015"/>
                    </a:ext>
                  </a:extLst>
                </a:gridCol>
                <a:gridCol w="434237">
                  <a:extLst>
                    <a:ext uri="{9D8B030D-6E8A-4147-A177-3AD203B41FA5}">
                      <a16:colId xmlns:a16="http://schemas.microsoft.com/office/drawing/2014/main" xmlns="" val="20016"/>
                    </a:ext>
                  </a:extLst>
                </a:gridCol>
                <a:gridCol w="434237">
                  <a:extLst>
                    <a:ext uri="{9D8B030D-6E8A-4147-A177-3AD203B41FA5}">
                      <a16:colId xmlns:a16="http://schemas.microsoft.com/office/drawing/2014/main" xmlns="" val="20017"/>
                    </a:ext>
                  </a:extLst>
                </a:gridCol>
                <a:gridCol w="434237">
                  <a:extLst>
                    <a:ext uri="{9D8B030D-6E8A-4147-A177-3AD203B41FA5}">
                      <a16:colId xmlns:a16="http://schemas.microsoft.com/office/drawing/2014/main" xmlns="" val="20018"/>
                    </a:ext>
                  </a:extLst>
                </a:gridCol>
              </a:tblGrid>
              <a:tr h="130251">
                <a:tc rowSpan="4" gridSpan="2">
                  <a:txBody>
                    <a:bodyPr/>
                    <a:lstStyle/>
                    <a:p>
                      <a:pPr algn="ctr" fontAlgn="ctr"/>
                      <a:r>
                        <a:rPr lang="en-US" sz="700" b="0" i="0" u="none" strike="noStrike">
                          <a:solidFill>
                            <a:srgbClr val="000000"/>
                          </a:solidFill>
                          <a:effectLst/>
                          <a:latin typeface="Arial Narrow"/>
                        </a:rPr>
                        <a:t>SERVICIOS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hMerge="1">
                  <a:txBody>
                    <a:bodyPr/>
                    <a:lstStyle/>
                    <a:p>
                      <a:endParaRPr lang="en-US"/>
                    </a:p>
                  </a:txBody>
                  <a:tcPr/>
                </a:tc>
                <a:tc gridSpan="10">
                  <a:txBody>
                    <a:bodyPr/>
                    <a:lstStyle/>
                    <a:p>
                      <a:pPr algn="ctr" fontAlgn="ctr"/>
                      <a:r>
                        <a:rPr lang="en-US" sz="700" b="1" i="0" u="none" strike="noStrike">
                          <a:solidFill>
                            <a:srgbClr val="000000"/>
                          </a:solidFill>
                          <a:effectLst/>
                          <a:latin typeface="Arial"/>
                        </a:rPr>
                        <a:t>VI   Movimiento de Hospitalización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ctr"/>
                      <a:endParaRPr lang="en-US" sz="700" b="1" i="0" u="none" strike="noStrike">
                        <a:solidFill>
                          <a:srgbClr val="000000"/>
                        </a:solidFill>
                        <a:effectLst/>
                        <a:latin typeface="Arial Narrow"/>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1" i="0" u="none" strike="noStrike">
                        <a:solidFill>
                          <a:srgbClr val="000000"/>
                        </a:solidFill>
                        <a:effectLst/>
                        <a:latin typeface="Arial Narrow"/>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0"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endParaRPr lang="en-US" sz="700" b="0"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endParaRPr lang="en-US" sz="700" b="1" i="0" u="none" strike="noStrike">
                        <a:solidFill>
                          <a:srgbClr val="000000"/>
                        </a:solidFill>
                        <a:effectLst/>
                        <a:latin typeface="Arial"/>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30251">
                <a:tc gridSpan="2" vMerge="1">
                  <a:txBody>
                    <a:bodyPr/>
                    <a:lstStyle/>
                    <a:p>
                      <a:endParaRPr lang="en-US"/>
                    </a:p>
                  </a:txBody>
                  <a:tcPr/>
                </a:tc>
                <a:tc hMerge="1" vMerge="1">
                  <a:txBody>
                    <a:bodyPr/>
                    <a:lstStyle/>
                    <a:p>
                      <a:endParaRPr lang="en-US"/>
                    </a:p>
                  </a:txBody>
                  <a:tcPr/>
                </a:tc>
                <a:tc>
                  <a:txBody>
                    <a:bodyPr/>
                    <a:lstStyle/>
                    <a:p>
                      <a:pPr algn="ctr" fontAlgn="ctr"/>
                      <a:r>
                        <a:rPr lang="en-US" sz="700" b="0" i="0" u="none" strike="noStrike">
                          <a:solidFill>
                            <a:srgbClr val="000000"/>
                          </a:solidFill>
                          <a:effectLst/>
                          <a:latin typeface="Arial Narrow"/>
                        </a:rPr>
                        <a:t>Nro.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Saldo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gridSpan="2">
                  <a:txBody>
                    <a:bodyPr/>
                    <a:lstStyle/>
                    <a:p>
                      <a:pPr algn="ctr" fontAlgn="ctr"/>
                      <a:r>
                        <a:rPr lang="en-US" sz="700" b="0" i="0" u="none" strike="noStrike">
                          <a:solidFill>
                            <a:srgbClr val="000000"/>
                          </a:solidFill>
                          <a:effectLst/>
                          <a:latin typeface="Arial Narrow"/>
                        </a:rPr>
                        <a:t>Trasnf. En 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700" b="0" i="0" u="none" strike="noStrike">
                          <a:solidFill>
                            <a:srgbClr val="000000"/>
                          </a:solidFill>
                          <a:effectLst/>
                          <a:latin typeface="Arial Narrow"/>
                        </a:rPr>
                        <a:t>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Saldo para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Perma-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Días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Días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3">
                  <a:txBody>
                    <a:bodyPr/>
                    <a:lstStyle/>
                    <a:p>
                      <a:pPr algn="ctr" fontAlgn="ctr"/>
                      <a:r>
                        <a:rPr lang="en-US" sz="700" b="0" i="0" u="none" strike="noStrike">
                          <a:solidFill>
                            <a:srgbClr val="000000"/>
                          </a:solidFill>
                          <a:effectLst/>
                          <a:latin typeface="Arial"/>
                        </a:rPr>
                        <a:t>% ocupacion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Intervalo de sustitucion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Rendimiento (12 meses)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3">
                  <a:txBody>
                    <a:bodyPr/>
                    <a:lstStyle/>
                    <a:p>
                      <a:pPr algn="ctr" fontAlgn="ctr"/>
                      <a:r>
                        <a:rPr lang="en-US" sz="700" b="0" i="0" u="none" strike="noStrike">
                          <a:solidFill>
                            <a:srgbClr val="000000"/>
                          </a:solidFill>
                          <a:effectLst/>
                          <a:latin typeface="Arial"/>
                        </a:rPr>
                        <a:t>promedio de permanencia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 distribucion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promedio de 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en-US" sz="700" b="0" i="0" u="none" strike="noStrike">
                          <a:solidFill>
                            <a:srgbClr val="000000"/>
                          </a:solidFill>
                          <a:effectLst/>
                          <a:latin typeface="Arial"/>
                        </a:rPr>
                        <a:t>promedio de 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30251">
                <a:tc gridSpan="2" vMerge="1">
                  <a:txBody>
                    <a:bodyPr/>
                    <a:lstStyle/>
                    <a:p>
                      <a:endParaRPr lang="en-US"/>
                    </a:p>
                  </a:txBody>
                  <a:tcPr/>
                </a:tc>
                <a:tc hMerge="1" vMerge="1">
                  <a:txBody>
                    <a:bodyPr/>
                    <a:lstStyle/>
                    <a:p>
                      <a:endParaRPr lang="en-US"/>
                    </a:p>
                  </a:txBody>
                  <a:tcPr/>
                </a:tc>
                <a:tc>
                  <a:txBody>
                    <a:bodyPr/>
                    <a:lstStyle/>
                    <a:p>
                      <a:pPr algn="ctr" fontAlgn="ctr"/>
                      <a:r>
                        <a:rPr lang="en-US" sz="700" b="0" i="0" u="none" strike="noStrike">
                          <a:solidFill>
                            <a:srgbClr val="000000"/>
                          </a:solidFill>
                          <a:effectLst/>
                          <a:latin typeface="Arial Narrow"/>
                        </a:rPr>
                        <a:t>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De otro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A otro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en-US" sz="700" b="0" i="0" u="none" strike="noStrike">
                          <a:solidFill>
                            <a:srgbClr val="000000"/>
                          </a:solidFill>
                          <a:effectLst/>
                          <a:latin typeface="Arial Narrow"/>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del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Paciente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700" b="0" i="0" u="none" strike="noStrike">
                          <a:solidFill>
                            <a:srgbClr val="000000"/>
                          </a:solidFill>
                          <a:effectLst/>
                          <a:latin typeface="Arial Narrow"/>
                        </a:rPr>
                        <a:t>Cama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2"/>
                  </a:ext>
                </a:extLst>
              </a:tr>
              <a:tr h="130251">
                <a:tc gridSpan="2" vMerge="1">
                  <a:txBody>
                    <a:bodyPr/>
                    <a:lstStyle/>
                    <a:p>
                      <a:endParaRPr lang="en-US"/>
                    </a:p>
                  </a:txBody>
                  <a:tcPr/>
                </a:tc>
                <a:tc hMerge="1" vMerge="1">
                  <a:txBody>
                    <a:bodyPr/>
                    <a:lstStyle/>
                    <a:p>
                      <a:endParaRPr lang="en-US"/>
                    </a:p>
                  </a:txBody>
                  <a:tcPr/>
                </a:tc>
                <a:tc>
                  <a:txBody>
                    <a:bodyPr/>
                    <a:lstStyle/>
                    <a:p>
                      <a:pPr algn="ctr" fontAlgn="ctr"/>
                      <a:r>
                        <a:rPr lang="en-US" sz="700" b="0" i="0" u="none" strike="noStrike">
                          <a:solidFill>
                            <a:srgbClr val="000000"/>
                          </a:solidFill>
                          <a:effectLst/>
                          <a:latin typeface="Arial Narrow"/>
                        </a:rPr>
                        <a:t>Camas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Anterior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Siguiente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Egresa.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Narrow"/>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xmlns="" val="10003"/>
                  </a:ext>
                </a:extLst>
              </a:tr>
              <a:tr h="183883">
                <a:tc gridSpan="2">
                  <a:txBody>
                    <a:bodyPr/>
                    <a:lstStyle/>
                    <a:p>
                      <a:pPr algn="ctr" fontAlgn="ctr"/>
                      <a:r>
                        <a:rPr lang="en-US" sz="700" b="1" i="0" u="none" strike="noStrike">
                          <a:solidFill>
                            <a:srgbClr val="FF0000"/>
                          </a:solidFill>
                          <a:effectLst/>
                          <a:latin typeface="Arial"/>
                        </a:rPr>
                        <a:t>Total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700" b="1" i="0" u="none" strike="noStrike">
                          <a:solidFill>
                            <a:srgbClr val="FF0000"/>
                          </a:solidFill>
                          <a:effectLst/>
                          <a:latin typeface="Arial"/>
                        </a:rPr>
                        <a:t>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1617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1621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FF0000"/>
                          </a:solidFill>
                          <a:effectLst/>
                          <a:latin typeface="Arial"/>
                        </a:rPr>
                        <a:t>4857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4819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15081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32,0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83883">
                <a:tc>
                  <a:txBody>
                    <a:bodyPr/>
                    <a:lstStyle/>
                    <a:p>
                      <a:pPr algn="ctr" fontAlgn="ctr"/>
                      <a:r>
                        <a:rPr lang="en-US" sz="700" b="1" i="0" u="none" strike="noStrike">
                          <a:solidFill>
                            <a:srgbClr val="0000FF"/>
                          </a:solidFill>
                          <a:effectLst/>
                          <a:latin typeface="Arial Narrow"/>
                        </a:rPr>
                        <a:t>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FF"/>
                          </a:solidFill>
                          <a:effectLst/>
                          <a:latin typeface="Arial"/>
                        </a:rPr>
                        <a:t>Medicina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0000FF"/>
                          </a:solidFill>
                          <a:effectLst/>
                          <a:latin typeface="Arial"/>
                        </a:rPr>
                        <a:t>768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737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2918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25,3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83883">
                <a:tc>
                  <a:txBody>
                    <a:bodyPr/>
                    <a:lstStyle/>
                    <a:p>
                      <a:pPr algn="ctr" fontAlgn="ctr"/>
                      <a:r>
                        <a:rPr lang="en-US" sz="600" b="0" i="0" u="none" strike="noStrike">
                          <a:solidFill>
                            <a:srgbClr val="000000"/>
                          </a:solidFill>
                          <a:effectLst/>
                          <a:latin typeface="Arial Narrow"/>
                        </a:rPr>
                        <a:t>11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Medicina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142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139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1" i="0" u="none" strike="noStrike">
                          <a:solidFill>
                            <a:srgbClr val="FF0000"/>
                          </a:solidFill>
                          <a:effectLst/>
                          <a:latin typeface="Arial"/>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768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737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700" b="0" i="0" u="none" strike="noStrike">
                          <a:solidFill>
                            <a:srgbClr val="000000"/>
                          </a:solidFill>
                          <a:effectLst/>
                          <a:latin typeface="Arial"/>
                        </a:rPr>
                        <a:t>2918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n-US" sz="700" b="0" i="0" u="none" strike="noStrike">
                          <a:solidFill>
                            <a:srgbClr val="000000"/>
                          </a:solidFill>
                          <a:effectLst/>
                          <a:latin typeface="Arial"/>
                        </a:rPr>
                        <a:t>25,3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83883">
                <a:tc>
                  <a:txBody>
                    <a:bodyPr/>
                    <a:lstStyle/>
                    <a:p>
                      <a:pPr algn="ctr" fontAlgn="ctr"/>
                      <a:r>
                        <a:rPr lang="en-US" sz="600" b="0" i="0" u="none" strike="noStrike">
                          <a:solidFill>
                            <a:srgbClr val="000000"/>
                          </a:solidFill>
                          <a:effectLst/>
                          <a:latin typeface="Arial Narrow"/>
                        </a:rPr>
                        <a:t>12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Neumología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83883">
                <a:tc>
                  <a:txBody>
                    <a:bodyPr/>
                    <a:lstStyle/>
                    <a:p>
                      <a:pPr algn="ctr" fontAlgn="ctr"/>
                      <a:r>
                        <a:rPr lang="en-US" sz="600" b="0" i="0" u="none" strike="noStrike">
                          <a:solidFill>
                            <a:srgbClr val="000000"/>
                          </a:solidFill>
                          <a:effectLst/>
                          <a:latin typeface="Arial Narrow"/>
                        </a:rPr>
                        <a:t>13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Cardiología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83883">
                <a:tc>
                  <a:txBody>
                    <a:bodyPr/>
                    <a:lstStyle/>
                    <a:p>
                      <a:pPr algn="ctr" fontAlgn="ctr"/>
                      <a:r>
                        <a:rPr lang="en-US" sz="600" b="0" i="0" u="none" strike="noStrike">
                          <a:solidFill>
                            <a:srgbClr val="000000"/>
                          </a:solidFill>
                          <a:effectLst/>
                          <a:latin typeface="Arial Narrow"/>
                        </a:rPr>
                        <a:t>14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Neurología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dirty="0">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183883">
                <a:tc>
                  <a:txBody>
                    <a:bodyPr/>
                    <a:lstStyle/>
                    <a:p>
                      <a:pPr algn="ctr" fontAlgn="ctr"/>
                      <a:r>
                        <a:rPr lang="en-US" sz="600" b="0" i="0" u="none" strike="noStrike">
                          <a:solidFill>
                            <a:srgbClr val="000000"/>
                          </a:solidFill>
                          <a:effectLst/>
                          <a:latin typeface="Arial Narrow"/>
                        </a:rPr>
                        <a:t>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Gastroenterología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183883">
                <a:tc>
                  <a:txBody>
                    <a:bodyPr/>
                    <a:lstStyle/>
                    <a:p>
                      <a:pPr algn="ctr" fontAlgn="ctr"/>
                      <a:r>
                        <a:rPr lang="en-US" sz="600" b="0" i="0" u="none" strike="noStrike">
                          <a:solidFill>
                            <a:srgbClr val="000000"/>
                          </a:solidFill>
                          <a:effectLst/>
                          <a:latin typeface="Arial Narrow"/>
                        </a:rPr>
                        <a:t>16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Dermatología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dirty="0">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183883">
                <a:tc>
                  <a:txBody>
                    <a:bodyPr/>
                    <a:lstStyle/>
                    <a:p>
                      <a:pPr algn="ctr" fontAlgn="ctr"/>
                      <a:r>
                        <a:rPr lang="en-US" sz="600" b="0" i="0" u="none" strike="noStrike">
                          <a:solidFill>
                            <a:srgbClr val="000000"/>
                          </a:solidFill>
                          <a:effectLst/>
                          <a:latin typeface="Arial Narrow"/>
                        </a:rPr>
                        <a:t>17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Nefrología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183883">
                <a:tc>
                  <a:txBody>
                    <a:bodyPr/>
                    <a:lstStyle/>
                    <a:p>
                      <a:pPr algn="ctr" fontAlgn="ctr"/>
                      <a:r>
                        <a:rPr lang="en-US" sz="600" b="0" i="0" u="none" strike="noStrike">
                          <a:solidFill>
                            <a:srgbClr val="000000"/>
                          </a:solidFill>
                          <a:effectLst/>
                          <a:latin typeface="Arial Narrow"/>
                        </a:rPr>
                        <a:t>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Psiquiatría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3"/>
                  </a:ext>
                </a:extLst>
              </a:tr>
              <a:tr h="183883">
                <a:tc>
                  <a:txBody>
                    <a:bodyPr/>
                    <a:lstStyle/>
                    <a:p>
                      <a:pPr algn="ctr" fontAlgn="ctr"/>
                      <a:r>
                        <a:rPr lang="en-US" sz="600" b="0" i="0" u="none" strike="noStrike">
                          <a:solidFill>
                            <a:srgbClr val="000000"/>
                          </a:solidFill>
                          <a:effectLst/>
                          <a:latin typeface="Arial Narrow"/>
                        </a:rPr>
                        <a:t>19</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Otros CLINICA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4"/>
                  </a:ext>
                </a:extLst>
              </a:tr>
              <a:tr h="183883">
                <a:tc>
                  <a:txBody>
                    <a:bodyPr/>
                    <a:lstStyle/>
                    <a:p>
                      <a:pPr algn="ctr" fontAlgn="ctr"/>
                      <a:r>
                        <a:rPr lang="en-US" sz="700" b="1" i="0" u="none" strike="noStrike">
                          <a:solidFill>
                            <a:srgbClr val="0000FF"/>
                          </a:solidFill>
                          <a:effectLst/>
                          <a:latin typeface="Arial Narrow"/>
                        </a:rPr>
                        <a:t>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FF"/>
                          </a:solidFill>
                          <a:effectLst/>
                          <a:latin typeface="Arial Narrow"/>
                        </a:rPr>
                        <a:t>Cirugia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439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437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0000FF"/>
                          </a:solidFill>
                          <a:effectLst/>
                          <a:latin typeface="Arial"/>
                        </a:rPr>
                        <a:t>1539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1508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2920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51,6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dirty="0">
                          <a:solidFill>
                            <a:srgbClr val="00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5"/>
                  </a:ext>
                </a:extLst>
              </a:tr>
              <a:tr h="183883">
                <a:tc>
                  <a:txBody>
                    <a:bodyPr/>
                    <a:lstStyle/>
                    <a:p>
                      <a:pPr algn="ctr" fontAlgn="ctr"/>
                      <a:r>
                        <a:rPr lang="en-US" sz="600" b="0" i="0" u="none" strike="noStrike">
                          <a:solidFill>
                            <a:srgbClr val="000000"/>
                          </a:solidFill>
                          <a:effectLst/>
                          <a:latin typeface="Arial Narrow"/>
                        </a:rPr>
                        <a:t>21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Cirugía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1539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1508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2920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51,6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dirty="0">
                          <a:solidFill>
                            <a:srgbClr val="00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6"/>
                  </a:ext>
                </a:extLst>
              </a:tr>
              <a:tr h="183883">
                <a:tc>
                  <a:txBody>
                    <a:bodyPr/>
                    <a:lstStyle/>
                    <a:p>
                      <a:pPr algn="ctr" fontAlgn="ctr"/>
                      <a:r>
                        <a:rPr lang="en-US" sz="600" b="0" i="0" u="none" strike="noStrike">
                          <a:solidFill>
                            <a:srgbClr val="000000"/>
                          </a:solidFill>
                          <a:effectLst/>
                          <a:latin typeface="Arial Narrow"/>
                        </a:rPr>
                        <a:t>22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Traum. y Ortopedia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#DIV/0!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dirty="0">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7"/>
                  </a:ext>
                </a:extLst>
              </a:tr>
              <a:tr h="134847">
                <a:tc>
                  <a:txBody>
                    <a:bodyPr/>
                    <a:lstStyle/>
                    <a:p>
                      <a:pPr algn="ctr" fontAlgn="ctr"/>
                      <a:r>
                        <a:rPr lang="en-US" sz="600" b="0" i="0" u="none" strike="noStrike">
                          <a:solidFill>
                            <a:srgbClr val="000000"/>
                          </a:solidFill>
                          <a:effectLst/>
                          <a:latin typeface="Arial Narrow"/>
                        </a:rPr>
                        <a:t>23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Otorrinolaringología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8"/>
                  </a:ext>
                </a:extLst>
              </a:tr>
              <a:tr h="134847">
                <a:tc>
                  <a:txBody>
                    <a:bodyPr/>
                    <a:lstStyle/>
                    <a:p>
                      <a:pPr algn="ctr" fontAlgn="ctr"/>
                      <a:r>
                        <a:rPr lang="en-US" sz="600" b="0" i="0" u="none" strike="noStrike">
                          <a:solidFill>
                            <a:srgbClr val="000000"/>
                          </a:solidFill>
                          <a:effectLst/>
                          <a:latin typeface="Arial Narrow"/>
                        </a:rPr>
                        <a:t>24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Oftalmología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9"/>
                  </a:ext>
                </a:extLst>
              </a:tr>
              <a:tr h="134847">
                <a:tc>
                  <a:txBody>
                    <a:bodyPr/>
                    <a:lstStyle/>
                    <a:p>
                      <a:pPr algn="ctr" fontAlgn="ctr"/>
                      <a:r>
                        <a:rPr lang="en-US" sz="600" b="0" i="0" u="none" strike="noStrike">
                          <a:solidFill>
                            <a:srgbClr val="000000"/>
                          </a:solidFill>
                          <a:effectLst/>
                          <a:latin typeface="Arial Narrow"/>
                        </a:rPr>
                        <a:t>25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0"/>
                  </a:ext>
                </a:extLst>
              </a:tr>
              <a:tr h="134847">
                <a:tc>
                  <a:txBody>
                    <a:bodyPr/>
                    <a:lstStyle/>
                    <a:p>
                      <a:pPr algn="ctr" fontAlgn="ctr"/>
                      <a:r>
                        <a:rPr lang="en-US" sz="600" b="0" i="0" u="none" strike="noStrike">
                          <a:solidFill>
                            <a:srgbClr val="000000"/>
                          </a:solidFill>
                          <a:effectLst/>
                          <a:latin typeface="Arial Narrow"/>
                        </a:rPr>
                        <a:t>26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Otros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1"/>
                  </a:ext>
                </a:extLst>
              </a:tr>
              <a:tr h="183883">
                <a:tc>
                  <a:txBody>
                    <a:bodyPr/>
                    <a:lstStyle/>
                    <a:p>
                      <a:pPr algn="ctr" fontAlgn="ctr"/>
                      <a:r>
                        <a:rPr lang="en-US" sz="700" b="1" i="0" u="none" strike="noStrike">
                          <a:solidFill>
                            <a:srgbClr val="0000FF"/>
                          </a:solidFill>
                          <a:effectLst/>
                          <a:latin typeface="Arial Narrow"/>
                        </a:rPr>
                        <a:t>30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FF"/>
                          </a:solidFill>
                          <a:effectLst/>
                          <a:latin typeface="Arial Narrow"/>
                        </a:rPr>
                        <a:t>Pediatria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153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0000FF"/>
                          </a:solidFill>
                          <a:effectLst/>
                          <a:latin typeface="Arial"/>
                        </a:rPr>
                        <a:t>507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492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2190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22,5</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2"/>
                  </a:ext>
                </a:extLst>
              </a:tr>
              <a:tr h="134847">
                <a:tc>
                  <a:txBody>
                    <a:bodyPr/>
                    <a:lstStyle/>
                    <a:p>
                      <a:pPr algn="ctr" fontAlgn="ctr"/>
                      <a:r>
                        <a:rPr lang="en-US" sz="600" b="0" i="0" u="none" strike="noStrike">
                          <a:solidFill>
                            <a:srgbClr val="000000"/>
                          </a:solidFill>
                          <a:effectLst/>
                          <a:latin typeface="Arial Narrow"/>
                        </a:rPr>
                        <a:t>31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Lactantes(-1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365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33,4</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3"/>
                  </a:ext>
                </a:extLst>
              </a:tr>
              <a:tr h="134847">
                <a:tc>
                  <a:txBody>
                    <a:bodyPr/>
                    <a:lstStyle/>
                    <a:p>
                      <a:pPr algn="ctr" fontAlgn="ctr"/>
                      <a:r>
                        <a:rPr lang="en-US" sz="600" b="0" i="0" u="none" strike="noStrike">
                          <a:solidFill>
                            <a:srgbClr val="000000"/>
                          </a:solidFill>
                          <a:effectLst/>
                          <a:latin typeface="Arial Narrow"/>
                        </a:rPr>
                        <a:t>32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Pre escolar   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365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36,2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4"/>
                  </a:ext>
                </a:extLst>
              </a:tr>
              <a:tr h="134847">
                <a:tc>
                  <a:txBody>
                    <a:bodyPr/>
                    <a:lstStyle/>
                    <a:p>
                      <a:pPr algn="ctr" fontAlgn="ctr"/>
                      <a:r>
                        <a:rPr lang="en-US" sz="600" b="0" i="0" u="none" strike="noStrike">
                          <a:solidFill>
                            <a:srgbClr val="000000"/>
                          </a:solidFill>
                          <a:effectLst/>
                          <a:latin typeface="Arial Narrow"/>
                        </a:rPr>
                        <a:t>33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Pre escolar 5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365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11,5</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5"/>
                  </a:ext>
                </a:extLst>
              </a:tr>
              <a:tr h="134847">
                <a:tc>
                  <a:txBody>
                    <a:bodyPr/>
                    <a:lstStyle/>
                    <a:p>
                      <a:pPr algn="ctr" fontAlgn="ctr"/>
                      <a:r>
                        <a:rPr lang="en-US" sz="600" b="0" i="0" u="none" strike="noStrike">
                          <a:solidFill>
                            <a:srgbClr val="000000"/>
                          </a:solidFill>
                          <a:effectLst/>
                          <a:latin typeface="Arial Narrow"/>
                        </a:rPr>
                        <a:t>34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Neonatología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365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42,7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6"/>
                  </a:ext>
                </a:extLst>
              </a:tr>
              <a:tr h="134847">
                <a:tc>
                  <a:txBody>
                    <a:bodyPr/>
                    <a:lstStyle/>
                    <a:p>
                      <a:pPr algn="ctr" fontAlgn="ctr"/>
                      <a:r>
                        <a:rPr lang="en-US" sz="600" b="0" i="0" u="none" strike="noStrike">
                          <a:solidFill>
                            <a:srgbClr val="000000"/>
                          </a:solidFill>
                          <a:effectLst/>
                          <a:latin typeface="Arial Narrow"/>
                        </a:rPr>
                        <a:t>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Escolar (6-14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730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5,5</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57,5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7"/>
                  </a:ext>
                </a:extLst>
              </a:tr>
              <a:tr h="153236">
                <a:tc>
                  <a:txBody>
                    <a:bodyPr/>
                    <a:lstStyle/>
                    <a:p>
                      <a:pPr algn="ctr" fontAlgn="ctr"/>
                      <a:r>
                        <a:rPr lang="en-US" sz="700" b="1" i="0" u="none" strike="noStrike">
                          <a:solidFill>
                            <a:srgbClr val="0000FF"/>
                          </a:solidFill>
                          <a:effectLst/>
                          <a:latin typeface="Arial Narrow"/>
                        </a:rPr>
                        <a:t>40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FF"/>
                          </a:solidFill>
                          <a:effectLst/>
                          <a:latin typeface="Arial Narrow"/>
                        </a:rPr>
                        <a:t>Obst. y Ginec.</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890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892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1" i="0" u="none" strike="noStrike">
                          <a:solidFill>
                            <a:srgbClr val="0000FF"/>
                          </a:solidFill>
                          <a:effectLst/>
                          <a:latin typeface="Arial"/>
                        </a:rPr>
                        <a:t>2043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2082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0000FF"/>
                          </a:solidFill>
                          <a:effectLst/>
                          <a:latin typeface="Arial"/>
                        </a:rPr>
                        <a:t>7053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29,5</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47,6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8"/>
                  </a:ext>
                </a:extLst>
              </a:tr>
              <a:tr h="134847">
                <a:tc>
                  <a:txBody>
                    <a:bodyPr/>
                    <a:lstStyle/>
                    <a:p>
                      <a:pPr algn="ctr" fontAlgn="ctr"/>
                      <a:r>
                        <a:rPr lang="en-US" sz="600" b="0" i="0" u="none" strike="noStrike">
                          <a:solidFill>
                            <a:srgbClr val="000000"/>
                          </a:solidFill>
                          <a:effectLst/>
                          <a:latin typeface="Arial Narrow"/>
                        </a:rPr>
                        <a:t>41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Obstetricia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1381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1452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4498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32,3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31,0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29"/>
                  </a:ext>
                </a:extLst>
              </a:tr>
              <a:tr h="134847">
                <a:tc>
                  <a:txBody>
                    <a:bodyPr/>
                    <a:lstStyle/>
                    <a:p>
                      <a:pPr algn="ctr" fontAlgn="ctr"/>
                      <a:r>
                        <a:rPr lang="en-US" sz="600" b="0" i="0" u="none" strike="noStrike">
                          <a:solidFill>
                            <a:srgbClr val="000000"/>
                          </a:solidFill>
                          <a:effectLst/>
                          <a:latin typeface="Arial Narrow"/>
                        </a:rPr>
                        <a:t>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Narrow"/>
                        </a:rPr>
                        <a:t>Ginecología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662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630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2555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24,7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1" i="0" u="none" strike="noStrike">
                          <a:solidFill>
                            <a:srgbClr val="000000"/>
                          </a:solidFill>
                          <a:effectLst/>
                          <a:latin typeface="Arial"/>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0"/>
                  </a:ext>
                </a:extLst>
              </a:tr>
              <a:tr h="153236">
                <a:tc>
                  <a:txBody>
                    <a:bodyPr/>
                    <a:lstStyle/>
                    <a:p>
                      <a:pPr algn="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1" i="0" u="none" strike="noStrike">
                          <a:solidFill>
                            <a:srgbClr val="000000"/>
                          </a:solidFill>
                          <a:effectLst/>
                          <a:latin typeface="Arial"/>
                        </a:rPr>
                        <a:t>UCI</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1" i="0" u="none" strike="noStrike">
                          <a:solidFill>
                            <a:srgbClr val="FF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1"/>
                  </a:ext>
                </a:extLst>
              </a:tr>
              <a:tr h="258761">
                <a:tc>
                  <a:txBody>
                    <a:bodyPr/>
                    <a:lstStyle/>
                    <a:p>
                      <a:pPr algn="l" fontAlgn="ctr"/>
                      <a:r>
                        <a:rPr lang="en-US" sz="700" b="0" i="0" u="none" strike="noStrike">
                          <a:solidFill>
                            <a:srgbClr val="000000"/>
                          </a:solidFill>
                          <a:effectLst/>
                          <a:latin typeface="Arial"/>
                        </a:rPr>
                        <a:t>ESTANDAR II-1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sz="700" b="0" i="0" u="none" strike="noStrike">
                          <a:solidFill>
                            <a:srgbClr val="000000"/>
                          </a:solidFill>
                          <a:effectLst/>
                          <a:latin typeface="Arial"/>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700" b="0" i="0" u="none" strike="noStrike" dirty="0">
                          <a:solidFill>
                            <a:srgbClr val="000000"/>
                          </a:solidFill>
                          <a:effectLst/>
                          <a:latin typeface="Arial"/>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32"/>
                  </a:ext>
                </a:extLst>
              </a:tr>
            </a:tbl>
          </a:graphicData>
        </a:graphic>
      </p:graphicFrame>
    </p:spTree>
    <p:extLst>
      <p:ext uri="{BB962C8B-B14F-4D97-AF65-F5344CB8AC3E}">
        <p14:creationId xmlns:p14="http://schemas.microsoft.com/office/powerpoint/2010/main" val="1466939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E47E353-E69E-F2A9-A4BE-983704495DB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F3587F99-B45D-F8AF-D1DE-ABA8346429E3}"/>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- 2024</a:t>
            </a:r>
          </a:p>
        </p:txBody>
      </p:sp>
      <p:graphicFrame>
        <p:nvGraphicFramePr>
          <p:cNvPr id="4" name="Tabla 3">
            <a:extLst>
              <a:ext uri="{FF2B5EF4-FFF2-40B4-BE49-F238E27FC236}">
                <a16:creationId xmlns:a16="http://schemas.microsoft.com/office/drawing/2014/main" xmlns="" id="{53C8D1F2-1AD3-6F6E-6710-F7136800FF90}"/>
              </a:ext>
            </a:extLst>
          </p:cNvPr>
          <p:cNvGraphicFramePr>
            <a:graphicFrameLocks noGrp="1"/>
          </p:cNvGraphicFramePr>
          <p:nvPr>
            <p:extLst>
              <p:ext uri="{D42A27DB-BD31-4B8C-83A1-F6EECF244321}">
                <p14:modId xmlns:p14="http://schemas.microsoft.com/office/powerpoint/2010/main" val="472323321"/>
              </p:ext>
            </p:extLst>
          </p:nvPr>
        </p:nvGraphicFramePr>
        <p:xfrm>
          <a:off x="107502" y="1125538"/>
          <a:ext cx="8893174" cy="5521323"/>
        </p:xfrm>
        <a:graphic>
          <a:graphicData uri="http://schemas.openxmlformats.org/drawingml/2006/table">
            <a:tbl>
              <a:tblPr/>
              <a:tblGrid>
                <a:gridCol w="438786">
                  <a:extLst>
                    <a:ext uri="{9D8B030D-6E8A-4147-A177-3AD203B41FA5}">
                      <a16:colId xmlns:a16="http://schemas.microsoft.com/office/drawing/2014/main" xmlns="" val="2011889699"/>
                    </a:ext>
                  </a:extLst>
                </a:gridCol>
                <a:gridCol w="864277">
                  <a:extLst>
                    <a:ext uri="{9D8B030D-6E8A-4147-A177-3AD203B41FA5}">
                      <a16:colId xmlns:a16="http://schemas.microsoft.com/office/drawing/2014/main" xmlns="" val="2441858063"/>
                    </a:ext>
                  </a:extLst>
                </a:gridCol>
                <a:gridCol w="438786">
                  <a:extLst>
                    <a:ext uri="{9D8B030D-6E8A-4147-A177-3AD203B41FA5}">
                      <a16:colId xmlns:a16="http://schemas.microsoft.com/office/drawing/2014/main" xmlns="" val="2629471994"/>
                    </a:ext>
                  </a:extLst>
                </a:gridCol>
                <a:gridCol w="438786">
                  <a:extLst>
                    <a:ext uri="{9D8B030D-6E8A-4147-A177-3AD203B41FA5}">
                      <a16:colId xmlns:a16="http://schemas.microsoft.com/office/drawing/2014/main" xmlns="" val="2909786842"/>
                    </a:ext>
                  </a:extLst>
                </a:gridCol>
                <a:gridCol w="438786">
                  <a:extLst>
                    <a:ext uri="{9D8B030D-6E8A-4147-A177-3AD203B41FA5}">
                      <a16:colId xmlns:a16="http://schemas.microsoft.com/office/drawing/2014/main" xmlns="" val="187109133"/>
                    </a:ext>
                  </a:extLst>
                </a:gridCol>
                <a:gridCol w="385598">
                  <a:extLst>
                    <a:ext uri="{9D8B030D-6E8A-4147-A177-3AD203B41FA5}">
                      <a16:colId xmlns:a16="http://schemas.microsoft.com/office/drawing/2014/main" xmlns="" val="240972829"/>
                    </a:ext>
                  </a:extLst>
                </a:gridCol>
                <a:gridCol w="385598">
                  <a:extLst>
                    <a:ext uri="{9D8B030D-6E8A-4147-A177-3AD203B41FA5}">
                      <a16:colId xmlns:a16="http://schemas.microsoft.com/office/drawing/2014/main" xmlns="" val="3705177397"/>
                    </a:ext>
                  </a:extLst>
                </a:gridCol>
                <a:gridCol w="412194">
                  <a:extLst>
                    <a:ext uri="{9D8B030D-6E8A-4147-A177-3AD203B41FA5}">
                      <a16:colId xmlns:a16="http://schemas.microsoft.com/office/drawing/2014/main" xmlns="" val="1860640451"/>
                    </a:ext>
                  </a:extLst>
                </a:gridCol>
                <a:gridCol w="425489">
                  <a:extLst>
                    <a:ext uri="{9D8B030D-6E8A-4147-A177-3AD203B41FA5}">
                      <a16:colId xmlns:a16="http://schemas.microsoft.com/office/drawing/2014/main" xmlns="" val="2604868552"/>
                    </a:ext>
                  </a:extLst>
                </a:gridCol>
                <a:gridCol w="398897">
                  <a:extLst>
                    <a:ext uri="{9D8B030D-6E8A-4147-A177-3AD203B41FA5}">
                      <a16:colId xmlns:a16="http://schemas.microsoft.com/office/drawing/2014/main" xmlns="" val="3794848110"/>
                    </a:ext>
                  </a:extLst>
                </a:gridCol>
                <a:gridCol w="418840">
                  <a:extLst>
                    <a:ext uri="{9D8B030D-6E8A-4147-A177-3AD203B41FA5}">
                      <a16:colId xmlns:a16="http://schemas.microsoft.com/office/drawing/2014/main" xmlns="" val="1131163389"/>
                    </a:ext>
                  </a:extLst>
                </a:gridCol>
                <a:gridCol w="478675">
                  <a:extLst>
                    <a:ext uri="{9D8B030D-6E8A-4147-A177-3AD203B41FA5}">
                      <a16:colId xmlns:a16="http://schemas.microsoft.com/office/drawing/2014/main" xmlns="" val="1090943895"/>
                    </a:ext>
                  </a:extLst>
                </a:gridCol>
                <a:gridCol w="505270">
                  <a:extLst>
                    <a:ext uri="{9D8B030D-6E8A-4147-A177-3AD203B41FA5}">
                      <a16:colId xmlns:a16="http://schemas.microsoft.com/office/drawing/2014/main" xmlns="" val="780937881"/>
                    </a:ext>
                  </a:extLst>
                </a:gridCol>
                <a:gridCol w="505270">
                  <a:extLst>
                    <a:ext uri="{9D8B030D-6E8A-4147-A177-3AD203B41FA5}">
                      <a16:colId xmlns:a16="http://schemas.microsoft.com/office/drawing/2014/main" xmlns="" val="105522074"/>
                    </a:ext>
                  </a:extLst>
                </a:gridCol>
                <a:gridCol w="514134">
                  <a:extLst>
                    <a:ext uri="{9D8B030D-6E8A-4147-A177-3AD203B41FA5}">
                      <a16:colId xmlns:a16="http://schemas.microsoft.com/office/drawing/2014/main" xmlns="" val="2986905764"/>
                    </a:ext>
                  </a:extLst>
                </a:gridCol>
                <a:gridCol w="514134">
                  <a:extLst>
                    <a:ext uri="{9D8B030D-6E8A-4147-A177-3AD203B41FA5}">
                      <a16:colId xmlns:a16="http://schemas.microsoft.com/office/drawing/2014/main" xmlns="" val="1975638865"/>
                    </a:ext>
                  </a:extLst>
                </a:gridCol>
                <a:gridCol w="443218">
                  <a:extLst>
                    <a:ext uri="{9D8B030D-6E8A-4147-A177-3AD203B41FA5}">
                      <a16:colId xmlns:a16="http://schemas.microsoft.com/office/drawing/2014/main" xmlns="" val="2373294985"/>
                    </a:ext>
                  </a:extLst>
                </a:gridCol>
                <a:gridCol w="443218">
                  <a:extLst>
                    <a:ext uri="{9D8B030D-6E8A-4147-A177-3AD203B41FA5}">
                      <a16:colId xmlns:a16="http://schemas.microsoft.com/office/drawing/2014/main" xmlns="" val="2759552807"/>
                    </a:ext>
                  </a:extLst>
                </a:gridCol>
                <a:gridCol w="443218">
                  <a:extLst>
                    <a:ext uri="{9D8B030D-6E8A-4147-A177-3AD203B41FA5}">
                      <a16:colId xmlns:a16="http://schemas.microsoft.com/office/drawing/2014/main" xmlns="" val="3978530773"/>
                    </a:ext>
                  </a:extLst>
                </a:gridCol>
              </a:tblGrid>
              <a:tr h="135283">
                <a:tc rowSpan="4" gridSpan="2">
                  <a:txBody>
                    <a:bodyPr/>
                    <a:lstStyle/>
                    <a:p>
                      <a:pPr algn="ctr" fontAlgn="ctr"/>
                      <a:r>
                        <a:rPr lang="es-PE" sz="600" b="0" i="0" u="none" strike="noStrike" dirty="0">
                          <a:solidFill>
                            <a:srgbClr val="000000"/>
                          </a:solidFill>
                          <a:effectLst/>
                          <a:latin typeface="Arial Narrow" panose="020B0606020202030204" pitchFamily="34" charset="0"/>
                        </a:rPr>
                        <a:t>SERVICIOS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4" hMerge="1">
                  <a:txBody>
                    <a:bodyPr/>
                    <a:lstStyle/>
                    <a:p>
                      <a:endParaRPr lang="es-PE"/>
                    </a:p>
                  </a:txBody>
                  <a:tcPr/>
                </a:tc>
                <a:tc gridSpan="10">
                  <a:txBody>
                    <a:bodyPr/>
                    <a:lstStyle/>
                    <a:p>
                      <a:pPr algn="ctr" fontAlgn="ctr"/>
                      <a:r>
                        <a:rPr lang="es-PE" sz="600" b="1" i="0" u="none" strike="noStrike">
                          <a:solidFill>
                            <a:srgbClr val="000000"/>
                          </a:solidFill>
                          <a:effectLst/>
                          <a:latin typeface="Arial" panose="020B0604020202020204" pitchFamily="34" charset="0"/>
                        </a:rPr>
                        <a:t>VI   Movimiento de Hospitalización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a:txBody>
                    <a:bodyPr/>
                    <a:lstStyle/>
                    <a:p>
                      <a:pPr algn="l" fontAlgn="ctr"/>
                      <a:endParaRPr lang="es-PE" sz="600" b="1" i="0" u="none" strike="noStrike">
                        <a:solidFill>
                          <a:srgbClr val="000000"/>
                        </a:solidFill>
                        <a:effectLst/>
                        <a:latin typeface="Arial Narrow" panose="020B0606020202030204" pitchFamily="34" charset="0"/>
                      </a:endParaRP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1" i="0" u="none" strike="noStrike">
                        <a:solidFill>
                          <a:srgbClr val="000000"/>
                        </a:solidFill>
                        <a:effectLst/>
                        <a:latin typeface="Arial Narrow" panose="020B060602020203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1" i="0" u="none" strike="noStrike">
                        <a:solidFill>
                          <a:srgbClr val="000000"/>
                        </a:solidFill>
                        <a:effectLst/>
                        <a:latin typeface="Arial Narrow" panose="020B060602020203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1" i="0" u="none" strike="noStrike">
                        <a:solidFill>
                          <a:srgbClr val="000000"/>
                        </a:solidFill>
                        <a:effectLst/>
                        <a:latin typeface="Arial Narrow" panose="020B060602020203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0" i="0" u="none" strike="noStrike">
                        <a:solidFill>
                          <a:srgbClr val="000000"/>
                        </a:solidFill>
                        <a:effectLst/>
                        <a:latin typeface="Arial" panose="020B060402020202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ctr"/>
                      <a:endParaRPr lang="es-PE" sz="600" b="0" i="0" u="none" strike="noStrike">
                        <a:solidFill>
                          <a:srgbClr val="000000"/>
                        </a:solidFill>
                        <a:effectLst/>
                        <a:latin typeface="Arial" panose="020B060402020202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ctr"/>
                      <a:endParaRPr lang="es-PE" sz="600" b="1" i="0" u="none" strike="noStrike">
                        <a:solidFill>
                          <a:srgbClr val="000000"/>
                        </a:solidFill>
                        <a:effectLst/>
                        <a:latin typeface="Arial" panose="020B0604020202020204" pitchFamily="34" charset="0"/>
                      </a:endParaRPr>
                    </a:p>
                  </a:txBody>
                  <a:tcPr marL="0" marR="0" marT="0" marB="0" anchor="ctr">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3321878"/>
                  </a:ext>
                </a:extLst>
              </a:tr>
              <a:tr h="135283">
                <a:tc gridSpan="2" vMerge="1">
                  <a:txBody>
                    <a:bodyPr/>
                    <a:lstStyle/>
                    <a:p>
                      <a:endParaRPr lang="es-PE"/>
                    </a:p>
                  </a:txBody>
                  <a:tcPr/>
                </a:tc>
                <a:tc hMerge="1" vMerge="1">
                  <a:txBody>
                    <a:bodyPr/>
                    <a:lstStyle/>
                    <a:p>
                      <a:endParaRPr lang="es-PE"/>
                    </a:p>
                  </a:txBody>
                  <a:tcPr/>
                </a:tc>
                <a:tc>
                  <a:txBody>
                    <a:bodyPr/>
                    <a:lstStyle/>
                    <a:p>
                      <a:pPr algn="ctr" fontAlgn="ctr"/>
                      <a:r>
                        <a:rPr lang="es-PE" sz="600" b="0" i="0" u="none" strike="noStrike">
                          <a:solidFill>
                            <a:srgbClr val="000000"/>
                          </a:solidFill>
                          <a:effectLst/>
                          <a:latin typeface="Arial Narrow" panose="020B0606020202030204" pitchFamily="34" charset="0"/>
                        </a:rPr>
                        <a:t>Nro.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Saldo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gridSpan="2">
                  <a:txBody>
                    <a:bodyPr/>
                    <a:lstStyle/>
                    <a:p>
                      <a:pPr algn="ctr" fontAlgn="ctr"/>
                      <a:r>
                        <a:rPr lang="es-PE" sz="600" b="0" i="0" u="none" strike="noStrike">
                          <a:solidFill>
                            <a:srgbClr val="000000"/>
                          </a:solidFill>
                          <a:effectLst/>
                          <a:latin typeface="Arial Narrow" panose="020B0606020202030204" pitchFamily="34" charset="0"/>
                        </a:rPr>
                        <a:t>Trasnf. En 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a:txBody>
                    <a:bodyPr/>
                    <a:lstStyle/>
                    <a:p>
                      <a:pPr algn="ctr" fontAlgn="ctr"/>
                      <a:r>
                        <a:rPr lang="es-PE" sz="600" b="0" i="0" u="none" strike="noStrike">
                          <a:solidFill>
                            <a:srgbClr val="000000"/>
                          </a:solidFill>
                          <a:effectLst/>
                          <a:latin typeface="Arial Narrow" panose="020B0606020202030204" pitchFamily="34" charset="0"/>
                        </a:rPr>
                        <a:t>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Saldo para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Perma-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Días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Días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rowSpan="3">
                  <a:txBody>
                    <a:bodyPr/>
                    <a:lstStyle/>
                    <a:p>
                      <a:pPr algn="ctr" fontAlgn="ctr"/>
                      <a:r>
                        <a:rPr lang="es-PE" sz="600" b="0" i="0" u="none" strike="noStrike">
                          <a:solidFill>
                            <a:srgbClr val="000000"/>
                          </a:solidFill>
                          <a:effectLst/>
                          <a:latin typeface="Arial" panose="020B0604020202020204" pitchFamily="34" charset="0"/>
                        </a:rPr>
                        <a:t>% ocupacion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Intervalo de sustitucion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Rendimiento (12 meses)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3">
                  <a:txBody>
                    <a:bodyPr/>
                    <a:lstStyle/>
                    <a:p>
                      <a:pPr algn="ctr" fontAlgn="ctr"/>
                      <a:r>
                        <a:rPr lang="es-PE" sz="600" b="0" i="0" u="none" strike="noStrike">
                          <a:solidFill>
                            <a:srgbClr val="000000"/>
                          </a:solidFill>
                          <a:effectLst/>
                          <a:latin typeface="Arial" panose="020B0604020202020204" pitchFamily="34" charset="0"/>
                        </a:rPr>
                        <a:t>promedio de permanencia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 distribucion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promedio de ingresos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ctr" fontAlgn="ctr"/>
                      <a:r>
                        <a:rPr lang="es-PE" sz="600" b="0" i="0" u="none" strike="noStrike">
                          <a:solidFill>
                            <a:srgbClr val="000000"/>
                          </a:solidFill>
                          <a:effectLst/>
                          <a:latin typeface="Arial" panose="020B0604020202020204" pitchFamily="34" charset="0"/>
                        </a:rPr>
                        <a:t>promedio de egresos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898771085"/>
                  </a:ext>
                </a:extLst>
              </a:tr>
              <a:tr h="135283">
                <a:tc gridSpan="2" vMerge="1">
                  <a:txBody>
                    <a:bodyPr/>
                    <a:lstStyle/>
                    <a:p>
                      <a:endParaRPr lang="es-PE"/>
                    </a:p>
                  </a:txBody>
                  <a:tcPr/>
                </a:tc>
                <a:tc hMerge="1" vMerge="1">
                  <a:txBody>
                    <a:bodyPr/>
                    <a:lstStyle/>
                    <a:p>
                      <a:endParaRPr lang="es-PE"/>
                    </a:p>
                  </a:txBody>
                  <a:tcPr/>
                </a:tc>
                <a:tc>
                  <a:txBody>
                    <a:bodyPr/>
                    <a:lstStyle/>
                    <a:p>
                      <a:pPr algn="ctr" fontAlgn="ctr"/>
                      <a:r>
                        <a:rPr lang="es-PE" sz="600" b="0" i="0" u="none" strike="noStrike">
                          <a:solidFill>
                            <a:srgbClr val="000000"/>
                          </a:solidFill>
                          <a:effectLst/>
                          <a:latin typeface="Arial Narrow" panose="020B0606020202030204" pitchFamily="34" charset="0"/>
                        </a:rPr>
                        <a:t>De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De otro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A otro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en 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el 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del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Paciente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s-PE" sz="600" b="0" i="0" u="none" strike="noStrike">
                          <a:solidFill>
                            <a:srgbClr val="000000"/>
                          </a:solidFill>
                          <a:effectLst/>
                          <a:latin typeface="Arial Narrow" panose="020B0606020202030204" pitchFamily="34" charset="0"/>
                        </a:rPr>
                        <a:t>Cama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xmlns="" val="2058671982"/>
                  </a:ext>
                </a:extLst>
              </a:tr>
              <a:tr h="135283">
                <a:tc gridSpan="2" vMerge="1">
                  <a:txBody>
                    <a:bodyPr/>
                    <a:lstStyle/>
                    <a:p>
                      <a:endParaRPr lang="es-PE"/>
                    </a:p>
                  </a:txBody>
                  <a:tcPr/>
                </a:tc>
                <a:tc hMerge="1" vMerge="1">
                  <a:txBody>
                    <a:bodyPr/>
                    <a:lstStyle/>
                    <a:p>
                      <a:endParaRPr lang="es-PE"/>
                    </a:p>
                  </a:txBody>
                  <a:tcPr/>
                </a:tc>
                <a:tc>
                  <a:txBody>
                    <a:bodyPr/>
                    <a:lstStyle/>
                    <a:p>
                      <a:pPr algn="ctr" fontAlgn="ctr"/>
                      <a:r>
                        <a:rPr lang="es-PE" sz="600" b="0" i="0" u="none" strike="noStrike">
                          <a:solidFill>
                            <a:srgbClr val="000000"/>
                          </a:solidFill>
                          <a:effectLst/>
                          <a:latin typeface="Arial Narrow" panose="020B0606020202030204" pitchFamily="34" charset="0"/>
                        </a:rPr>
                        <a:t>Camas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Anterior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Servicio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Mes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Siguiente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Egresa.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Narrow" panose="020B060602020203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xmlns="" val="1864172362"/>
                  </a:ext>
                </a:extLst>
              </a:tr>
              <a:tr h="190987">
                <a:tc gridSpan="2">
                  <a:txBody>
                    <a:bodyPr/>
                    <a:lstStyle/>
                    <a:p>
                      <a:pPr algn="ctr" fontAlgn="ctr"/>
                      <a:r>
                        <a:rPr lang="es-PE" sz="700" b="1" i="0" u="none" strike="noStrike">
                          <a:solidFill>
                            <a:srgbClr val="FF0000"/>
                          </a:solidFill>
                          <a:effectLst/>
                          <a:latin typeface="Arial" panose="020B0604020202020204" pitchFamily="34" charset="0"/>
                        </a:rPr>
                        <a:t>Total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a:txBody>
                    <a:bodyPr/>
                    <a:lstStyle/>
                    <a:p>
                      <a:pPr algn="ctr" fontAlgn="ctr"/>
                      <a:r>
                        <a:rPr lang="es-PE" sz="700" b="1" i="0" u="none" strike="noStrike">
                          <a:solidFill>
                            <a:srgbClr val="FF0000"/>
                          </a:solidFill>
                          <a:effectLst/>
                          <a:latin typeface="Arial" panose="020B0604020202020204" pitchFamily="34" charset="0"/>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1405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1408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137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FF0000"/>
                          </a:solidFill>
                          <a:effectLst/>
                          <a:latin typeface="Arial" panose="020B0604020202020204" pitchFamily="34" charset="0"/>
                        </a:rPr>
                        <a:t>4575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4452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9715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45.8</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643780431"/>
                  </a:ext>
                </a:extLst>
              </a:tr>
              <a:tr h="190987">
                <a:tc>
                  <a:txBody>
                    <a:bodyPr/>
                    <a:lstStyle/>
                    <a:p>
                      <a:pPr algn="ctr" fontAlgn="ctr"/>
                      <a:r>
                        <a:rPr lang="es-PE" sz="700" b="1" i="0" u="none" strike="noStrike">
                          <a:solidFill>
                            <a:srgbClr val="0000FF"/>
                          </a:solidFill>
                          <a:effectLst/>
                          <a:latin typeface="Arial Narrow" panose="020B0606020202030204" pitchFamily="34" charset="0"/>
                        </a:rPr>
                        <a:t>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FF"/>
                          </a:solidFill>
                          <a:effectLst/>
                          <a:latin typeface="Arial" panose="020B0604020202020204" pitchFamily="34" charset="0"/>
                        </a:rPr>
                        <a:t>Medicina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0000FF"/>
                          </a:solidFill>
                          <a:effectLst/>
                          <a:latin typeface="Arial" panose="020B0604020202020204" pitchFamily="34" charset="0"/>
                        </a:rPr>
                        <a:t>731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709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35.3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82167271"/>
                  </a:ext>
                </a:extLst>
              </a:tr>
              <a:tr h="190987">
                <a:tc>
                  <a:txBody>
                    <a:bodyPr/>
                    <a:lstStyle/>
                    <a:p>
                      <a:pPr algn="ctr" fontAlgn="ctr"/>
                      <a:r>
                        <a:rPr lang="es-PE" sz="600" b="0" i="0" u="none" strike="noStrike">
                          <a:solidFill>
                            <a:srgbClr val="000000"/>
                          </a:solidFill>
                          <a:effectLst/>
                          <a:latin typeface="Arial Narrow" panose="020B0606020202030204" pitchFamily="34" charset="0"/>
                        </a:rPr>
                        <a:t>11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Medicina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141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1" i="0" u="none" strike="noStrike">
                          <a:solidFill>
                            <a:srgbClr val="FF0000"/>
                          </a:solidFill>
                          <a:effectLst/>
                          <a:latin typeface="Arial" panose="020B0604020202020204"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731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709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s-PE" sz="600" b="0" i="0" u="none" strike="noStrike">
                          <a:solidFill>
                            <a:srgbClr val="000000"/>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ctr"/>
                      <a:r>
                        <a:rPr lang="es-PE" sz="600" b="0" i="0" u="none" strike="noStrike">
                          <a:solidFill>
                            <a:srgbClr val="000000"/>
                          </a:solidFill>
                          <a:effectLst/>
                          <a:latin typeface="Arial" panose="020B0604020202020204" pitchFamily="34" charset="0"/>
                        </a:rPr>
                        <a:t>35.3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62406532"/>
                  </a:ext>
                </a:extLst>
              </a:tr>
              <a:tr h="190987">
                <a:tc>
                  <a:txBody>
                    <a:bodyPr/>
                    <a:lstStyle/>
                    <a:p>
                      <a:pPr algn="ctr" fontAlgn="ctr"/>
                      <a:r>
                        <a:rPr lang="es-PE" sz="600" b="0" i="0" u="none" strike="noStrike">
                          <a:solidFill>
                            <a:srgbClr val="000000"/>
                          </a:solidFill>
                          <a:effectLst/>
                          <a:latin typeface="Arial Narrow" panose="020B0606020202030204" pitchFamily="34" charset="0"/>
                        </a:rPr>
                        <a:t>12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Neumología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442938846"/>
                  </a:ext>
                </a:extLst>
              </a:tr>
              <a:tr h="190987">
                <a:tc>
                  <a:txBody>
                    <a:bodyPr/>
                    <a:lstStyle/>
                    <a:p>
                      <a:pPr algn="ctr" fontAlgn="ctr"/>
                      <a:r>
                        <a:rPr lang="es-PE" sz="600" b="0" i="0" u="none" strike="noStrike">
                          <a:solidFill>
                            <a:srgbClr val="000000"/>
                          </a:solidFill>
                          <a:effectLst/>
                          <a:latin typeface="Arial Narrow" panose="020B0606020202030204" pitchFamily="34" charset="0"/>
                        </a:rPr>
                        <a:t>13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Cardiología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283928146"/>
                  </a:ext>
                </a:extLst>
              </a:tr>
              <a:tr h="190987">
                <a:tc>
                  <a:txBody>
                    <a:bodyPr/>
                    <a:lstStyle/>
                    <a:p>
                      <a:pPr algn="ctr" fontAlgn="ctr"/>
                      <a:r>
                        <a:rPr lang="es-PE" sz="600" b="0" i="0" u="none" strike="noStrike">
                          <a:solidFill>
                            <a:srgbClr val="000000"/>
                          </a:solidFill>
                          <a:effectLst/>
                          <a:latin typeface="Arial Narrow" panose="020B0606020202030204" pitchFamily="34" charset="0"/>
                        </a:rPr>
                        <a:t>14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Neurología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79296535"/>
                  </a:ext>
                </a:extLst>
              </a:tr>
              <a:tr h="190987">
                <a:tc>
                  <a:txBody>
                    <a:bodyPr/>
                    <a:lstStyle/>
                    <a:p>
                      <a:pPr algn="ctr" fontAlgn="ctr"/>
                      <a:r>
                        <a:rPr lang="es-PE" sz="600" b="0" i="0" u="none" strike="noStrike">
                          <a:solidFill>
                            <a:srgbClr val="000000"/>
                          </a:solidFill>
                          <a:effectLst/>
                          <a:latin typeface="Arial Narrow" panose="020B0606020202030204" pitchFamily="34" charset="0"/>
                        </a:rPr>
                        <a:t>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Gastroenterología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385924744"/>
                  </a:ext>
                </a:extLst>
              </a:tr>
              <a:tr h="190987">
                <a:tc>
                  <a:txBody>
                    <a:bodyPr/>
                    <a:lstStyle/>
                    <a:p>
                      <a:pPr algn="ctr" fontAlgn="ctr"/>
                      <a:r>
                        <a:rPr lang="es-PE" sz="600" b="0" i="0" u="none" strike="noStrike">
                          <a:solidFill>
                            <a:srgbClr val="000000"/>
                          </a:solidFill>
                          <a:effectLst/>
                          <a:latin typeface="Arial Narrow" panose="020B0606020202030204" pitchFamily="34" charset="0"/>
                        </a:rPr>
                        <a:t>16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Dermatología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960843358"/>
                  </a:ext>
                </a:extLst>
              </a:tr>
              <a:tr h="190987">
                <a:tc>
                  <a:txBody>
                    <a:bodyPr/>
                    <a:lstStyle/>
                    <a:p>
                      <a:pPr algn="ctr" fontAlgn="ctr"/>
                      <a:r>
                        <a:rPr lang="es-PE" sz="600" b="0" i="0" u="none" strike="noStrike">
                          <a:solidFill>
                            <a:srgbClr val="000000"/>
                          </a:solidFill>
                          <a:effectLst/>
                          <a:latin typeface="Arial Narrow" panose="020B0606020202030204" pitchFamily="34" charset="0"/>
                        </a:rPr>
                        <a:t>17</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Nefrología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422262555"/>
                  </a:ext>
                </a:extLst>
              </a:tr>
              <a:tr h="190987">
                <a:tc>
                  <a:txBody>
                    <a:bodyPr/>
                    <a:lstStyle/>
                    <a:p>
                      <a:pPr algn="ctr" fontAlgn="ctr"/>
                      <a:r>
                        <a:rPr lang="es-PE" sz="600" b="0" i="0" u="none" strike="noStrike">
                          <a:solidFill>
                            <a:srgbClr val="000000"/>
                          </a:solidFill>
                          <a:effectLst/>
                          <a:latin typeface="Arial Narrow" panose="020B0606020202030204" pitchFamily="34" charset="0"/>
                        </a:rPr>
                        <a:t>18</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Psiquiatría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392980083"/>
                  </a:ext>
                </a:extLst>
              </a:tr>
              <a:tr h="190987">
                <a:tc>
                  <a:txBody>
                    <a:bodyPr/>
                    <a:lstStyle/>
                    <a:p>
                      <a:pPr algn="ctr" fontAlgn="ctr"/>
                      <a:r>
                        <a:rPr lang="es-PE" sz="600" b="0" i="0" u="none" strike="noStrike">
                          <a:solidFill>
                            <a:srgbClr val="000000"/>
                          </a:solidFill>
                          <a:effectLst/>
                          <a:latin typeface="Arial Narrow" panose="020B0606020202030204" pitchFamily="34" charset="0"/>
                        </a:rPr>
                        <a:t>19</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Otros CLINICA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592215357"/>
                  </a:ext>
                </a:extLst>
              </a:tr>
              <a:tr h="190987">
                <a:tc>
                  <a:txBody>
                    <a:bodyPr/>
                    <a:lstStyle/>
                    <a:p>
                      <a:pPr algn="ctr" fontAlgn="ctr"/>
                      <a:r>
                        <a:rPr lang="es-PE" sz="700" b="1" i="0" u="none" strike="noStrike">
                          <a:solidFill>
                            <a:srgbClr val="0000FF"/>
                          </a:solidFill>
                          <a:effectLst/>
                          <a:latin typeface="Arial Narrow" panose="020B0606020202030204" pitchFamily="34" charset="0"/>
                        </a:rPr>
                        <a:t>20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FF"/>
                          </a:solidFill>
                          <a:effectLst/>
                          <a:latin typeface="Arial Narrow" panose="020B0606020202030204" pitchFamily="34" charset="0"/>
                        </a:rPr>
                        <a:t>Cirugia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435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439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0000FF"/>
                          </a:solidFill>
                          <a:effectLst/>
                          <a:latin typeface="Arial" panose="020B0604020202020204" pitchFamily="34" charset="0"/>
                        </a:rPr>
                        <a:t>1612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1572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78.2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889456326"/>
                  </a:ext>
                </a:extLst>
              </a:tr>
              <a:tr h="190987">
                <a:tc>
                  <a:txBody>
                    <a:bodyPr/>
                    <a:lstStyle/>
                    <a:p>
                      <a:pPr algn="ctr" fontAlgn="ctr"/>
                      <a:r>
                        <a:rPr lang="es-PE" sz="600" b="0" i="0" u="none" strike="noStrike">
                          <a:solidFill>
                            <a:srgbClr val="000000"/>
                          </a:solidFill>
                          <a:effectLst/>
                          <a:latin typeface="Arial Narrow" panose="020B0606020202030204" pitchFamily="34" charset="0"/>
                        </a:rPr>
                        <a:t>21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Cirugía General</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1612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1572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78.2</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546459130"/>
                  </a:ext>
                </a:extLst>
              </a:tr>
              <a:tr h="190987">
                <a:tc>
                  <a:txBody>
                    <a:bodyPr/>
                    <a:lstStyle/>
                    <a:p>
                      <a:pPr algn="ctr" fontAlgn="ctr"/>
                      <a:r>
                        <a:rPr lang="es-PE" sz="600" b="0" i="0" u="none" strike="noStrike">
                          <a:solidFill>
                            <a:srgbClr val="000000"/>
                          </a:solidFill>
                          <a:effectLst/>
                          <a:latin typeface="Arial Narrow" panose="020B0606020202030204" pitchFamily="34" charset="0"/>
                        </a:rPr>
                        <a:t>22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Traum. y Ortopedia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#DIV/0!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#DIV/0!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645830959"/>
                  </a:ext>
                </a:extLst>
              </a:tr>
              <a:tr h="140221">
                <a:tc>
                  <a:txBody>
                    <a:bodyPr/>
                    <a:lstStyle/>
                    <a:p>
                      <a:pPr algn="ctr" fontAlgn="ctr"/>
                      <a:r>
                        <a:rPr lang="es-PE" sz="600" b="0" i="0" u="none" strike="noStrike">
                          <a:solidFill>
                            <a:srgbClr val="000000"/>
                          </a:solidFill>
                          <a:effectLst/>
                          <a:latin typeface="Arial Narrow" panose="020B0606020202030204" pitchFamily="34" charset="0"/>
                        </a:rPr>
                        <a:t>23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Otorrinolaringología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233730845"/>
                  </a:ext>
                </a:extLst>
              </a:tr>
              <a:tr h="140221">
                <a:tc>
                  <a:txBody>
                    <a:bodyPr/>
                    <a:lstStyle/>
                    <a:p>
                      <a:pPr algn="ctr" fontAlgn="ctr"/>
                      <a:r>
                        <a:rPr lang="es-PE" sz="600" b="0" i="0" u="none" strike="noStrike">
                          <a:solidFill>
                            <a:srgbClr val="000000"/>
                          </a:solidFill>
                          <a:effectLst/>
                          <a:latin typeface="Arial Narrow" panose="020B0606020202030204" pitchFamily="34" charset="0"/>
                        </a:rPr>
                        <a:t>24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Oftalmología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dirty="0">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533489956"/>
                  </a:ext>
                </a:extLst>
              </a:tr>
              <a:tr h="140221">
                <a:tc>
                  <a:txBody>
                    <a:bodyPr/>
                    <a:lstStyle/>
                    <a:p>
                      <a:pPr algn="ctr" fontAlgn="ctr"/>
                      <a:r>
                        <a:rPr lang="es-PE" sz="600" b="0" i="0" u="none" strike="noStrike">
                          <a:solidFill>
                            <a:srgbClr val="000000"/>
                          </a:solidFill>
                          <a:effectLst/>
                          <a:latin typeface="Arial Narrow" panose="020B0606020202030204" pitchFamily="34" charset="0"/>
                        </a:rPr>
                        <a:t>25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Urología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837948643"/>
                  </a:ext>
                </a:extLst>
              </a:tr>
              <a:tr h="140221">
                <a:tc>
                  <a:txBody>
                    <a:bodyPr/>
                    <a:lstStyle/>
                    <a:p>
                      <a:pPr algn="ctr" fontAlgn="ctr"/>
                      <a:r>
                        <a:rPr lang="es-PE" sz="600" b="0" i="0" u="none" strike="noStrike">
                          <a:solidFill>
                            <a:srgbClr val="000000"/>
                          </a:solidFill>
                          <a:effectLst/>
                          <a:latin typeface="Arial Narrow" panose="020B0606020202030204" pitchFamily="34" charset="0"/>
                        </a:rPr>
                        <a:t>26</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Otros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035499277"/>
                  </a:ext>
                </a:extLst>
              </a:tr>
              <a:tr h="190987">
                <a:tc>
                  <a:txBody>
                    <a:bodyPr/>
                    <a:lstStyle/>
                    <a:p>
                      <a:pPr algn="ctr" fontAlgn="ctr"/>
                      <a:r>
                        <a:rPr lang="es-PE" sz="700" b="1" i="0" u="none" strike="noStrike">
                          <a:solidFill>
                            <a:srgbClr val="0000FF"/>
                          </a:solidFill>
                          <a:effectLst/>
                          <a:latin typeface="Arial Narrow" panose="020B0606020202030204" pitchFamily="34" charset="0"/>
                        </a:rPr>
                        <a:t>30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FF"/>
                          </a:solidFill>
                          <a:effectLst/>
                          <a:latin typeface="Arial Narrow" panose="020B0606020202030204" pitchFamily="34" charset="0"/>
                        </a:rPr>
                        <a:t>Pediatria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0000FF"/>
                          </a:solidFill>
                          <a:effectLst/>
                          <a:latin typeface="Arial" panose="020B0604020202020204" pitchFamily="34" charset="0"/>
                        </a:rPr>
                        <a:t>408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2010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19.9</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941441477"/>
                  </a:ext>
                </a:extLst>
              </a:tr>
              <a:tr h="140221">
                <a:tc>
                  <a:txBody>
                    <a:bodyPr/>
                    <a:lstStyle/>
                    <a:p>
                      <a:pPr algn="ctr" fontAlgn="ctr"/>
                      <a:r>
                        <a:rPr lang="es-PE" sz="600" b="0" i="0" u="none" strike="noStrike">
                          <a:solidFill>
                            <a:srgbClr val="000000"/>
                          </a:solidFill>
                          <a:effectLst/>
                          <a:latin typeface="Arial Narrow" panose="020B0606020202030204" pitchFamily="34" charset="0"/>
                        </a:rPr>
                        <a:t>31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Lactantes(-1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128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37.6</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4212379123"/>
                  </a:ext>
                </a:extLst>
              </a:tr>
              <a:tr h="140221">
                <a:tc>
                  <a:txBody>
                    <a:bodyPr/>
                    <a:lstStyle/>
                    <a:p>
                      <a:pPr algn="ctr" fontAlgn="ctr"/>
                      <a:r>
                        <a:rPr lang="es-PE" sz="600" b="0" i="0" u="none" strike="noStrike">
                          <a:solidFill>
                            <a:srgbClr val="000000"/>
                          </a:solidFill>
                          <a:effectLst/>
                          <a:latin typeface="Arial Narrow" panose="020B0606020202030204" pitchFamily="34" charset="0"/>
                        </a:rPr>
                        <a:t>32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Pre escolar   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129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37.0</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604496647"/>
                  </a:ext>
                </a:extLst>
              </a:tr>
              <a:tr h="140221">
                <a:tc>
                  <a:txBody>
                    <a:bodyPr/>
                    <a:lstStyle/>
                    <a:p>
                      <a:pPr algn="ctr" fontAlgn="ctr"/>
                      <a:r>
                        <a:rPr lang="es-PE" sz="600" b="0" i="0" u="none" strike="noStrike">
                          <a:solidFill>
                            <a:srgbClr val="000000"/>
                          </a:solidFill>
                          <a:effectLst/>
                          <a:latin typeface="Arial Narrow" panose="020B0606020202030204" pitchFamily="34" charset="0"/>
                        </a:rPr>
                        <a:t>33</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Pre escolar 5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9.9</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37.8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405067871"/>
                  </a:ext>
                </a:extLst>
              </a:tr>
              <a:tr h="140221">
                <a:tc>
                  <a:txBody>
                    <a:bodyPr/>
                    <a:lstStyle/>
                    <a:p>
                      <a:pPr algn="ctr" fontAlgn="ctr"/>
                      <a:r>
                        <a:rPr lang="es-PE" sz="600" b="0" i="0" u="none" strike="noStrike">
                          <a:solidFill>
                            <a:srgbClr val="000000"/>
                          </a:solidFill>
                          <a:effectLst/>
                          <a:latin typeface="Arial Narrow" panose="020B0606020202030204" pitchFamily="34" charset="0"/>
                        </a:rPr>
                        <a:t>34</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Neonatología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670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10.7</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855909043"/>
                  </a:ext>
                </a:extLst>
              </a:tr>
              <a:tr h="140221">
                <a:tc>
                  <a:txBody>
                    <a:bodyPr/>
                    <a:lstStyle/>
                    <a:p>
                      <a:pPr algn="ctr" fontAlgn="ctr"/>
                      <a:r>
                        <a:rPr lang="es-PE" sz="600" b="0" i="0" u="none" strike="noStrike">
                          <a:solidFill>
                            <a:srgbClr val="000000"/>
                          </a:solidFill>
                          <a:effectLst/>
                          <a:latin typeface="Arial Narrow" panose="020B0606020202030204" pitchFamily="34" charset="0"/>
                        </a:rPr>
                        <a:t>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Escolar (6-14 años)</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335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13.4</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3153181"/>
                  </a:ext>
                </a:extLst>
              </a:tr>
              <a:tr h="159154">
                <a:tc>
                  <a:txBody>
                    <a:bodyPr/>
                    <a:lstStyle/>
                    <a:p>
                      <a:pPr algn="ctr" fontAlgn="ctr"/>
                      <a:r>
                        <a:rPr lang="es-PE" sz="700" b="1" i="0" u="none" strike="noStrike">
                          <a:solidFill>
                            <a:srgbClr val="0000FF"/>
                          </a:solidFill>
                          <a:effectLst/>
                          <a:latin typeface="Arial Narrow" panose="020B0606020202030204" pitchFamily="34" charset="0"/>
                        </a:rPr>
                        <a:t>40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700" b="1" i="0" u="none" strike="noStrike">
                          <a:solidFill>
                            <a:srgbClr val="0000FF"/>
                          </a:solidFill>
                          <a:effectLst/>
                          <a:latin typeface="Arial Narrow" panose="020B0606020202030204" pitchFamily="34" charset="0"/>
                        </a:rPr>
                        <a:t>Obst. y Ginec.</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717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717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FF0000"/>
                          </a:solidFill>
                          <a:effectLst/>
                          <a:latin typeface="Arial" panose="020B0604020202020204" pitchFamily="34" charset="0"/>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700" b="1" i="0" u="none" strike="noStrike">
                          <a:solidFill>
                            <a:srgbClr val="0000FF"/>
                          </a:solidFill>
                          <a:effectLst/>
                          <a:latin typeface="Arial" panose="020B0604020202020204" pitchFamily="34" charset="0"/>
                        </a:rPr>
                        <a:t>1824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1771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700" b="1" i="0" u="none" strike="noStrike">
                          <a:solidFill>
                            <a:srgbClr val="0000FF"/>
                          </a:solidFill>
                          <a:effectLst/>
                          <a:latin typeface="Arial" panose="020B0604020202020204" pitchFamily="34" charset="0"/>
                        </a:rPr>
                        <a:t>3685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48.1</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37.9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811231164"/>
                  </a:ext>
                </a:extLst>
              </a:tr>
              <a:tr h="140221">
                <a:tc>
                  <a:txBody>
                    <a:bodyPr/>
                    <a:lstStyle/>
                    <a:p>
                      <a:pPr algn="ctr" fontAlgn="ctr"/>
                      <a:r>
                        <a:rPr lang="es-PE" sz="600" b="0" i="0" u="none" strike="noStrike">
                          <a:solidFill>
                            <a:srgbClr val="000000"/>
                          </a:solidFill>
                          <a:effectLst/>
                          <a:latin typeface="Arial Narrow" panose="020B0606020202030204" pitchFamily="34" charset="0"/>
                        </a:rPr>
                        <a:t>41</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Obstetricia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514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517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1294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1246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3015</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41.3</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31.0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506989555"/>
                  </a:ext>
                </a:extLst>
              </a:tr>
              <a:tr h="140221">
                <a:tc>
                  <a:txBody>
                    <a:bodyPr/>
                    <a:lstStyle/>
                    <a:p>
                      <a:pPr algn="ctr" fontAlgn="ctr"/>
                      <a:r>
                        <a:rPr lang="es-PE" sz="600" b="0" i="0" u="none" strike="noStrike">
                          <a:solidFill>
                            <a:srgbClr val="000000"/>
                          </a:solidFill>
                          <a:effectLst/>
                          <a:latin typeface="Arial Narrow" panose="020B0606020202030204" pitchFamily="34" charset="0"/>
                        </a:rPr>
                        <a:t>42</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Narrow" panose="020B0606020202030204" pitchFamily="34" charset="0"/>
                        </a:rPr>
                        <a:t>Ginecología</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530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525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670</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78.4</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700" b="1" i="0" u="none" strike="noStrike">
                          <a:solidFill>
                            <a:srgbClr val="000000"/>
                          </a:solidFill>
                          <a:effectLst/>
                          <a:latin typeface="Arial" panose="020B0604020202020204" pitchFamily="34" charset="0"/>
                        </a:rPr>
                        <a:t>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32843801"/>
                  </a:ext>
                </a:extLst>
              </a:tr>
              <a:tr h="159154">
                <a:tc>
                  <a:txBody>
                    <a:bodyPr/>
                    <a:lstStyle/>
                    <a:p>
                      <a:pPr algn="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1" i="0" u="none" strike="noStrike">
                          <a:solidFill>
                            <a:srgbClr val="000000"/>
                          </a:solidFill>
                          <a:effectLst/>
                          <a:latin typeface="Arial" panose="020B0604020202020204" pitchFamily="34" charset="0"/>
                        </a:rPr>
                        <a:t>UCI</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1" i="0" u="none" strike="noStrike">
                          <a:solidFill>
                            <a:srgbClr val="FF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114440956"/>
                  </a:ext>
                </a:extLst>
              </a:tr>
              <a:tr h="254647">
                <a:tc>
                  <a:txBody>
                    <a:bodyPr/>
                    <a:lstStyle/>
                    <a:p>
                      <a:pPr algn="l" fontAlgn="ctr"/>
                      <a:r>
                        <a:rPr lang="es-PE" sz="600" b="0" i="0" u="none" strike="noStrike">
                          <a:solidFill>
                            <a:srgbClr val="000000"/>
                          </a:solidFill>
                          <a:effectLst/>
                          <a:latin typeface="Arial" panose="020B0604020202020204" pitchFamily="34" charset="0"/>
                        </a:rPr>
                        <a:t>ESTANDAR II-1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dirty="0">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s-PE" sz="600" b="0" i="0" u="none" strike="noStrike">
                          <a:solidFill>
                            <a:srgbClr val="000000"/>
                          </a:solidFill>
                          <a:effectLst/>
                          <a:latin typeface="Arial" panose="020B060402020202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600" b="0" i="0" u="none" strike="noStrike" dirty="0">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845734669"/>
                  </a:ext>
                </a:extLst>
              </a:tr>
            </a:tbl>
          </a:graphicData>
        </a:graphic>
      </p:graphicFrame>
    </p:spTree>
    <p:extLst>
      <p:ext uri="{BB962C8B-B14F-4D97-AF65-F5344CB8AC3E}">
        <p14:creationId xmlns:p14="http://schemas.microsoft.com/office/powerpoint/2010/main" val="216347761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E47E353-E69E-F2A9-A4BE-983704495DB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F3587F99-B45D-F8AF-D1DE-ABA8346429E3}"/>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Movimiento Hospitalario - </a:t>
            </a:r>
            <a:r>
              <a:rPr lang="es-ES_tradnl" b="1" dirty="0" smtClean="0">
                <a:effectLst>
                  <a:outerShdw blurRad="38100" dist="38100" dir="2700000" algn="tl">
                    <a:srgbClr val="C0C0C0"/>
                  </a:outerShdw>
                </a:effectLst>
                <a:latin typeface="Arial" charset="0"/>
              </a:rPr>
              <a:t>2025</a:t>
            </a:r>
            <a:endParaRPr lang="es-ES_tradnl" b="1" dirty="0">
              <a:effectLst>
                <a:outerShdw blurRad="38100" dist="38100" dir="2700000" algn="tl">
                  <a:srgbClr val="C0C0C0"/>
                </a:outerShdw>
              </a:effectLst>
              <a:latin typeface="Arial"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872" y="1412776"/>
            <a:ext cx="8597303" cy="4464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4630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idx="4294967295"/>
          </p:nvPr>
        </p:nvSpPr>
        <p:spPr>
          <a:xfrm>
            <a:off x="1042988" y="1628775"/>
            <a:ext cx="8101012" cy="2951163"/>
          </a:xfrm>
          <a:prstGeom prst="rect">
            <a:avLst/>
          </a:prstGeom>
        </p:spPr>
        <p:txBody>
          <a:bodyPr anchorCtr="0">
            <a:noAutofit/>
          </a:bodyPr>
          <a:lstStyle/>
          <a:p>
            <a:pPr algn="ct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CONSULTORIO </a:t>
            </a:r>
            <a:br>
              <a:rPr lang="es-ES" sz="4500" dirty="0">
                <a:solidFill>
                  <a:schemeClr val="accent2">
                    <a:lumMod val="75000"/>
                  </a:schemeClr>
                </a:solidFill>
                <a:effectLst>
                  <a:outerShdw blurRad="38100" dist="38100" dir="2700000" algn="tl">
                    <a:srgbClr val="FFFFFF"/>
                  </a:outerShdw>
                </a:effectLst>
                <a:latin typeface="Cooper Black" pitchFamily="18" charset="0"/>
              </a:rPr>
            </a:br>
            <a:r>
              <a:rPr lang="es-ES" sz="4500" dirty="0">
                <a:solidFill>
                  <a:schemeClr val="accent2">
                    <a:lumMod val="75000"/>
                  </a:schemeClr>
                </a:solidFill>
                <a:effectLst>
                  <a:outerShdw blurRad="38100" dist="38100" dir="2700000" algn="tl">
                    <a:srgbClr val="FFFFFF"/>
                  </a:outerShdw>
                </a:effectLst>
                <a:latin typeface="Cooper Black" pitchFamily="18" charset="0"/>
              </a:rPr>
              <a:t>EXTERNO</a:t>
            </a:r>
            <a:r>
              <a:rPr lang="es-ES" sz="5400" dirty="0">
                <a:solidFill>
                  <a:schemeClr val="bg2">
                    <a:lumMod val="10000"/>
                  </a:schemeClr>
                </a:solidFill>
                <a:effectLst>
                  <a:outerShdw blurRad="38100" dist="38100" dir="2700000" algn="tl">
                    <a:srgbClr val="FFFFFF"/>
                  </a:outerShdw>
                </a:effectLst>
                <a:latin typeface="Cooper Black" pitchFamily="18" charset="0"/>
              </a:rPr>
              <a:t/>
            </a:r>
            <a:br>
              <a:rPr lang="es-ES" sz="5400" dirty="0">
                <a:solidFill>
                  <a:schemeClr val="bg2">
                    <a:lumMod val="10000"/>
                  </a:schemeClr>
                </a:solidFill>
                <a:effectLst>
                  <a:outerShdw blurRad="38100" dist="38100" dir="2700000" algn="tl">
                    <a:srgbClr val="FFFFFF"/>
                  </a:outerShdw>
                </a:effectLst>
                <a:latin typeface="Cooper Black" pitchFamily="18" charset="0"/>
              </a:rPr>
            </a:br>
            <a:endParaRPr lang="es-ES" sz="5400" dirty="0">
              <a:solidFill>
                <a:schemeClr val="bg2">
                  <a:lumMod val="10000"/>
                </a:schemeClr>
              </a:solidFill>
              <a:effectLst>
                <a:outerShdw blurRad="38100" dist="38100" dir="2700000" algn="tl">
                  <a:srgbClr val="FFFFFF"/>
                </a:outerShdw>
              </a:effectLst>
              <a:latin typeface="Cooper Black" pitchFamily="18" charset="0"/>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- 2016</a:t>
            </a:r>
          </a:p>
        </p:txBody>
      </p:sp>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24" y="1628801"/>
            <a:ext cx="9093957"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1532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- 2017</a:t>
            </a:r>
          </a:p>
        </p:txBody>
      </p:sp>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173" y="1656894"/>
            <a:ext cx="9016827" cy="3284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0401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- 2018</a:t>
            </a:r>
          </a:p>
        </p:txBody>
      </p:sp>
      <p:pic>
        <p:nvPicPr>
          <p:cNvPr id="2252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807" y="1604238"/>
            <a:ext cx="8963697" cy="32649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0401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- 2019</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1690688"/>
            <a:ext cx="8713663"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495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- 2020</a:t>
            </a:r>
          </a:p>
        </p:txBody>
      </p:sp>
      <p:pic>
        <p:nvPicPr>
          <p:cNvPr id="2" name="Imagen 1"/>
          <p:cNvPicPr>
            <a:picLocks noChangeAspect="1"/>
          </p:cNvPicPr>
          <p:nvPr/>
        </p:nvPicPr>
        <p:blipFill>
          <a:blip r:embed="rId2"/>
          <a:stretch>
            <a:fillRect/>
          </a:stretch>
        </p:blipFill>
        <p:spPr>
          <a:xfrm>
            <a:off x="107503" y="1546560"/>
            <a:ext cx="8928993" cy="3754648"/>
          </a:xfrm>
          <a:prstGeom prst="rect">
            <a:avLst/>
          </a:prstGeom>
        </p:spPr>
      </p:pic>
    </p:spTree>
    <p:extLst>
      <p:ext uri="{BB962C8B-B14F-4D97-AF65-F5344CB8AC3E}">
        <p14:creationId xmlns:p14="http://schemas.microsoft.com/office/powerpoint/2010/main" val="2189082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- 2021</a:t>
            </a:r>
          </a:p>
        </p:txBody>
      </p:sp>
      <p:pic>
        <p:nvPicPr>
          <p:cNvPr id="5" name="Imagen 4"/>
          <p:cNvPicPr>
            <a:picLocks noChangeAspect="1"/>
          </p:cNvPicPr>
          <p:nvPr/>
        </p:nvPicPr>
        <p:blipFill>
          <a:blip r:embed="rId2"/>
          <a:stretch>
            <a:fillRect/>
          </a:stretch>
        </p:blipFill>
        <p:spPr>
          <a:xfrm>
            <a:off x="179512" y="1628800"/>
            <a:ext cx="8713663" cy="4464496"/>
          </a:xfrm>
          <a:prstGeom prst="rect">
            <a:avLst/>
          </a:prstGeom>
        </p:spPr>
      </p:pic>
    </p:spTree>
    <p:extLst>
      <p:ext uri="{BB962C8B-B14F-4D97-AF65-F5344CB8AC3E}">
        <p14:creationId xmlns:p14="http://schemas.microsoft.com/office/powerpoint/2010/main" val="1656078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- 2022</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44" y="1118022"/>
            <a:ext cx="8992567" cy="5028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49183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- 2023</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98" y="1268760"/>
            <a:ext cx="8928297" cy="4664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5948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xmlns="" id="{C683515E-C76B-A502-B5D8-9789286808F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59CEFB27-551F-0020-DD06-417F895E07F0}"/>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2024</a:t>
            </a:r>
          </a:p>
        </p:txBody>
      </p:sp>
      <p:pic>
        <p:nvPicPr>
          <p:cNvPr id="8" name="Imagen 7">
            <a:extLst>
              <a:ext uri="{FF2B5EF4-FFF2-40B4-BE49-F238E27FC236}">
                <a16:creationId xmlns:a16="http://schemas.microsoft.com/office/drawing/2014/main" xmlns="" id="{FE64B49E-141E-778C-5C46-0C06ACF806D8}"/>
              </a:ext>
            </a:extLst>
          </p:cNvPr>
          <p:cNvPicPr>
            <a:picLocks noChangeAspect="1"/>
          </p:cNvPicPr>
          <p:nvPr/>
        </p:nvPicPr>
        <p:blipFill>
          <a:blip r:embed="rId2"/>
          <a:stretch>
            <a:fillRect/>
          </a:stretch>
        </p:blipFill>
        <p:spPr>
          <a:xfrm>
            <a:off x="341784" y="1844824"/>
            <a:ext cx="8460432" cy="3048804"/>
          </a:xfrm>
          <a:prstGeom prst="rect">
            <a:avLst/>
          </a:prstGeom>
        </p:spPr>
      </p:pic>
    </p:spTree>
    <p:extLst>
      <p:ext uri="{BB962C8B-B14F-4D97-AF65-F5344CB8AC3E}">
        <p14:creationId xmlns:p14="http://schemas.microsoft.com/office/powerpoint/2010/main" val="33466009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xmlns="" id="{C683515E-C76B-A502-B5D8-9789286808F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59CEFB27-551F-0020-DD06-417F895E07F0}"/>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2024</a:t>
            </a:r>
          </a:p>
        </p:txBody>
      </p:sp>
      <p:pic>
        <p:nvPicPr>
          <p:cNvPr id="8" name="Imagen 7">
            <a:extLst>
              <a:ext uri="{FF2B5EF4-FFF2-40B4-BE49-F238E27FC236}">
                <a16:creationId xmlns:a16="http://schemas.microsoft.com/office/drawing/2014/main" xmlns="" id="{FE64B49E-141E-778C-5C46-0C06ACF806D8}"/>
              </a:ext>
            </a:extLst>
          </p:cNvPr>
          <p:cNvPicPr>
            <a:picLocks noChangeAspect="1"/>
          </p:cNvPicPr>
          <p:nvPr/>
        </p:nvPicPr>
        <p:blipFill>
          <a:blip r:embed="rId2"/>
          <a:stretch>
            <a:fillRect/>
          </a:stretch>
        </p:blipFill>
        <p:spPr>
          <a:xfrm>
            <a:off x="341784" y="1844824"/>
            <a:ext cx="8460432" cy="3048804"/>
          </a:xfrm>
          <a:prstGeom prst="rect">
            <a:avLst/>
          </a:prstGeom>
        </p:spPr>
      </p:pic>
    </p:spTree>
    <p:extLst>
      <p:ext uri="{BB962C8B-B14F-4D97-AF65-F5344CB8AC3E}">
        <p14:creationId xmlns:p14="http://schemas.microsoft.com/office/powerpoint/2010/main" val="2086906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619672" y="220032"/>
            <a:ext cx="6048672" cy="646331"/>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010199"/>
                  </a:outerShdw>
                </a:effectLst>
                <a:latin typeface="Comic Sans MS" pitchFamily="66" charset="0"/>
              </a:rPr>
              <a:t>ATENDIDOS POR AÑOS HOSPITAL ESPINAR </a:t>
            </a:r>
            <a:r>
              <a:rPr lang="es-ES_tradnl" b="1" dirty="0" smtClean="0">
                <a:effectLst>
                  <a:outerShdw blurRad="38100" dist="38100" dir="2700000" algn="tl">
                    <a:srgbClr val="010199"/>
                  </a:outerShdw>
                </a:effectLst>
                <a:latin typeface="Comic Sans MS" pitchFamily="66" charset="0"/>
              </a:rPr>
              <a:t>2013-2025</a:t>
            </a:r>
            <a:endParaRPr lang="es-ES_tradnl" b="1" dirty="0">
              <a:effectLst>
                <a:outerShdw blurRad="38100" dist="38100" dir="2700000" algn="tl">
                  <a:srgbClr val="010199"/>
                </a:outerShdw>
              </a:effectLst>
              <a:latin typeface="Comic Sans MS" pitchFamily="66" charset="0"/>
            </a:endParaRPr>
          </a:p>
        </p:txBody>
      </p:sp>
      <p:sp>
        <p:nvSpPr>
          <p:cNvPr id="2" name="1 CuadroTexto"/>
          <p:cNvSpPr txBox="1"/>
          <p:nvPr/>
        </p:nvSpPr>
        <p:spPr>
          <a:xfrm>
            <a:off x="971600" y="6093296"/>
            <a:ext cx="8064896" cy="369332"/>
          </a:xfrm>
          <a:prstGeom prst="rect">
            <a:avLst/>
          </a:prstGeom>
          <a:noFill/>
        </p:spPr>
        <p:txBody>
          <a:bodyPr wrap="square" rtlCol="0">
            <a:spAutoFit/>
          </a:bodyPr>
          <a:lstStyle/>
          <a:p>
            <a:endParaRPr lang="es-PE" dirty="0"/>
          </a:p>
        </p:txBody>
      </p:sp>
      <p:graphicFrame>
        <p:nvGraphicFramePr>
          <p:cNvPr id="6" name="11 Gráfico">
            <a:extLst>
              <a:ext uri="{FF2B5EF4-FFF2-40B4-BE49-F238E27FC236}">
                <a16:creationId xmlns="" xmlns:xdr="http://schemas.openxmlformats.org/drawingml/2006/spreadsheetDrawing" xmlns:a16="http://schemas.microsoft.com/office/drawing/2014/main" xmlns:lc="http://schemas.openxmlformats.org/drawingml/2006/lockedCanvas" id="{00000000-0008-0000-0400-00000C000000}"/>
              </a:ext>
            </a:extLst>
          </p:cNvPr>
          <p:cNvGraphicFramePr>
            <a:graphicFrameLocks/>
          </p:cNvGraphicFramePr>
          <p:nvPr>
            <p:extLst>
              <p:ext uri="{D42A27DB-BD31-4B8C-83A1-F6EECF244321}">
                <p14:modId xmlns:p14="http://schemas.microsoft.com/office/powerpoint/2010/main" val="2716057745"/>
              </p:ext>
            </p:extLst>
          </p:nvPr>
        </p:nvGraphicFramePr>
        <p:xfrm>
          <a:off x="251520" y="866363"/>
          <a:ext cx="8712968" cy="58029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4804195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683515E-C76B-A502-B5D8-9789286808F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59CEFB27-551F-0020-DD06-417F895E07F0}"/>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10 Primeras Causas Hospitalización – </a:t>
            </a:r>
            <a:r>
              <a:rPr lang="es-ES_tradnl" b="1" dirty="0" smtClean="0">
                <a:effectLst>
                  <a:outerShdw blurRad="38100" dist="38100" dir="2700000" algn="tl">
                    <a:srgbClr val="C0C0C0"/>
                  </a:outerShdw>
                </a:effectLst>
                <a:latin typeface="Arial" charset="0"/>
              </a:rPr>
              <a:t>2025</a:t>
            </a:r>
            <a:endParaRPr lang="es-ES_tradnl" b="1" dirty="0">
              <a:effectLst>
                <a:outerShdw blurRad="38100" dist="38100" dir="2700000" algn="tl">
                  <a:srgbClr val="C0C0C0"/>
                </a:outerShdw>
              </a:effectLst>
              <a:latin typeface="Arial" charset="0"/>
            </a:endParaRPr>
          </a:p>
        </p:txBody>
      </p:sp>
      <p:pic>
        <p:nvPicPr>
          <p:cNvPr id="1433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772816"/>
            <a:ext cx="8831923" cy="3520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809835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ChangeArrowheads="1"/>
          </p:cNvSpPr>
          <p:nvPr/>
        </p:nvSpPr>
        <p:spPr bwMode="auto">
          <a:xfrm>
            <a:off x="71313" y="2565400"/>
            <a:ext cx="8893175" cy="914400"/>
          </a:xfrm>
          <a:prstGeom prst="rect">
            <a:avLst/>
          </a:prstGeom>
          <a:noFill/>
          <a:ln w="9525">
            <a:noFill/>
            <a:miter lim="800000"/>
            <a:headEnd/>
            <a:tailEnd/>
          </a:ln>
        </p:spPr>
        <p:txBody>
          <a:bodyPr lIns="92075" tIns="46037" rIns="92075" bIns="46037" anchor="ctr"/>
          <a:lstStyle/>
          <a:p>
            <a:pPr algn="ctr" fontAlgn="base">
              <a:spcBef>
                <a:spcPct val="0"/>
              </a:spcBef>
              <a:spcAft>
                <a:spcPct val="0"/>
              </a:spcAft>
              <a:defRPr/>
            </a:pPr>
            <a:r>
              <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rPr>
              <a:t>INDICADORES HOSPITALARIOS</a:t>
            </a:r>
          </a:p>
        </p:txBody>
      </p:sp>
    </p:spTree>
    <p:extLst>
      <p:ext uri="{BB962C8B-B14F-4D97-AF65-F5344CB8AC3E}">
        <p14:creationId xmlns:p14="http://schemas.microsoft.com/office/powerpoint/2010/main" val="22803573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8BA90C8-871C-CC03-CE2A-89EB18A0B07A}"/>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xmlns="" id="{2D0923D4-EA8A-BB35-9993-7D1440F050B0}"/>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A. INDICADORES DE PRODUCCIÓN Y RENDIMIENTO</a:t>
            </a:r>
            <a:endParaRPr lang="es-ES_tradnl" b="1" dirty="0">
              <a:effectLst>
                <a:outerShdw blurRad="38100" dist="38100" dir="2700000" algn="tl">
                  <a:srgbClr val="C0C0C0"/>
                </a:outerShdw>
              </a:effectLst>
              <a:latin typeface="Arial" charset="0"/>
            </a:endParaRPr>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263" y="1160139"/>
            <a:ext cx="8445912" cy="1827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920529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B. INDICADORES DE EFICIENCIA</a:t>
            </a:r>
            <a:endParaRPr lang="es-ES_tradnl" b="1" dirty="0">
              <a:effectLst>
                <a:outerShdw blurRad="38100" dist="38100" dir="2700000" algn="tl">
                  <a:srgbClr val="C0C0C0"/>
                </a:outerShdw>
              </a:effectLst>
              <a:latin typeface="Arial" charset="0"/>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107" y="1052736"/>
            <a:ext cx="8506742" cy="541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598554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57270"/>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C. INDICADORES DE CALIDAD</a:t>
            </a:r>
            <a:endParaRPr lang="es-ES_tradnl" b="1" dirty="0">
              <a:effectLst>
                <a:outerShdw blurRad="38100" dist="38100" dir="2700000" algn="tl">
                  <a:srgbClr val="C0C0C0"/>
                </a:outerShdw>
              </a:effectLst>
              <a:latin typeface="Arial" charset="0"/>
            </a:endParaRPr>
          </a:p>
        </p:txBody>
      </p:sp>
      <p:pic>
        <p:nvPicPr>
          <p:cNvPr id="1740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980728"/>
            <a:ext cx="8615703"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598554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3026" name="Rectangle 2"/>
          <p:cNvSpPr>
            <a:spLocks noChangeArrowheads="1"/>
          </p:cNvSpPr>
          <p:nvPr/>
        </p:nvSpPr>
        <p:spPr bwMode="auto">
          <a:xfrm>
            <a:off x="71313" y="2565400"/>
            <a:ext cx="8893175" cy="914400"/>
          </a:xfrm>
          <a:prstGeom prst="rect">
            <a:avLst/>
          </a:prstGeom>
          <a:noFill/>
          <a:ln w="9525">
            <a:noFill/>
            <a:miter lim="800000"/>
            <a:headEnd/>
            <a:tailEnd/>
          </a:ln>
        </p:spPr>
        <p:txBody>
          <a:bodyPr lIns="92075" tIns="46037" rIns="92075" bIns="46037" anchor="ctr"/>
          <a:lstStyle/>
          <a:p>
            <a:pPr algn="ctr" fontAlgn="base">
              <a:spcBef>
                <a:spcPct val="0"/>
              </a:spcBef>
              <a:spcAft>
                <a:spcPct val="0"/>
              </a:spcAft>
              <a:defRPr/>
            </a:pPr>
            <a:r>
              <a:rPr lang="es-ES_tradnl" sz="4500">
                <a:solidFill>
                  <a:schemeClr val="accent2">
                    <a:lumMod val="75000"/>
                  </a:schemeClr>
                </a:solidFill>
                <a:effectLst>
                  <a:outerShdw blurRad="38100" dist="38100" dir="2700000" algn="tl">
                    <a:srgbClr val="FFFFFF"/>
                  </a:outerShdw>
                </a:effectLst>
                <a:latin typeface="Cooper Black" pitchFamily="18" charset="0"/>
                <a:ea typeface="+mj-ea"/>
                <a:cs typeface="+mj-cs"/>
              </a:rPr>
              <a:t>Información</a:t>
            </a:r>
            <a:endPar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endParaRPr>
          </a:p>
          <a:p>
            <a:pPr algn="ctr" fontAlgn="base">
              <a:spcBef>
                <a:spcPct val="0"/>
              </a:spcBef>
              <a:spcAft>
                <a:spcPct val="0"/>
              </a:spcAft>
              <a:defRPr/>
            </a:pPr>
            <a:r>
              <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rPr>
              <a:t>SISCOVID</a:t>
            </a:r>
          </a:p>
          <a:p>
            <a:pPr algn="ctr" fontAlgn="base">
              <a:spcBef>
                <a:spcPct val="0"/>
              </a:spcBef>
              <a:spcAft>
                <a:spcPct val="0"/>
              </a:spcAft>
              <a:defRPr/>
            </a:pPr>
            <a:endParaRPr lang="es-ES_tradnl" sz="4500" dirty="0">
              <a:solidFill>
                <a:schemeClr val="accent2">
                  <a:lumMod val="75000"/>
                </a:schemeClr>
              </a:solidFill>
              <a:effectLst>
                <a:outerShdw blurRad="38100" dist="38100" dir="2700000" algn="tl">
                  <a:srgbClr val="FFFFFF"/>
                </a:outerShdw>
              </a:effectLst>
              <a:latin typeface="Cooper Black" pitchFamily="18" charset="0"/>
              <a:ea typeface="+mj-ea"/>
              <a:cs typeface="+mj-cs"/>
            </a:endParaRPr>
          </a:p>
        </p:txBody>
      </p:sp>
    </p:spTree>
    <p:extLst>
      <p:ext uri="{BB962C8B-B14F-4D97-AF65-F5344CB8AC3E}">
        <p14:creationId xmlns:p14="http://schemas.microsoft.com/office/powerpoint/2010/main" val="406087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Resultados COVID por meses - 2020</a:t>
            </a:r>
          </a:p>
        </p:txBody>
      </p:sp>
      <p:graphicFrame>
        <p:nvGraphicFramePr>
          <p:cNvPr id="4" name="Gráfico 3"/>
          <p:cNvGraphicFramePr>
            <a:graphicFrameLocks/>
          </p:cNvGraphicFramePr>
          <p:nvPr>
            <p:extLst>
              <p:ext uri="{D42A27DB-BD31-4B8C-83A1-F6EECF244321}">
                <p14:modId xmlns:p14="http://schemas.microsoft.com/office/powerpoint/2010/main" val="2487378750"/>
              </p:ext>
            </p:extLst>
          </p:nvPr>
        </p:nvGraphicFramePr>
        <p:xfrm>
          <a:off x="179512" y="1268760"/>
          <a:ext cx="8713663" cy="482453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81166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Resultados COVID por meses - 2020</a:t>
            </a:r>
          </a:p>
        </p:txBody>
      </p:sp>
      <p:pic>
        <p:nvPicPr>
          <p:cNvPr id="2" name="Imagen 1"/>
          <p:cNvPicPr>
            <a:picLocks noChangeAspect="1"/>
          </p:cNvPicPr>
          <p:nvPr/>
        </p:nvPicPr>
        <p:blipFill>
          <a:blip r:embed="rId2"/>
          <a:stretch>
            <a:fillRect/>
          </a:stretch>
        </p:blipFill>
        <p:spPr>
          <a:xfrm>
            <a:off x="321180" y="1743310"/>
            <a:ext cx="8438091" cy="3917938"/>
          </a:xfrm>
          <a:prstGeom prst="rect">
            <a:avLst/>
          </a:prstGeom>
        </p:spPr>
      </p:pic>
    </p:spTree>
    <p:extLst>
      <p:ext uri="{BB962C8B-B14F-4D97-AF65-F5344CB8AC3E}">
        <p14:creationId xmlns:p14="http://schemas.microsoft.com/office/powerpoint/2010/main" val="3032396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Emergencias </a:t>
            </a:r>
            <a:r>
              <a:rPr lang="es-ES_tradnl" b="1" dirty="0" err="1">
                <a:effectLst>
                  <a:outerShdw blurRad="38100" dist="38100" dir="2700000" algn="tl">
                    <a:srgbClr val="C0C0C0"/>
                  </a:outerShdw>
                </a:effectLst>
                <a:latin typeface="Arial" charset="0"/>
              </a:rPr>
              <a:t>CoVid</a:t>
            </a:r>
            <a:r>
              <a:rPr lang="es-ES_tradnl" b="1" dirty="0">
                <a:effectLst>
                  <a:outerShdw blurRad="38100" dist="38100" dir="2700000" algn="tl">
                    <a:srgbClr val="C0C0C0"/>
                  </a:outerShdw>
                </a:effectLst>
                <a:latin typeface="Arial" charset="0"/>
              </a:rPr>
              <a:t> 2021</a:t>
            </a:r>
          </a:p>
        </p:txBody>
      </p:sp>
      <p:pic>
        <p:nvPicPr>
          <p:cNvPr id="5" name="Imagen 4"/>
          <p:cNvPicPr>
            <a:picLocks noChangeAspect="1"/>
          </p:cNvPicPr>
          <p:nvPr/>
        </p:nvPicPr>
        <p:blipFill>
          <a:blip r:embed="rId2"/>
          <a:stretch>
            <a:fillRect/>
          </a:stretch>
        </p:blipFill>
        <p:spPr>
          <a:xfrm>
            <a:off x="179512" y="2064480"/>
            <a:ext cx="8856984" cy="2729040"/>
          </a:xfrm>
          <a:prstGeom prst="rect">
            <a:avLst/>
          </a:prstGeom>
        </p:spPr>
      </p:pic>
    </p:spTree>
    <p:extLst>
      <p:ext uri="{BB962C8B-B14F-4D97-AF65-F5344CB8AC3E}">
        <p14:creationId xmlns:p14="http://schemas.microsoft.com/office/powerpoint/2010/main" val="2139179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Hospitalizaciones </a:t>
            </a:r>
            <a:r>
              <a:rPr lang="es-ES_tradnl" b="1" dirty="0" err="1">
                <a:effectLst>
                  <a:outerShdw blurRad="38100" dist="38100" dir="2700000" algn="tl">
                    <a:srgbClr val="C0C0C0"/>
                  </a:outerShdw>
                </a:effectLst>
                <a:latin typeface="Arial" charset="0"/>
              </a:rPr>
              <a:t>CoVid</a:t>
            </a:r>
            <a:r>
              <a:rPr lang="es-ES_tradnl" b="1" dirty="0">
                <a:effectLst>
                  <a:outerShdw blurRad="38100" dist="38100" dir="2700000" algn="tl">
                    <a:srgbClr val="C0C0C0"/>
                  </a:outerShdw>
                </a:effectLst>
                <a:latin typeface="Arial" charset="0"/>
              </a:rPr>
              <a:t> 2021</a:t>
            </a:r>
          </a:p>
        </p:txBody>
      </p:sp>
      <p:pic>
        <p:nvPicPr>
          <p:cNvPr id="2" name="Imagen 1"/>
          <p:cNvPicPr>
            <a:picLocks noChangeAspect="1"/>
          </p:cNvPicPr>
          <p:nvPr/>
        </p:nvPicPr>
        <p:blipFill>
          <a:blip r:embed="rId2"/>
          <a:stretch>
            <a:fillRect/>
          </a:stretch>
        </p:blipFill>
        <p:spPr>
          <a:xfrm>
            <a:off x="928878" y="2238780"/>
            <a:ext cx="7286244" cy="2380440"/>
          </a:xfrm>
          <a:prstGeom prst="rect">
            <a:avLst/>
          </a:prstGeom>
        </p:spPr>
      </p:pic>
    </p:spTree>
    <p:extLst>
      <p:ext uri="{BB962C8B-B14F-4D97-AF65-F5344CB8AC3E}">
        <p14:creationId xmlns:p14="http://schemas.microsoft.com/office/powerpoint/2010/main" val="2745580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619672" y="209690"/>
            <a:ext cx="6048672" cy="646331"/>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010199"/>
                  </a:outerShdw>
                </a:effectLst>
                <a:latin typeface="Comic Sans MS" pitchFamily="66" charset="0"/>
              </a:rPr>
              <a:t>ATENCIONES POR AÑOS HOSPITAL ESPINAR </a:t>
            </a:r>
            <a:r>
              <a:rPr lang="es-ES_tradnl" b="1" dirty="0" smtClean="0">
                <a:effectLst>
                  <a:outerShdw blurRad="38100" dist="38100" dir="2700000" algn="tl">
                    <a:srgbClr val="010199"/>
                  </a:outerShdw>
                </a:effectLst>
                <a:latin typeface="Comic Sans MS" pitchFamily="66" charset="0"/>
              </a:rPr>
              <a:t>2013-2025</a:t>
            </a:r>
            <a:endParaRPr lang="es-ES_tradnl" b="1" dirty="0">
              <a:effectLst>
                <a:outerShdw blurRad="38100" dist="38100" dir="2700000" algn="tl">
                  <a:srgbClr val="010199"/>
                </a:outerShdw>
              </a:effectLst>
              <a:latin typeface="Comic Sans MS" pitchFamily="66" charset="0"/>
            </a:endParaRPr>
          </a:p>
        </p:txBody>
      </p:sp>
      <p:graphicFrame>
        <p:nvGraphicFramePr>
          <p:cNvPr id="5" name="12 Gráfico">
            <a:extLst>
              <a:ext uri="{FF2B5EF4-FFF2-40B4-BE49-F238E27FC236}">
                <a16:creationId xmlns="" xmlns:xdr="http://schemas.openxmlformats.org/drawingml/2006/spreadsheetDrawing" xmlns:a16="http://schemas.microsoft.com/office/drawing/2014/main" xmlns:lc="http://schemas.openxmlformats.org/drawingml/2006/lockedCanvas" id="{00000000-0008-0000-0400-00000D000000}"/>
              </a:ext>
            </a:extLst>
          </p:cNvPr>
          <p:cNvGraphicFramePr>
            <a:graphicFrameLocks/>
          </p:cNvGraphicFramePr>
          <p:nvPr>
            <p:extLst>
              <p:ext uri="{D42A27DB-BD31-4B8C-83A1-F6EECF244321}">
                <p14:modId xmlns:p14="http://schemas.microsoft.com/office/powerpoint/2010/main" val="2292197230"/>
              </p:ext>
            </p:extLst>
          </p:nvPr>
        </p:nvGraphicFramePr>
        <p:xfrm>
          <a:off x="179512" y="856021"/>
          <a:ext cx="8784976" cy="58853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4026015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_tradnl" b="1" dirty="0">
                <a:effectLst>
                  <a:outerShdw blurRad="38100" dist="38100" dir="2700000" algn="tl">
                    <a:srgbClr val="C0C0C0"/>
                  </a:outerShdw>
                </a:effectLst>
                <a:latin typeface="Arial" charset="0"/>
              </a:rPr>
              <a:t>Comparación F00 Y F300</a:t>
            </a:r>
          </a:p>
        </p:txBody>
      </p:sp>
      <p:pic>
        <p:nvPicPr>
          <p:cNvPr id="6" name="Imagen 5"/>
          <p:cNvPicPr>
            <a:picLocks noChangeAspect="1"/>
          </p:cNvPicPr>
          <p:nvPr/>
        </p:nvPicPr>
        <p:blipFill rotWithShape="1">
          <a:blip r:embed="rId2">
            <a:extLst>
              <a:ext uri="{28A0092B-C50C-407E-A947-70E740481C1C}">
                <a14:useLocalDpi xmlns:a14="http://schemas.microsoft.com/office/drawing/2010/main" val="0"/>
              </a:ext>
            </a:extLst>
          </a:blip>
          <a:srcRect b="63712"/>
          <a:stretch/>
        </p:blipFill>
        <p:spPr>
          <a:xfrm>
            <a:off x="467544" y="116633"/>
            <a:ext cx="8315325" cy="2160240"/>
          </a:xfrm>
          <a:prstGeom prst="rect">
            <a:avLst/>
          </a:prstGeom>
        </p:spPr>
      </p:pic>
      <p:graphicFrame>
        <p:nvGraphicFramePr>
          <p:cNvPr id="7" name="Tabla 6"/>
          <p:cNvGraphicFramePr>
            <a:graphicFrameLocks noGrp="1"/>
          </p:cNvGraphicFramePr>
          <p:nvPr>
            <p:extLst>
              <p:ext uri="{D42A27DB-BD31-4B8C-83A1-F6EECF244321}">
                <p14:modId xmlns:p14="http://schemas.microsoft.com/office/powerpoint/2010/main" val="3255894151"/>
              </p:ext>
            </p:extLst>
          </p:nvPr>
        </p:nvGraphicFramePr>
        <p:xfrm>
          <a:off x="2123728" y="3067050"/>
          <a:ext cx="4289772" cy="571500"/>
        </p:xfrm>
        <a:graphic>
          <a:graphicData uri="http://schemas.openxmlformats.org/drawingml/2006/table">
            <a:tbl>
              <a:tblPr>
                <a:tableStyleId>{284E427A-3D55-4303-BF80-6455036E1DE7}</a:tableStyleId>
              </a:tblPr>
              <a:tblGrid>
                <a:gridCol w="2003772">
                  <a:extLst>
                    <a:ext uri="{9D8B030D-6E8A-4147-A177-3AD203B41FA5}">
                      <a16:colId xmlns:a16="http://schemas.microsoft.com/office/drawing/2014/main" xmlns="" val="20000"/>
                    </a:ext>
                  </a:extLst>
                </a:gridCol>
                <a:gridCol w="762000">
                  <a:extLst>
                    <a:ext uri="{9D8B030D-6E8A-4147-A177-3AD203B41FA5}">
                      <a16:colId xmlns:a16="http://schemas.microsoft.com/office/drawing/2014/main" xmlns="" val="20001"/>
                    </a:ext>
                  </a:extLst>
                </a:gridCol>
                <a:gridCol w="762000">
                  <a:extLst>
                    <a:ext uri="{9D8B030D-6E8A-4147-A177-3AD203B41FA5}">
                      <a16:colId xmlns:a16="http://schemas.microsoft.com/office/drawing/2014/main" xmlns="" val="20002"/>
                    </a:ext>
                  </a:extLst>
                </a:gridCol>
                <a:gridCol w="762000">
                  <a:extLst>
                    <a:ext uri="{9D8B030D-6E8A-4147-A177-3AD203B41FA5}">
                      <a16:colId xmlns:a16="http://schemas.microsoft.com/office/drawing/2014/main" xmlns="" val="20003"/>
                    </a:ext>
                  </a:extLst>
                </a:gridCol>
              </a:tblGrid>
              <a:tr h="190500">
                <a:tc>
                  <a:txBody>
                    <a:bodyPr/>
                    <a:lstStyle/>
                    <a:p>
                      <a:pPr algn="l" fontAlgn="b"/>
                      <a:endParaRPr lang="es-ES_tradnl" sz="1100" b="0" i="0" u="none" strike="noStrike">
                        <a:solidFill>
                          <a:srgbClr val="000000"/>
                        </a:solidFill>
                        <a:effectLst/>
                        <a:latin typeface="Calibri" panose="020F0502020204030204" pitchFamily="34" charset="0"/>
                      </a:endParaRPr>
                    </a:p>
                  </a:txBody>
                  <a:tcPr marL="9525" marR="9525" marT="9525" marB="0" anchor="b"/>
                </a:tc>
                <a:tc gridSpan="3">
                  <a:txBody>
                    <a:bodyPr/>
                    <a:lstStyle/>
                    <a:p>
                      <a:pPr algn="ctr" fontAlgn="b"/>
                      <a:r>
                        <a:rPr lang="es-ES_tradnl" sz="1100" u="none" strike="noStrike">
                          <a:effectLst/>
                        </a:rPr>
                        <a:t>CG SII 04</a:t>
                      </a:r>
                      <a:endParaRPr lang="es-ES_tradnl"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xmlns="" val="10000"/>
                  </a:ext>
                </a:extLst>
              </a:tr>
              <a:tr h="190500">
                <a:tc>
                  <a:txBody>
                    <a:bodyPr/>
                    <a:lstStyle/>
                    <a:p>
                      <a:pPr algn="l" fontAlgn="b"/>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F300</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F100</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1"/>
                  </a:ext>
                </a:extLst>
              </a:tr>
              <a:tr h="190500">
                <a:tc>
                  <a:txBody>
                    <a:bodyPr/>
                    <a:lstStyle/>
                    <a:p>
                      <a:pPr algn="l" fontAlgn="b"/>
                      <a:r>
                        <a:rPr lang="es-ES_tradnl" sz="1100" u="none" strike="noStrike">
                          <a:effectLst/>
                        </a:rPr>
                        <a:t>HOSPITAL DE ESPINAR </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2642</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3511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dirty="0">
                          <a:effectLst/>
                        </a:rPr>
                        <a:t>75,2</a:t>
                      </a:r>
                      <a:endParaRPr lang="es-ES_tradnl"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2"/>
                  </a:ext>
                </a:extLst>
              </a:tr>
            </a:tbl>
          </a:graphicData>
        </a:graphic>
      </p:graphicFrame>
      <p:graphicFrame>
        <p:nvGraphicFramePr>
          <p:cNvPr id="8" name="Tabla 7"/>
          <p:cNvGraphicFramePr>
            <a:graphicFrameLocks noGrp="1"/>
          </p:cNvGraphicFramePr>
          <p:nvPr>
            <p:extLst>
              <p:ext uri="{D42A27DB-BD31-4B8C-83A1-F6EECF244321}">
                <p14:modId xmlns:p14="http://schemas.microsoft.com/office/powerpoint/2010/main" val="1947264587"/>
              </p:ext>
            </p:extLst>
          </p:nvPr>
        </p:nvGraphicFramePr>
        <p:xfrm>
          <a:off x="2123727" y="4133066"/>
          <a:ext cx="5184576" cy="571500"/>
        </p:xfrm>
        <a:graphic>
          <a:graphicData uri="http://schemas.openxmlformats.org/drawingml/2006/table">
            <a:tbl>
              <a:tblPr>
                <a:tableStyleId>{3C2FFA5D-87B4-456A-9821-1D502468CF0F}</a:tableStyleId>
              </a:tblPr>
              <a:tblGrid>
                <a:gridCol w="2016225">
                  <a:extLst>
                    <a:ext uri="{9D8B030D-6E8A-4147-A177-3AD203B41FA5}">
                      <a16:colId xmlns:a16="http://schemas.microsoft.com/office/drawing/2014/main" xmlns="" val="20000"/>
                    </a:ext>
                  </a:extLst>
                </a:gridCol>
                <a:gridCol w="1224136">
                  <a:extLst>
                    <a:ext uri="{9D8B030D-6E8A-4147-A177-3AD203B41FA5}">
                      <a16:colId xmlns:a16="http://schemas.microsoft.com/office/drawing/2014/main" xmlns="" val="20001"/>
                    </a:ext>
                  </a:extLst>
                </a:gridCol>
                <a:gridCol w="618370">
                  <a:extLst>
                    <a:ext uri="{9D8B030D-6E8A-4147-A177-3AD203B41FA5}">
                      <a16:colId xmlns:a16="http://schemas.microsoft.com/office/drawing/2014/main" xmlns="" val="20002"/>
                    </a:ext>
                  </a:extLst>
                </a:gridCol>
                <a:gridCol w="1325845">
                  <a:extLst>
                    <a:ext uri="{9D8B030D-6E8A-4147-A177-3AD203B41FA5}">
                      <a16:colId xmlns:a16="http://schemas.microsoft.com/office/drawing/2014/main" xmlns="" val="20003"/>
                    </a:ext>
                  </a:extLst>
                </a:gridCol>
              </a:tblGrid>
              <a:tr h="190500">
                <a:tc>
                  <a:txBody>
                    <a:bodyPr/>
                    <a:lstStyle/>
                    <a:p>
                      <a:pPr algn="l" fontAlgn="b"/>
                      <a:endParaRPr lang="es-ES_tradnl" sz="1100" b="0" i="0" u="none" strike="noStrike">
                        <a:solidFill>
                          <a:srgbClr val="000000"/>
                        </a:solidFill>
                        <a:effectLst/>
                        <a:latin typeface="Calibri" panose="020F0502020204030204" pitchFamily="34" charset="0"/>
                      </a:endParaRPr>
                    </a:p>
                  </a:txBody>
                  <a:tcPr marL="9525" marR="9525" marT="9525" marB="0" anchor="b"/>
                </a:tc>
                <a:tc gridSpan="3">
                  <a:txBody>
                    <a:bodyPr/>
                    <a:lstStyle/>
                    <a:p>
                      <a:pPr algn="ctr" fontAlgn="b"/>
                      <a:r>
                        <a:rPr lang="es-ES_tradnl" sz="1100" u="none" strike="noStrike">
                          <a:effectLst/>
                        </a:rPr>
                        <a:t>CG SII 04</a:t>
                      </a:r>
                      <a:endParaRPr lang="es-ES_tradnl"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s-ES_tradnl"/>
                    </a:p>
                  </a:txBody>
                  <a:tcPr/>
                </a:tc>
                <a:tc hMerge="1">
                  <a:txBody>
                    <a:bodyPr/>
                    <a:lstStyle/>
                    <a:p>
                      <a:endParaRPr lang="es-ES_tradnl"/>
                    </a:p>
                  </a:txBody>
                  <a:tcPr/>
                </a:tc>
                <a:extLst>
                  <a:ext uri="{0D108BD9-81ED-4DB2-BD59-A6C34878D82A}">
                    <a16:rowId xmlns:a16="http://schemas.microsoft.com/office/drawing/2014/main" xmlns="" val="10000"/>
                  </a:ext>
                </a:extLst>
              </a:tr>
              <a:tr h="190500">
                <a:tc>
                  <a:txBody>
                    <a:bodyPr/>
                    <a:lstStyle/>
                    <a:p>
                      <a:pPr algn="l" fontAlgn="b"/>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F300 OPORTUNO</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F100</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1"/>
                  </a:ext>
                </a:extLst>
              </a:tr>
              <a:tr h="190500">
                <a:tc>
                  <a:txBody>
                    <a:bodyPr/>
                    <a:lstStyle/>
                    <a:p>
                      <a:pPr algn="l" fontAlgn="b"/>
                      <a:r>
                        <a:rPr lang="es-ES_tradnl" sz="1100" u="none" strike="noStrike">
                          <a:effectLst/>
                        </a:rPr>
                        <a:t>HOSPITAL DE ESPINAR </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731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3511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dirty="0">
                          <a:effectLst/>
                        </a:rPr>
                        <a:t>20,8</a:t>
                      </a:r>
                      <a:endParaRPr lang="es-ES_tradnl" sz="1100" b="0" i="0" u="none" strike="noStrike" dirty="0">
                        <a:solidFill>
                          <a:srgbClr val="000000"/>
                        </a:solidFill>
                        <a:effectLst/>
                        <a:latin typeface="Calibri" panose="020F0502020204030204" pitchFamily="34" charset="0"/>
                      </a:endParaRPr>
                    </a:p>
                  </a:txBody>
                  <a:tcPr marL="85725" marR="9525" marT="9525" marB="0" anchor="b"/>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786699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79512" y="2759277"/>
            <a:ext cx="8229600" cy="720081"/>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fontAlgn="base">
              <a:spcAft>
                <a:spcPct val="0"/>
              </a:spcAft>
              <a:defRPr/>
            </a:pPr>
            <a:r>
              <a:rPr lang="es-ES" sz="3100" dirty="0">
                <a:solidFill>
                  <a:schemeClr val="accent3">
                    <a:lumMod val="75000"/>
                  </a:schemeClr>
                </a:solidFill>
                <a:effectLst>
                  <a:outerShdw blurRad="38100" dist="38100" dir="2700000" algn="tl">
                    <a:srgbClr val="FFFFFF"/>
                  </a:outerShdw>
                </a:effectLst>
                <a:latin typeface="Arial Black" pitchFamily="34" charset="0"/>
              </a:rPr>
              <a:t>Situación Actual </a:t>
            </a:r>
          </a:p>
        </p:txBody>
      </p:sp>
    </p:spTree>
    <p:extLst>
      <p:ext uri="{BB962C8B-B14F-4D97-AF65-F5344CB8AC3E}">
        <p14:creationId xmlns:p14="http://schemas.microsoft.com/office/powerpoint/2010/main" val="106209118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2"/>
          <p:cNvSpPr txBox="1">
            <a:spLocks noChangeArrowheads="1"/>
          </p:cNvSpPr>
          <p:nvPr/>
        </p:nvSpPr>
        <p:spPr>
          <a:xfrm>
            <a:off x="971600" y="476672"/>
            <a:ext cx="7221488" cy="1139825"/>
          </a:xfrm>
          <a:prstGeom prst="rect">
            <a:avLst/>
          </a:prstGeom>
        </p:spPr>
        <p:txBody>
          <a:bodyPr vert="horz" lIns="91440" tIns="45720" rIns="91440" bIns="45720" rtlCol="0" anchor="b" anchorCtr="0">
            <a:normAutofit fontScale="92500" lnSpcReduction="1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defTabSz="762000" eaLnBrk="0" fontAlgn="base" hangingPunct="0">
              <a:spcAft>
                <a:spcPct val="0"/>
              </a:spcAft>
              <a:defRPr/>
            </a:pPr>
            <a:r>
              <a:rPr lang="es-ES" dirty="0">
                <a:solidFill>
                  <a:schemeClr val="tx1"/>
                </a:solidFill>
                <a:effectLst>
                  <a:outerShdw blurRad="38100" dist="38100" dir="2700000" algn="tl">
                    <a:srgbClr val="FFFFFF"/>
                  </a:outerShdw>
                </a:effectLst>
                <a:latin typeface="Cooper Black" pitchFamily="18" charset="0"/>
              </a:rPr>
              <a:t>RECURSOS HUMANOS </a:t>
            </a:r>
          </a:p>
          <a:p>
            <a:pPr defTabSz="762000" eaLnBrk="0" fontAlgn="base" hangingPunct="0">
              <a:spcAft>
                <a:spcPct val="0"/>
              </a:spcAft>
              <a:defRPr/>
            </a:pPr>
            <a:r>
              <a:rPr lang="es-ES" dirty="0">
                <a:solidFill>
                  <a:schemeClr val="tx1"/>
                </a:solidFill>
                <a:effectLst>
                  <a:outerShdw blurRad="38100" dist="38100" dir="2700000" algn="tl">
                    <a:srgbClr val="FFFFFF"/>
                  </a:outerShdw>
                </a:effectLst>
                <a:latin typeface="Cooper Black" pitchFamily="18" charset="0"/>
              </a:rPr>
              <a:t>UNIDAD DE ESTADISTICA </a:t>
            </a:r>
          </a:p>
        </p:txBody>
      </p:sp>
      <p:graphicFrame>
        <p:nvGraphicFramePr>
          <p:cNvPr id="4" name="3 Tabla"/>
          <p:cNvGraphicFramePr>
            <a:graphicFrameLocks noGrp="1"/>
          </p:cNvGraphicFramePr>
          <p:nvPr>
            <p:extLst>
              <p:ext uri="{D42A27DB-BD31-4B8C-83A1-F6EECF244321}">
                <p14:modId xmlns:p14="http://schemas.microsoft.com/office/powerpoint/2010/main" val="1981012952"/>
              </p:ext>
            </p:extLst>
          </p:nvPr>
        </p:nvGraphicFramePr>
        <p:xfrm>
          <a:off x="585900" y="2492896"/>
          <a:ext cx="7992887" cy="3528392"/>
        </p:xfrm>
        <a:graphic>
          <a:graphicData uri="http://schemas.openxmlformats.org/drawingml/2006/table">
            <a:tbl>
              <a:tblPr firstRow="1" bandRow="1">
                <a:tableStyleId>{5C22544A-7EE6-4342-B048-85BDC9FD1C3A}</a:tableStyleId>
              </a:tblPr>
              <a:tblGrid>
                <a:gridCol w="3168352">
                  <a:extLst>
                    <a:ext uri="{9D8B030D-6E8A-4147-A177-3AD203B41FA5}">
                      <a16:colId xmlns:a16="http://schemas.microsoft.com/office/drawing/2014/main" xmlns="" val="20000"/>
                    </a:ext>
                  </a:extLst>
                </a:gridCol>
                <a:gridCol w="2586858">
                  <a:extLst>
                    <a:ext uri="{9D8B030D-6E8A-4147-A177-3AD203B41FA5}">
                      <a16:colId xmlns:a16="http://schemas.microsoft.com/office/drawing/2014/main" xmlns="" val="20001"/>
                    </a:ext>
                  </a:extLst>
                </a:gridCol>
                <a:gridCol w="2237677">
                  <a:extLst>
                    <a:ext uri="{9D8B030D-6E8A-4147-A177-3AD203B41FA5}">
                      <a16:colId xmlns:a16="http://schemas.microsoft.com/office/drawing/2014/main" xmlns="" val="20002"/>
                    </a:ext>
                  </a:extLst>
                </a:gridCol>
              </a:tblGrid>
              <a:tr h="504056">
                <a:tc>
                  <a:txBody>
                    <a:bodyPr/>
                    <a:lstStyle/>
                    <a:p>
                      <a:r>
                        <a:rPr lang="es-ES" dirty="0"/>
                        <a:t>Nombres</a:t>
                      </a:r>
                      <a:r>
                        <a:rPr lang="es-ES" baseline="0" dirty="0"/>
                        <a:t> y apellidos  </a:t>
                      </a:r>
                      <a:endParaRPr lang="es-ES" dirty="0"/>
                    </a:p>
                  </a:txBody>
                  <a:tcPr/>
                </a:tc>
                <a:tc>
                  <a:txBody>
                    <a:bodyPr/>
                    <a:lstStyle/>
                    <a:p>
                      <a:r>
                        <a:rPr lang="es-ES" dirty="0"/>
                        <a:t>Cargo</a:t>
                      </a:r>
                    </a:p>
                  </a:txBody>
                  <a:tcPr/>
                </a:tc>
                <a:tc>
                  <a:txBody>
                    <a:bodyPr/>
                    <a:lstStyle/>
                    <a:p>
                      <a:r>
                        <a:rPr lang="es-ES" dirty="0"/>
                        <a:t>Condición </a:t>
                      </a:r>
                    </a:p>
                  </a:txBody>
                  <a:tcPr/>
                </a:tc>
                <a:extLst>
                  <a:ext uri="{0D108BD9-81ED-4DB2-BD59-A6C34878D82A}">
                    <a16:rowId xmlns:a16="http://schemas.microsoft.com/office/drawing/2014/main" xmlns="" val="10000"/>
                  </a:ext>
                </a:extLst>
              </a:tr>
              <a:tr h="504056">
                <a:tc>
                  <a:txBody>
                    <a:bodyPr/>
                    <a:lstStyle/>
                    <a:p>
                      <a:r>
                        <a:rPr lang="es-ES" dirty="0"/>
                        <a:t>Rolando Laurente Flores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Estadístico</a:t>
                      </a:r>
                    </a:p>
                  </a:txBody>
                  <a:tcPr/>
                </a:tc>
                <a:tc>
                  <a:txBody>
                    <a:bodyPr/>
                    <a:lstStyle/>
                    <a:p>
                      <a:r>
                        <a:rPr lang="es-ES" dirty="0"/>
                        <a:t>Nombrado </a:t>
                      </a:r>
                    </a:p>
                  </a:txBody>
                  <a:tcPr/>
                </a:tc>
                <a:extLst>
                  <a:ext uri="{0D108BD9-81ED-4DB2-BD59-A6C34878D82A}">
                    <a16:rowId xmlns:a16="http://schemas.microsoft.com/office/drawing/2014/main" xmlns="" val="10001"/>
                  </a:ext>
                </a:extLst>
              </a:tr>
              <a:tr h="504056">
                <a:tc>
                  <a:txBody>
                    <a:bodyPr/>
                    <a:lstStyle/>
                    <a:p>
                      <a:r>
                        <a:rPr lang="es-ES" dirty="0"/>
                        <a:t>Lame</a:t>
                      </a:r>
                      <a:r>
                        <a:rPr lang="es-ES" baseline="0" dirty="0"/>
                        <a:t> </a:t>
                      </a:r>
                      <a:r>
                        <a:rPr lang="es-ES" baseline="0" dirty="0" err="1"/>
                        <a:t>Fernandez</a:t>
                      </a:r>
                      <a:r>
                        <a:rPr lang="es-ES" baseline="0" dirty="0"/>
                        <a:t> Puma</a:t>
                      </a:r>
                      <a:endParaRPr lang="es-E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Analista PAD</a:t>
                      </a:r>
                    </a:p>
                  </a:txBody>
                  <a:tcPr/>
                </a:tc>
                <a:tc>
                  <a:txBody>
                    <a:bodyPr/>
                    <a:lstStyle/>
                    <a:p>
                      <a:r>
                        <a:rPr lang="es-ES" dirty="0"/>
                        <a:t>Nombrado </a:t>
                      </a:r>
                    </a:p>
                  </a:txBody>
                  <a:tcPr/>
                </a:tc>
                <a:extLst>
                  <a:ext uri="{0D108BD9-81ED-4DB2-BD59-A6C34878D82A}">
                    <a16:rowId xmlns:a16="http://schemas.microsoft.com/office/drawing/2014/main" xmlns="" val="10002"/>
                  </a:ext>
                </a:extLst>
              </a:tr>
              <a:tr h="504056">
                <a:tc>
                  <a:txBody>
                    <a:bodyPr/>
                    <a:lstStyle/>
                    <a:p>
                      <a:r>
                        <a:rPr lang="es-ES" dirty="0" err="1"/>
                        <a:t>Nestor</a:t>
                      </a:r>
                      <a:r>
                        <a:rPr lang="es-ES" dirty="0"/>
                        <a:t> Merma</a:t>
                      </a:r>
                    </a:p>
                  </a:txBody>
                  <a:tcPr/>
                </a:tc>
                <a:tc>
                  <a:txBody>
                    <a:bodyPr/>
                    <a:lstStyle/>
                    <a:p>
                      <a:r>
                        <a:rPr lang="es-ES" dirty="0"/>
                        <a:t>Digitador</a:t>
                      </a:r>
                    </a:p>
                  </a:txBody>
                  <a:tcPr/>
                </a:tc>
                <a:tc>
                  <a:txBody>
                    <a:bodyPr/>
                    <a:lstStyle/>
                    <a:p>
                      <a:r>
                        <a:rPr lang="es-ES" dirty="0"/>
                        <a:t>Contrato –</a:t>
                      </a:r>
                      <a:r>
                        <a:rPr lang="es-ES" baseline="0" dirty="0"/>
                        <a:t> CAS</a:t>
                      </a:r>
                      <a:endParaRPr lang="es-ES" dirty="0"/>
                    </a:p>
                  </a:txBody>
                  <a:tcPr/>
                </a:tc>
                <a:extLst>
                  <a:ext uri="{0D108BD9-81ED-4DB2-BD59-A6C34878D82A}">
                    <a16:rowId xmlns:a16="http://schemas.microsoft.com/office/drawing/2014/main" xmlns="" val="10003"/>
                  </a:ext>
                </a:extLst>
              </a:tr>
              <a:tr h="504056">
                <a:tc>
                  <a:txBody>
                    <a:bodyPr/>
                    <a:lstStyle/>
                    <a:p>
                      <a:r>
                        <a:rPr lang="es-ES" sz="1800" kern="1200" dirty="0">
                          <a:solidFill>
                            <a:schemeClr val="dk1"/>
                          </a:solidFill>
                          <a:latin typeface="+mn-lt"/>
                          <a:ea typeface="+mn-ea"/>
                          <a:cs typeface="+mn-cs"/>
                        </a:rPr>
                        <a:t>Edwin José Rojas Linares</a:t>
                      </a:r>
                    </a:p>
                  </a:txBody>
                  <a:tcPr/>
                </a:tc>
                <a:tc>
                  <a:txBody>
                    <a:bodyPr/>
                    <a:lstStyle/>
                    <a:p>
                      <a:r>
                        <a:rPr lang="es-ES" dirty="0"/>
                        <a:t>Digitador</a:t>
                      </a:r>
                    </a:p>
                  </a:txBody>
                  <a:tcPr/>
                </a:tc>
                <a:tc>
                  <a:txBody>
                    <a:bodyPr/>
                    <a:lstStyle/>
                    <a:p>
                      <a:r>
                        <a:rPr lang="es-ES" dirty="0"/>
                        <a:t>Contrato –</a:t>
                      </a:r>
                      <a:r>
                        <a:rPr lang="es-ES" baseline="0" dirty="0"/>
                        <a:t> CAS</a:t>
                      </a:r>
                      <a:endParaRPr lang="es-ES" dirty="0"/>
                    </a:p>
                  </a:txBody>
                  <a:tcPr/>
                </a:tc>
                <a:extLst>
                  <a:ext uri="{0D108BD9-81ED-4DB2-BD59-A6C34878D82A}">
                    <a16:rowId xmlns:a16="http://schemas.microsoft.com/office/drawing/2014/main" xmlns="" val="10004"/>
                  </a:ext>
                </a:extLst>
              </a:tr>
              <a:tr h="504056">
                <a:tc>
                  <a:txBody>
                    <a:bodyPr/>
                    <a:lstStyle/>
                    <a:p>
                      <a:r>
                        <a:rPr lang="es-ES" dirty="0"/>
                        <a:t>Claudio Cesar Hinojosa</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Digitador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Contrato –</a:t>
                      </a:r>
                      <a:r>
                        <a:rPr lang="es-ES" baseline="0" dirty="0"/>
                        <a:t> CAS</a:t>
                      </a:r>
                      <a:endParaRPr lang="es-ES" dirty="0"/>
                    </a:p>
                  </a:txBody>
                  <a:tcPr/>
                </a:tc>
                <a:extLst>
                  <a:ext uri="{0D108BD9-81ED-4DB2-BD59-A6C34878D82A}">
                    <a16:rowId xmlns:a16="http://schemas.microsoft.com/office/drawing/2014/main" xmlns="" val="10005"/>
                  </a:ext>
                </a:extLst>
              </a:tr>
              <a:tr h="504056">
                <a:tc>
                  <a:txBody>
                    <a:bodyPr/>
                    <a:lstStyle/>
                    <a:p>
                      <a:r>
                        <a:rPr lang="es-ES" dirty="0"/>
                        <a:t>Edith</a:t>
                      </a:r>
                      <a:r>
                        <a:rPr lang="es-ES" baseline="0" dirty="0"/>
                        <a:t> Graciela Puma Callo</a:t>
                      </a:r>
                      <a:endParaRPr lang="es-E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Digitador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a:t>Contrato –</a:t>
                      </a:r>
                      <a:r>
                        <a:rPr lang="es-ES" baseline="0" dirty="0"/>
                        <a:t> CAS</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798656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971600" y="476672"/>
            <a:ext cx="7221488" cy="1139825"/>
          </a:xfrm>
          <a:prstGeom prst="rect">
            <a:avLst/>
          </a:prstGeom>
        </p:spPr>
        <p:txBody>
          <a:bodyPr vert="horz" lIns="91440" tIns="45720" rIns="91440" bIns="45720" rtlCol="0" anchor="b" anchorCtr="0">
            <a:normAutofit fontScale="92500" lnSpcReduction="1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defTabSz="762000" eaLnBrk="0" fontAlgn="base" hangingPunct="0">
              <a:spcAft>
                <a:spcPct val="0"/>
              </a:spcAft>
              <a:defRPr/>
            </a:pPr>
            <a:r>
              <a:rPr lang="es-ES" dirty="0">
                <a:solidFill>
                  <a:schemeClr val="tx1"/>
                </a:solidFill>
                <a:effectLst>
                  <a:outerShdw blurRad="38100" dist="38100" dir="2700000" algn="tl">
                    <a:srgbClr val="FFFFFF"/>
                  </a:outerShdw>
                </a:effectLst>
                <a:latin typeface="Cooper Black" pitchFamily="18" charset="0"/>
              </a:rPr>
              <a:t>RECURSOS HUMANOS </a:t>
            </a:r>
          </a:p>
          <a:p>
            <a:pPr defTabSz="762000" eaLnBrk="0" fontAlgn="base" hangingPunct="0">
              <a:spcAft>
                <a:spcPct val="0"/>
              </a:spcAft>
              <a:defRPr/>
            </a:pPr>
            <a:r>
              <a:rPr lang="es-ES" dirty="0">
                <a:solidFill>
                  <a:schemeClr val="tx1"/>
                </a:solidFill>
                <a:effectLst>
                  <a:outerShdw blurRad="38100" dist="38100" dir="2700000" algn="tl">
                    <a:srgbClr val="FFFFFF"/>
                  </a:outerShdw>
                </a:effectLst>
                <a:latin typeface="Cooper Black" pitchFamily="18" charset="0"/>
              </a:rPr>
              <a:t>UNIDAD DE ESTADISTICA </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1100" y="2235200"/>
            <a:ext cx="678180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560603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11560" y="116632"/>
            <a:ext cx="8100392" cy="864096"/>
          </a:xfrm>
          <a:prstGeom prst="rect">
            <a:avLst/>
          </a:prstGeom>
        </p:spPr>
        <p:txBody>
          <a:bodyPr vert="horz" lIns="91440" tIns="45720" rIns="91440" bIns="45720" rtlCol="0" anchor="b" anchorCtr="0">
            <a:normAutofit fontScale="92500" lnSpcReduction="2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s-PE" sz="3200" b="1" dirty="0">
                <a:solidFill>
                  <a:schemeClr val="tx1"/>
                </a:solidFill>
                <a:latin typeface="Times New Roman" pitchFamily="18" charset="0"/>
                <a:cs typeface="Times New Roman" pitchFamily="18" charset="0"/>
              </a:rPr>
              <a:t>	SITUACION DE LA UNIDAD  DE  ESTADISTICA  </a:t>
            </a:r>
            <a:endParaRPr lang="es-ES" dirty="0">
              <a:solidFill>
                <a:schemeClr val="tx1"/>
              </a:solidFill>
              <a:latin typeface="Times New Roman" pitchFamily="18" charset="0"/>
              <a:cs typeface="Times New Roman" pitchFamily="18" charset="0"/>
            </a:endParaRPr>
          </a:p>
        </p:txBody>
      </p:sp>
      <p:sp>
        <p:nvSpPr>
          <p:cNvPr id="3" name="Rectangle 4"/>
          <p:cNvSpPr>
            <a:spLocks noChangeArrowheads="1"/>
          </p:cNvSpPr>
          <p:nvPr/>
        </p:nvSpPr>
        <p:spPr bwMode="auto">
          <a:xfrm>
            <a:off x="683568" y="1257429"/>
            <a:ext cx="8134414" cy="5170646"/>
          </a:xfrm>
          <a:prstGeom prst="rect">
            <a:avLst/>
          </a:prstGeom>
          <a:noFill/>
          <a:ln w="9525">
            <a:noFill/>
            <a:miter lim="800000"/>
            <a:headEnd/>
            <a:tailEnd/>
          </a:ln>
        </p:spPr>
        <p:txBody>
          <a:bodyPr wrap="square" anchor="ctr">
            <a:spAutoFit/>
          </a:bodyPr>
          <a:lstStyle/>
          <a:p>
            <a:pPr algn="just" fontAlgn="base">
              <a:spcBef>
                <a:spcPct val="0"/>
              </a:spcBef>
              <a:spcAft>
                <a:spcPct val="0"/>
              </a:spcAft>
            </a:pPr>
            <a:r>
              <a:rPr lang="es-ES" sz="2200" dirty="0">
                <a:latin typeface="Arial" charset="0"/>
              </a:rPr>
              <a:t>Durante el año  2013 y 2014, 2015-2016 hubo disminución de personal, 2021 se ha retomado el personal el servicio de estadística con 07 trabajadores y para el 2022 se incorporó un servidor del servicio COVID para poder ampliar el horario de atención de lunes a sábado quienes laboran en las siguientes áreas:</a:t>
            </a:r>
          </a:p>
          <a:p>
            <a:pPr fontAlgn="base">
              <a:spcBef>
                <a:spcPct val="0"/>
              </a:spcBef>
              <a:spcAft>
                <a:spcPct val="0"/>
              </a:spcAft>
            </a:pPr>
            <a:endParaRPr lang="es-ES" sz="2200" dirty="0">
              <a:latin typeface="Arial" charset="0"/>
            </a:endParaRPr>
          </a:p>
          <a:p>
            <a:pPr marL="285750" indent="-285750" fontAlgn="base">
              <a:spcBef>
                <a:spcPct val="0"/>
              </a:spcBef>
              <a:spcAft>
                <a:spcPct val="0"/>
              </a:spcAft>
              <a:buFont typeface="Arial" charset="0"/>
              <a:buChar char="•"/>
            </a:pPr>
            <a:r>
              <a:rPr lang="es-ES" sz="2200" dirty="0">
                <a:latin typeface="Arial" charset="0"/>
              </a:rPr>
              <a:t>01 responsable, coordina los trabajos a realizar en el servicio así como gestión y trámite documentario.</a:t>
            </a:r>
          </a:p>
          <a:p>
            <a:pPr marL="285750" indent="-285750" fontAlgn="base">
              <a:spcBef>
                <a:spcPct val="0"/>
              </a:spcBef>
              <a:spcAft>
                <a:spcPct val="0"/>
              </a:spcAft>
              <a:buFont typeface="Arial" charset="0"/>
              <a:buChar char="•"/>
            </a:pPr>
            <a:r>
              <a:rPr lang="es-ES" sz="2200" dirty="0">
                <a:latin typeface="Arial" charset="0"/>
              </a:rPr>
              <a:t>01 Ingeniero, encargado del área de informática, de igual manera apoyo técnico al área de procesamiento de datos.  </a:t>
            </a:r>
          </a:p>
          <a:p>
            <a:pPr marL="285750" indent="-285750" fontAlgn="base">
              <a:spcBef>
                <a:spcPct val="0"/>
              </a:spcBef>
              <a:spcAft>
                <a:spcPct val="0"/>
              </a:spcAft>
              <a:buFont typeface="Arial" charset="0"/>
              <a:buChar char="•"/>
            </a:pPr>
            <a:r>
              <a:rPr lang="es-ES" sz="2200" dirty="0" smtClean="0">
                <a:latin typeface="Arial" charset="0"/>
              </a:rPr>
              <a:t>02. </a:t>
            </a:r>
            <a:r>
              <a:rPr lang="es-ES" sz="2200" dirty="0">
                <a:latin typeface="Arial" charset="0"/>
              </a:rPr>
              <a:t>Técnico encargados  del área de Admisión - SITEDS</a:t>
            </a:r>
          </a:p>
          <a:p>
            <a:pPr marL="285750" indent="-285750" fontAlgn="base">
              <a:spcBef>
                <a:spcPct val="0"/>
              </a:spcBef>
              <a:spcAft>
                <a:spcPct val="0"/>
              </a:spcAft>
              <a:buFont typeface="Arial" charset="0"/>
              <a:buChar char="•"/>
            </a:pPr>
            <a:r>
              <a:rPr lang="es-ES" sz="2200" dirty="0">
                <a:latin typeface="Arial" charset="0"/>
              </a:rPr>
              <a:t>01. Técnico encargado de Archivo - SITEDS</a:t>
            </a:r>
          </a:p>
          <a:p>
            <a:pPr marL="285750" indent="-285750" fontAlgn="base">
              <a:spcBef>
                <a:spcPct val="0"/>
              </a:spcBef>
              <a:spcAft>
                <a:spcPct val="0"/>
              </a:spcAft>
              <a:buFont typeface="Arial" charset="0"/>
              <a:buChar char="•"/>
            </a:pPr>
            <a:r>
              <a:rPr lang="es-ES" sz="2200" dirty="0">
                <a:latin typeface="Arial" charset="0"/>
              </a:rPr>
              <a:t>03. Técnicos  dedicados al  procesamiento de información HIS, EMERGENCIAS, HOSPITALIZACION, VPH.</a:t>
            </a:r>
          </a:p>
        </p:txBody>
      </p:sp>
    </p:spTree>
    <p:extLst>
      <p:ext uri="{BB962C8B-B14F-4D97-AF65-F5344CB8AC3E}">
        <p14:creationId xmlns:p14="http://schemas.microsoft.com/office/powerpoint/2010/main" val="331010648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11560" y="116632"/>
            <a:ext cx="8100392" cy="864096"/>
          </a:xfrm>
          <a:prstGeom prst="rect">
            <a:avLst/>
          </a:prstGeom>
        </p:spPr>
        <p:txBody>
          <a:bodyPr vert="horz" lIns="91440" tIns="45720" rIns="91440" bIns="45720" rtlCol="0" anchor="b" anchorCtr="0">
            <a:normAutofit fontScale="92500" lnSpcReduction="20000"/>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s-PE" sz="3200" b="1" dirty="0">
                <a:solidFill>
                  <a:schemeClr val="tx1"/>
                </a:solidFill>
                <a:latin typeface="Times New Roman" pitchFamily="18" charset="0"/>
                <a:cs typeface="Times New Roman" pitchFamily="18" charset="0"/>
              </a:rPr>
              <a:t>	SITUACION DE LA UNIDAD  DE  ESTADISTICA  </a:t>
            </a:r>
            <a:endParaRPr lang="es-ES" dirty="0">
              <a:solidFill>
                <a:schemeClr val="tx1"/>
              </a:solidFill>
              <a:latin typeface="Times New Roman" pitchFamily="18" charset="0"/>
              <a:cs typeface="Times New Roman" pitchFamily="18" charset="0"/>
            </a:endParaRPr>
          </a:p>
        </p:txBody>
      </p:sp>
      <p:sp>
        <p:nvSpPr>
          <p:cNvPr id="3" name="Rectangle 4"/>
          <p:cNvSpPr>
            <a:spLocks noChangeArrowheads="1"/>
          </p:cNvSpPr>
          <p:nvPr/>
        </p:nvSpPr>
        <p:spPr bwMode="auto">
          <a:xfrm>
            <a:off x="445716" y="1634114"/>
            <a:ext cx="8134414" cy="4401205"/>
          </a:xfrm>
          <a:prstGeom prst="rect">
            <a:avLst/>
          </a:prstGeom>
          <a:noFill/>
          <a:ln w="9525">
            <a:noFill/>
            <a:miter lim="800000"/>
            <a:headEnd/>
            <a:tailEnd/>
          </a:ln>
        </p:spPr>
        <p:txBody>
          <a:bodyPr wrap="square" anchor="ctr">
            <a:spAutoFit/>
          </a:bodyPr>
          <a:lstStyle/>
          <a:p>
            <a:pPr marL="342900" indent="-342900" algn="just">
              <a:buFont typeface="Arial" pitchFamily="34" charset="0"/>
              <a:buChar char="•"/>
            </a:pPr>
            <a:r>
              <a:rPr lang="es-ES" sz="2000" dirty="0"/>
              <a:t>Todavía carecemos de un ambiente adecuado para Archivo de Historias Clínicas , Emergencias y documentos. Se realizaron las gestiones necesarias pero el espacio es insuficiente y presenta problemas de filtración de agua.</a:t>
            </a:r>
          </a:p>
          <a:p>
            <a:pPr marL="342900" indent="-342900" algn="just">
              <a:buFont typeface="Arial" pitchFamily="34" charset="0"/>
              <a:buChar char="•"/>
            </a:pPr>
            <a:endParaRPr lang="es-ES" sz="2000" dirty="0"/>
          </a:p>
          <a:p>
            <a:pPr marL="342900" indent="-342900" algn="just">
              <a:buFont typeface="Arial" pitchFamily="34" charset="0"/>
              <a:buChar char="•"/>
            </a:pPr>
            <a:r>
              <a:rPr lang="es-ES" sz="2000" dirty="0"/>
              <a:t>El sistema </a:t>
            </a:r>
            <a:r>
              <a:rPr lang="es-ES" sz="2000" dirty="0" err="1"/>
              <a:t>Galenhos</a:t>
            </a:r>
            <a:r>
              <a:rPr lang="es-ES" sz="2000" dirty="0"/>
              <a:t> ya no tiene soporte </a:t>
            </a:r>
            <a:r>
              <a:rPr lang="es-ES" sz="2000" dirty="0" err="1"/>
              <a:t>Minsa</a:t>
            </a:r>
            <a:r>
              <a:rPr lang="es-ES" sz="2000" dirty="0"/>
              <a:t> , se esta esperando el nuevo sistema oficial </a:t>
            </a:r>
            <a:r>
              <a:rPr lang="es-ES" sz="2000" dirty="0" smtClean="0"/>
              <a:t>E-</a:t>
            </a:r>
            <a:r>
              <a:rPr lang="es-ES" sz="2000" dirty="0" err="1" smtClean="0"/>
              <a:t>Qhali</a:t>
            </a:r>
            <a:r>
              <a:rPr lang="es-ES" sz="2000" dirty="0" smtClean="0"/>
              <a:t> para niño sano, obstetricia ya implementó.</a:t>
            </a:r>
            <a:endParaRPr lang="es-ES" sz="2000" dirty="0"/>
          </a:p>
          <a:p>
            <a:pPr marL="342900" indent="-342900" algn="just">
              <a:buFont typeface="Arial" pitchFamily="34" charset="0"/>
              <a:buChar char="•"/>
            </a:pPr>
            <a:endParaRPr lang="es-ES" sz="2000" dirty="0"/>
          </a:p>
          <a:p>
            <a:pPr marL="342900" indent="-342900" algn="just">
              <a:buFont typeface="Arial" pitchFamily="34" charset="0"/>
              <a:buChar char="•"/>
            </a:pPr>
            <a:r>
              <a:rPr lang="es-ES" sz="2000" dirty="0"/>
              <a:t>Todavía se tiene mobiliario y equipos de cómputo con más de 5 años de antigüedad, </a:t>
            </a:r>
            <a:r>
              <a:rPr lang="es-ES" sz="2000" dirty="0" smtClean="0"/>
              <a:t>es urgente el equipo para la digitación SEEM.</a:t>
            </a:r>
          </a:p>
          <a:p>
            <a:pPr marL="342900" indent="-342900" algn="just">
              <a:buFont typeface="Arial" pitchFamily="34" charset="0"/>
              <a:buChar char="•"/>
            </a:pPr>
            <a:endParaRPr lang="es-ES" sz="2000" dirty="0"/>
          </a:p>
          <a:p>
            <a:pPr marL="342900" indent="-342900" algn="just">
              <a:buFont typeface="Arial" pitchFamily="34" charset="0"/>
              <a:buChar char="•"/>
            </a:pPr>
            <a:r>
              <a:rPr lang="es-ES" sz="2000" dirty="0"/>
              <a:t>Todavía se tienen problemas con los </a:t>
            </a:r>
            <a:r>
              <a:rPr lang="es-ES" sz="2000" dirty="0" err="1"/>
              <a:t>reporteadores</a:t>
            </a:r>
            <a:r>
              <a:rPr lang="es-ES" sz="2000" dirty="0"/>
              <a:t> de la GERESA – que a la fecha no remiten el </a:t>
            </a:r>
            <a:r>
              <a:rPr lang="es-ES" sz="2000" dirty="0" err="1"/>
              <a:t>reporteador</a:t>
            </a:r>
            <a:r>
              <a:rPr lang="es-ES" sz="2000" dirty="0"/>
              <a:t> </a:t>
            </a:r>
            <a:r>
              <a:rPr lang="es-ES" sz="2000" dirty="0" smtClean="0"/>
              <a:t>2026 ni población</a:t>
            </a:r>
            <a:endParaRPr lang="es-ES" sz="2000" dirty="0"/>
          </a:p>
        </p:txBody>
      </p:sp>
    </p:spTree>
    <p:extLst>
      <p:ext uri="{BB962C8B-B14F-4D97-AF65-F5344CB8AC3E}">
        <p14:creationId xmlns:p14="http://schemas.microsoft.com/office/powerpoint/2010/main" val="229168446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564223" y="188640"/>
            <a:ext cx="7665806" cy="400110"/>
          </a:xfrm>
          <a:prstGeom prst="rect">
            <a:avLst/>
          </a:prstGeom>
        </p:spPr>
        <p:txBody>
          <a:bodyPr wrap="square">
            <a:spAutoFit/>
          </a:bodyPr>
          <a:lstStyle/>
          <a:p>
            <a:pPr algn="ctr" defTabSz="762000" eaLnBrk="0" hangingPunct="0">
              <a:defRPr/>
            </a:pPr>
            <a:r>
              <a:rPr lang="es-ES_tradnl" sz="2000" b="1" dirty="0">
                <a:effectLst>
                  <a:outerShdw blurRad="38100" dist="38100" dir="2700000" algn="tl">
                    <a:srgbClr val="C0C0C0"/>
                  </a:outerShdw>
                </a:effectLst>
                <a:latin typeface="Comic Sans MS" pitchFamily="66" charset="0"/>
              </a:rPr>
              <a:t>PROCESAMIENTO DE DATOS - ESTADÍSTICA</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4" y="2132856"/>
            <a:ext cx="1658857" cy="1029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Rectángulo"/>
          <p:cNvSpPr/>
          <p:nvPr/>
        </p:nvSpPr>
        <p:spPr>
          <a:xfrm>
            <a:off x="179512" y="1086449"/>
            <a:ext cx="6912768" cy="3785652"/>
          </a:xfrm>
          <a:prstGeom prst="rect">
            <a:avLst/>
          </a:prstGeom>
        </p:spPr>
        <p:txBody>
          <a:bodyPr wrap="square">
            <a:spAutoFit/>
          </a:bodyPr>
          <a:lstStyle/>
          <a:p>
            <a:pPr marL="342900" indent="-342900" algn="just">
              <a:buFont typeface="Arial" pitchFamily="34" charset="0"/>
              <a:buChar char="•"/>
            </a:pPr>
            <a:r>
              <a:rPr lang="es-ES" sz="2000" dirty="0"/>
              <a:t>Se tienen los sistemas estandarizados a nivel nacional:</a:t>
            </a:r>
          </a:p>
          <a:p>
            <a:pPr marL="800100" lvl="1" indent="-342900" algn="just">
              <a:buFont typeface="Wingdings" pitchFamily="2" charset="2"/>
              <a:buChar char="Ø"/>
            </a:pPr>
            <a:r>
              <a:rPr lang="es-ES" sz="2000" dirty="0"/>
              <a:t>Sistema Integrado de Egresos y Emergencias</a:t>
            </a:r>
          </a:p>
          <a:p>
            <a:pPr marL="800100" lvl="1" indent="-342900" algn="just">
              <a:buFont typeface="Wingdings" pitchFamily="2" charset="2"/>
              <a:buChar char="Ø"/>
            </a:pPr>
            <a:r>
              <a:rPr lang="es-ES" sz="2000" dirty="0"/>
              <a:t>HIS </a:t>
            </a:r>
            <a:r>
              <a:rPr lang="es-ES" sz="2000" dirty="0" smtClean="0"/>
              <a:t>MINSA</a:t>
            </a:r>
            <a:endParaRPr lang="es-ES" sz="2000" dirty="0"/>
          </a:p>
          <a:p>
            <a:pPr marL="800100" lvl="1" indent="-342900" algn="just">
              <a:buFont typeface="Wingdings" pitchFamily="2" charset="2"/>
              <a:buChar char="Ø"/>
            </a:pPr>
            <a:r>
              <a:rPr lang="es-ES" sz="2000" dirty="0"/>
              <a:t>SITEDS</a:t>
            </a:r>
          </a:p>
          <a:p>
            <a:pPr marL="342900" indent="-342900" algn="just">
              <a:buFont typeface="Arial" pitchFamily="34" charset="0"/>
              <a:buChar char="•"/>
            </a:pPr>
            <a:r>
              <a:rPr lang="es-ES" sz="2000" dirty="0"/>
              <a:t>Se realiza junto a las coordinaciones el control de calidad mensual de los diferentes programas estratégicos, </a:t>
            </a:r>
            <a:r>
              <a:rPr lang="es-ES" sz="2000" dirty="0">
                <a:solidFill>
                  <a:srgbClr val="FF0000"/>
                </a:solidFill>
              </a:rPr>
              <a:t>pese a que los </a:t>
            </a:r>
            <a:r>
              <a:rPr lang="es-ES" sz="2000" dirty="0" err="1">
                <a:solidFill>
                  <a:srgbClr val="FF0000"/>
                </a:solidFill>
              </a:rPr>
              <a:t>reporteadores</a:t>
            </a:r>
            <a:r>
              <a:rPr lang="es-ES" sz="2000" dirty="0">
                <a:solidFill>
                  <a:srgbClr val="FF0000"/>
                </a:solidFill>
              </a:rPr>
              <a:t> de DIRESA se actualizan hasta en el mes de </a:t>
            </a:r>
            <a:r>
              <a:rPr lang="es-ES" sz="2000" dirty="0" smtClean="0">
                <a:solidFill>
                  <a:srgbClr val="FF0000"/>
                </a:solidFill>
              </a:rPr>
              <a:t>diciembre así como modificación de registros por parte de enfermería</a:t>
            </a:r>
            <a:r>
              <a:rPr lang="es-ES" sz="2000" dirty="0" smtClean="0"/>
              <a:t>.</a:t>
            </a:r>
            <a:endParaRPr lang="es-ES" sz="2000" dirty="0"/>
          </a:p>
          <a:p>
            <a:pPr marL="342900" indent="-342900" algn="just">
              <a:buFont typeface="Arial" pitchFamily="34" charset="0"/>
              <a:buChar char="•"/>
            </a:pPr>
            <a:r>
              <a:rPr lang="es-ES" sz="2000" dirty="0"/>
              <a:t>De forma permanente se realiza las coordinaciones respectivas con las diferentes áreas del hospital para mejorar procesos y flujos</a:t>
            </a: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6293" y="3429000"/>
            <a:ext cx="1658857" cy="1258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21939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564223" y="188640"/>
            <a:ext cx="7665806" cy="400110"/>
          </a:xfrm>
          <a:prstGeom prst="rect">
            <a:avLst/>
          </a:prstGeom>
        </p:spPr>
        <p:txBody>
          <a:bodyPr wrap="square">
            <a:spAutoFit/>
          </a:bodyPr>
          <a:lstStyle/>
          <a:p>
            <a:pPr algn="ctr" defTabSz="762000" eaLnBrk="0" hangingPunct="0">
              <a:defRPr/>
            </a:pPr>
            <a:r>
              <a:rPr lang="es-ES_tradnl" sz="2000" b="1" dirty="0">
                <a:effectLst>
                  <a:outerShdw blurRad="38100" dist="38100" dir="2700000" algn="tl">
                    <a:srgbClr val="C0C0C0"/>
                  </a:outerShdw>
                </a:effectLst>
                <a:latin typeface="Comic Sans MS" pitchFamily="66" charset="0"/>
              </a:rPr>
              <a:t>INFORMATICA</a:t>
            </a:r>
          </a:p>
        </p:txBody>
      </p:sp>
      <p:sp>
        <p:nvSpPr>
          <p:cNvPr id="9" name="8 Rectángulo"/>
          <p:cNvSpPr/>
          <p:nvPr/>
        </p:nvSpPr>
        <p:spPr>
          <a:xfrm>
            <a:off x="179512" y="1086449"/>
            <a:ext cx="8784976" cy="2862322"/>
          </a:xfrm>
          <a:prstGeom prst="rect">
            <a:avLst/>
          </a:prstGeom>
        </p:spPr>
        <p:txBody>
          <a:bodyPr wrap="square">
            <a:spAutoFit/>
          </a:bodyPr>
          <a:lstStyle/>
          <a:p>
            <a:pPr marL="342900" indent="-342900" algn="just">
              <a:buFont typeface="Arial" pitchFamily="34" charset="0"/>
              <a:buChar char="•"/>
            </a:pPr>
            <a:r>
              <a:rPr lang="es-ES" sz="2000" dirty="0"/>
              <a:t>Brinda servicios en cuanto a mantenimiento.</a:t>
            </a:r>
          </a:p>
          <a:p>
            <a:pPr marL="342900" indent="-342900" algn="just">
              <a:buFont typeface="Arial" pitchFamily="34" charset="0"/>
              <a:buChar char="•"/>
            </a:pPr>
            <a:r>
              <a:rPr lang="es-ES" sz="2000" dirty="0"/>
              <a:t>Se ha generado un web </a:t>
            </a:r>
            <a:r>
              <a:rPr lang="es-ES" sz="2000" dirty="0" err="1"/>
              <a:t>site</a:t>
            </a:r>
            <a:r>
              <a:rPr lang="es-ES" sz="2000" dirty="0"/>
              <a:t> institucional.</a:t>
            </a:r>
          </a:p>
          <a:p>
            <a:pPr marL="342900" indent="-342900" algn="just">
              <a:buFont typeface="Arial" pitchFamily="34" charset="0"/>
              <a:buChar char="•"/>
            </a:pPr>
            <a:r>
              <a:rPr lang="es-ES" sz="2000" dirty="0"/>
              <a:t>La asesoría a diferentes áreas del hospital distrae el trabajo principal.</a:t>
            </a:r>
          </a:p>
          <a:p>
            <a:pPr marL="342900" indent="-342900" algn="just">
              <a:buFont typeface="Arial" pitchFamily="34" charset="0"/>
              <a:buChar char="•"/>
            </a:pPr>
            <a:r>
              <a:rPr lang="es-ES" sz="2000" dirty="0"/>
              <a:t>Se han presentado problemas con servidores, es necesaria la compra de respaldos.</a:t>
            </a:r>
          </a:p>
          <a:p>
            <a:pPr marL="342900" indent="-342900" algn="just">
              <a:buFont typeface="Arial" pitchFamily="34" charset="0"/>
              <a:buChar char="•"/>
            </a:pPr>
            <a:r>
              <a:rPr lang="es-ES" sz="2000" dirty="0"/>
              <a:t>Se precisa mejorar el cableado estructurado de la red de computadores.</a:t>
            </a:r>
          </a:p>
          <a:p>
            <a:pPr marL="342900" indent="-342900" algn="just">
              <a:buFont typeface="Arial" pitchFamily="34" charset="0"/>
              <a:buChar char="•"/>
            </a:pPr>
            <a:r>
              <a:rPr lang="es-ES" sz="2000" dirty="0"/>
              <a:t>Se necesita la capacitación y/o actualización en sistemas de gestión hospitalaria. </a:t>
            </a:r>
          </a:p>
          <a:p>
            <a:pPr marL="342900" indent="-342900" algn="just">
              <a:buFont typeface="Arial" pitchFamily="34" charset="0"/>
              <a:buChar char="•"/>
            </a:pPr>
            <a:endParaRPr lang="es-ES" sz="2000" dirty="0"/>
          </a:p>
        </p:txBody>
      </p:sp>
    </p:spTree>
    <p:extLst>
      <p:ext uri="{BB962C8B-B14F-4D97-AF65-F5344CB8AC3E}">
        <p14:creationId xmlns:p14="http://schemas.microsoft.com/office/powerpoint/2010/main" val="2202870246"/>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027196" y="348190"/>
            <a:ext cx="7665806" cy="369332"/>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C0C0C0"/>
                  </a:outerShdw>
                </a:effectLst>
                <a:latin typeface="Comic Sans MS" pitchFamily="66" charset="0"/>
              </a:rPr>
              <a:t>TAREAS ADICIONALES</a:t>
            </a:r>
          </a:p>
        </p:txBody>
      </p:sp>
      <p:sp>
        <p:nvSpPr>
          <p:cNvPr id="4" name="3 Rectángulo"/>
          <p:cNvSpPr/>
          <p:nvPr/>
        </p:nvSpPr>
        <p:spPr>
          <a:xfrm>
            <a:off x="323528" y="1386840"/>
            <a:ext cx="4968552" cy="2554545"/>
          </a:xfrm>
          <a:prstGeom prst="rect">
            <a:avLst/>
          </a:prstGeom>
        </p:spPr>
        <p:txBody>
          <a:bodyPr wrap="square">
            <a:spAutoFit/>
          </a:bodyPr>
          <a:lstStyle/>
          <a:p>
            <a:pPr marL="342900" indent="-342900" algn="just">
              <a:buFont typeface="Arial" pitchFamily="34" charset="0"/>
              <a:buChar char="•"/>
            </a:pPr>
            <a:r>
              <a:rPr lang="es-ES" sz="2000" dirty="0"/>
              <a:t>SETI IPRESS Consume recursos adicionales.</a:t>
            </a:r>
          </a:p>
          <a:p>
            <a:pPr marL="342900" indent="-342900" algn="just">
              <a:buFont typeface="Arial" pitchFamily="34" charset="0"/>
              <a:buChar char="•"/>
            </a:pPr>
            <a:endParaRPr lang="es-ES" sz="2000" dirty="0"/>
          </a:p>
          <a:p>
            <a:pPr marL="342900" indent="-342900" algn="just">
              <a:buFont typeface="Arial" pitchFamily="34" charset="0"/>
              <a:buChar char="•"/>
            </a:pPr>
            <a:r>
              <a:rPr lang="es-ES" sz="2000" dirty="0"/>
              <a:t>La información se remite sin el control de calidad respectivo debido a la no conformación a la fecha del comité de </a:t>
            </a:r>
            <a:r>
              <a:rPr lang="es-ES" sz="2000" dirty="0" err="1"/>
              <a:t>envio</a:t>
            </a:r>
            <a:r>
              <a:rPr lang="es-ES" sz="2000" dirty="0"/>
              <a:t> de información a  SUSALUD SETI IPRESS.</a:t>
            </a:r>
          </a:p>
        </p:txBody>
      </p:sp>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4221" b="11566"/>
          <a:stretch/>
        </p:blipFill>
        <p:spPr bwMode="auto">
          <a:xfrm>
            <a:off x="5364088" y="1325881"/>
            <a:ext cx="3518299" cy="2031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Rectángulo"/>
          <p:cNvSpPr/>
          <p:nvPr/>
        </p:nvSpPr>
        <p:spPr>
          <a:xfrm>
            <a:off x="448504" y="4509120"/>
            <a:ext cx="4987592" cy="2246769"/>
          </a:xfrm>
          <a:prstGeom prst="rect">
            <a:avLst/>
          </a:prstGeom>
        </p:spPr>
        <p:txBody>
          <a:bodyPr wrap="square">
            <a:spAutoFit/>
          </a:bodyPr>
          <a:lstStyle/>
          <a:p>
            <a:pPr marL="342900" indent="-342900" algn="just">
              <a:buFont typeface="Arial" pitchFamily="34" charset="0"/>
              <a:buChar char="•"/>
            </a:pPr>
            <a:r>
              <a:rPr lang="es-ES" sz="2000" dirty="0"/>
              <a:t>Se continua con una </a:t>
            </a:r>
            <a:r>
              <a:rPr lang="es-ES" sz="2000" dirty="0">
                <a:solidFill>
                  <a:srgbClr val="FF0000"/>
                </a:solidFill>
              </a:rPr>
              <a:t>alta demanda de informes médicos y copias certificadas para </a:t>
            </a:r>
            <a:r>
              <a:rPr lang="es-ES" sz="2000" dirty="0" smtClean="0">
                <a:solidFill>
                  <a:srgbClr val="FF0000"/>
                </a:solidFill>
              </a:rPr>
              <a:t>instituciones y público </a:t>
            </a:r>
            <a:r>
              <a:rPr lang="es-ES" sz="2000" dirty="0"/>
              <a:t>lo cual distrae la atención del personal, se </a:t>
            </a:r>
            <a:r>
              <a:rPr lang="es-ES" sz="2000" dirty="0" smtClean="0"/>
              <a:t>ha implementado </a:t>
            </a:r>
            <a:r>
              <a:rPr lang="es-ES" sz="2000" dirty="0"/>
              <a:t>los informes de alta en </a:t>
            </a:r>
            <a:r>
              <a:rPr lang="es-ES" sz="2000" dirty="0" smtClean="0"/>
              <a:t>hospitalización pero los usuarios indican que no les entregan.</a:t>
            </a:r>
            <a:endParaRPr lang="es-ES" sz="2000" dirty="0"/>
          </a:p>
        </p:txBody>
      </p:sp>
      <p:sp>
        <p:nvSpPr>
          <p:cNvPr id="2" name="AutoShape 2" descr="Resultado de imagen para informe médic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3861048"/>
            <a:ext cx="187642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724421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027196" y="348190"/>
            <a:ext cx="7665806" cy="369332"/>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C0C0C0"/>
                  </a:outerShdw>
                </a:effectLst>
                <a:latin typeface="Comic Sans MS" pitchFamily="66" charset="0"/>
              </a:rPr>
              <a:t>TAREAS ADICIONALES</a:t>
            </a:r>
          </a:p>
        </p:txBody>
      </p:sp>
      <p:sp>
        <p:nvSpPr>
          <p:cNvPr id="4" name="3 Rectángulo"/>
          <p:cNvSpPr/>
          <p:nvPr/>
        </p:nvSpPr>
        <p:spPr>
          <a:xfrm>
            <a:off x="323528" y="1386840"/>
            <a:ext cx="4536570" cy="2554545"/>
          </a:xfrm>
          <a:prstGeom prst="rect">
            <a:avLst/>
          </a:prstGeom>
        </p:spPr>
        <p:txBody>
          <a:bodyPr wrap="square">
            <a:spAutoFit/>
          </a:bodyPr>
          <a:lstStyle/>
          <a:p>
            <a:pPr marL="342900" indent="-342900" algn="just">
              <a:buFont typeface="Arial" pitchFamily="34" charset="0"/>
              <a:buChar char="•"/>
            </a:pPr>
            <a:r>
              <a:rPr lang="es-ES" sz="2000" dirty="0"/>
              <a:t>2024 se inició con el trabajo en el sistema SITEDS para la acreditación de usuarios SIS y otros, a la fecha no se ha conseguido el incremento de personal ni de equipos de cómputo para asumir de mejor forma este nuevo sistema</a:t>
            </a:r>
          </a:p>
        </p:txBody>
      </p:sp>
      <p:sp>
        <p:nvSpPr>
          <p:cNvPr id="2" name="AutoShape 2" descr="Resultado de imagen para informe médic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136487"/>
            <a:ext cx="3799471"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186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619672" y="209690"/>
            <a:ext cx="6048672" cy="369332"/>
          </a:xfrm>
          <a:prstGeom prst="rect">
            <a:avLst/>
          </a:prstGeom>
        </p:spPr>
        <p:txBody>
          <a:bodyPr wrap="square">
            <a:spAutoFit/>
          </a:bodyPr>
          <a:lstStyle/>
          <a:p>
            <a:pPr algn="ctr" defTabSz="762000" eaLnBrk="0" hangingPunct="0">
              <a:defRPr/>
            </a:pPr>
            <a:r>
              <a:rPr lang="es-ES_tradnl" b="1" dirty="0">
                <a:effectLst>
                  <a:outerShdw blurRad="38100" dist="38100" dir="2700000" algn="tl">
                    <a:srgbClr val="010199"/>
                  </a:outerShdw>
                </a:effectLst>
                <a:latin typeface="Comic Sans MS" pitchFamily="66" charset="0"/>
              </a:rPr>
              <a:t>ATENCIONES POR MESES </a:t>
            </a:r>
            <a:r>
              <a:rPr lang="es-ES_tradnl" b="1" dirty="0" smtClean="0">
                <a:effectLst>
                  <a:outerShdw blurRad="38100" dist="38100" dir="2700000" algn="tl">
                    <a:srgbClr val="010199"/>
                  </a:outerShdw>
                </a:effectLst>
                <a:latin typeface="Comic Sans MS" pitchFamily="66" charset="0"/>
              </a:rPr>
              <a:t>2020-2025</a:t>
            </a:r>
            <a:endParaRPr lang="es-ES_tradnl" b="1" dirty="0">
              <a:effectLst>
                <a:outerShdw blurRad="38100" dist="38100" dir="2700000" algn="tl">
                  <a:srgbClr val="010199"/>
                </a:outerShdw>
              </a:effectLst>
              <a:latin typeface="Comic Sans MS" pitchFamily="66" charset="0"/>
            </a:endParaRPr>
          </a:p>
        </p:txBody>
      </p:sp>
      <p:graphicFrame>
        <p:nvGraphicFramePr>
          <p:cNvPr id="6" name="13 Gráfico">
            <a:extLst>
              <a:ext uri="{FF2B5EF4-FFF2-40B4-BE49-F238E27FC236}">
                <a16:creationId xmlns="" xmlns:xdr="http://schemas.openxmlformats.org/drawingml/2006/spreadsheetDrawing" xmlns:a16="http://schemas.microsoft.com/office/drawing/2014/main" xmlns:lc="http://schemas.openxmlformats.org/drawingml/2006/lockedCanvas" id="{00000000-0008-0000-0400-00000E000000}"/>
              </a:ext>
            </a:extLst>
          </p:cNvPr>
          <p:cNvGraphicFramePr>
            <a:graphicFrameLocks/>
          </p:cNvGraphicFramePr>
          <p:nvPr>
            <p:extLst>
              <p:ext uri="{D42A27DB-BD31-4B8C-83A1-F6EECF244321}">
                <p14:modId xmlns:p14="http://schemas.microsoft.com/office/powerpoint/2010/main" val="2415933858"/>
              </p:ext>
            </p:extLst>
          </p:nvPr>
        </p:nvGraphicFramePr>
        <p:xfrm>
          <a:off x="107504" y="579022"/>
          <a:ext cx="8928991" cy="61623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0564259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a:xfrm>
            <a:off x="611560" y="2924944"/>
            <a:ext cx="8101012" cy="1139825"/>
          </a:xfrm>
          <a:prstGeom prst="rect">
            <a:avLst/>
          </a:prstGeom>
        </p:spPr>
        <p:txBody>
          <a:bodyPr anchorCtr="0">
            <a:normAutofit/>
          </a:bodyPr>
          <a:lstStyle/>
          <a:p>
            <a:pPr fontAlgn="base" latinLnBrk="0">
              <a:spcAft>
                <a:spcPct val="0"/>
              </a:spcAft>
              <a:defRPr/>
            </a:pPr>
            <a:r>
              <a:rPr lang="es-PE" sz="3100" dirty="0">
                <a:solidFill>
                  <a:schemeClr val="accent3">
                    <a:lumMod val="75000"/>
                  </a:schemeClr>
                </a:solidFill>
                <a:effectLst>
                  <a:outerShdw blurRad="38100" dist="38100" dir="2700000" algn="tl">
                    <a:srgbClr val="FFFFFF"/>
                  </a:outerShdw>
                </a:effectLst>
                <a:latin typeface="Arial Black" pitchFamily="34" charset="0"/>
              </a:rPr>
              <a:t>GESTIÓN DE LA UNIDAD </a:t>
            </a:r>
            <a:endParaRPr lang="es-ES" sz="3100" dirty="0">
              <a:solidFill>
                <a:schemeClr val="accent3">
                  <a:lumMod val="75000"/>
                </a:schemeClr>
              </a:solidFill>
              <a:effectLst>
                <a:outerShdw blurRad="38100" dist="38100" dir="2700000" algn="tl">
                  <a:srgbClr val="FFFFFF"/>
                </a:outerShdw>
              </a:effectLst>
              <a:latin typeface="Arial Black" pitchFamily="34" charset="0"/>
            </a:endParaRPr>
          </a:p>
        </p:txBody>
      </p:sp>
    </p:spTree>
    <p:extLst>
      <p:ext uri="{BB962C8B-B14F-4D97-AF65-F5344CB8AC3E}">
        <p14:creationId xmlns:p14="http://schemas.microsoft.com/office/powerpoint/2010/main" val="232570773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1870490119"/>
              </p:ext>
            </p:extLst>
          </p:nvPr>
        </p:nvGraphicFramePr>
        <p:xfrm>
          <a:off x="576804" y="1556792"/>
          <a:ext cx="7920880" cy="4815840"/>
        </p:xfrm>
        <a:graphic>
          <a:graphicData uri="http://schemas.openxmlformats.org/drawingml/2006/table">
            <a:tbl>
              <a:tblPr firstRow="1" bandRow="1">
                <a:tableStyleId>{5C22544A-7EE6-4342-B048-85BDC9FD1C3A}</a:tableStyleId>
              </a:tblPr>
              <a:tblGrid>
                <a:gridCol w="3960440">
                  <a:extLst>
                    <a:ext uri="{9D8B030D-6E8A-4147-A177-3AD203B41FA5}">
                      <a16:colId xmlns:a16="http://schemas.microsoft.com/office/drawing/2014/main" xmlns="" val="20000"/>
                    </a:ext>
                  </a:extLst>
                </a:gridCol>
                <a:gridCol w="3960440">
                  <a:extLst>
                    <a:ext uri="{9D8B030D-6E8A-4147-A177-3AD203B41FA5}">
                      <a16:colId xmlns:a16="http://schemas.microsoft.com/office/drawing/2014/main" xmlns="" val="20001"/>
                    </a:ext>
                  </a:extLst>
                </a:gridCol>
              </a:tblGrid>
              <a:tr h="2448272">
                <a:tc>
                  <a:txBody>
                    <a:bodyPr/>
                    <a:lstStyle/>
                    <a:p>
                      <a:pPr algn="just"/>
                      <a:r>
                        <a:rPr lang="es-ES" dirty="0">
                          <a:solidFill>
                            <a:srgbClr val="FF0000"/>
                          </a:solidFill>
                        </a:rPr>
                        <a:t>F</a:t>
                      </a:r>
                      <a:r>
                        <a:rPr lang="es-ES" dirty="0"/>
                        <a:t>ORTALEZAS</a:t>
                      </a:r>
                      <a:r>
                        <a:rPr lang="es-ES" baseline="0" dirty="0"/>
                        <a:t> </a:t>
                      </a:r>
                    </a:p>
                    <a:p>
                      <a:pPr algn="just"/>
                      <a:endParaRPr lang="es-ES" baseline="0" dirty="0"/>
                    </a:p>
                    <a:p>
                      <a:pPr marL="285750" indent="-285750" algn="just">
                        <a:buFont typeface="Arial" charset="0"/>
                        <a:buChar char="•"/>
                      </a:pPr>
                      <a:r>
                        <a:rPr lang="es-ES" sz="1200" baseline="0" dirty="0"/>
                        <a:t>Personal identificado con el servicio. </a:t>
                      </a:r>
                    </a:p>
                    <a:p>
                      <a:pPr marL="285750" indent="-285750" algn="just">
                        <a:buFont typeface="Arial" charset="0"/>
                        <a:buChar char="•"/>
                      </a:pPr>
                      <a:endParaRPr lang="es-ES" dirty="0"/>
                    </a:p>
                  </a:txBody>
                  <a:tcPr/>
                </a:tc>
                <a:tc>
                  <a:txBody>
                    <a:bodyPr/>
                    <a:lstStyle/>
                    <a:p>
                      <a:r>
                        <a:rPr lang="es-ES" dirty="0">
                          <a:solidFill>
                            <a:srgbClr val="FF0000"/>
                          </a:solidFill>
                        </a:rPr>
                        <a:t>D</a:t>
                      </a:r>
                      <a:r>
                        <a:rPr lang="es-ES" dirty="0"/>
                        <a:t>EBILIDADES </a:t>
                      </a:r>
                    </a:p>
                    <a:p>
                      <a:endParaRPr lang="es-ES" dirty="0"/>
                    </a:p>
                    <a:p>
                      <a:pPr marL="285750" indent="-285750" algn="just">
                        <a:buFont typeface="Arial" pitchFamily="34" charset="0"/>
                        <a:buChar char="•"/>
                      </a:pPr>
                      <a:r>
                        <a:rPr lang="es-ES" sz="1200" kern="1200" baseline="0" dirty="0"/>
                        <a:t>Espacio reducido  y  espacio inadecuado para el archivo de historias clínicas de consultorios </a:t>
                      </a:r>
                      <a:r>
                        <a:rPr lang="es-ES" sz="1200" dirty="0"/>
                        <a:t>, Emergencias y documentos</a:t>
                      </a:r>
                    </a:p>
                    <a:p>
                      <a:pPr marL="285750" indent="-285750" algn="just">
                        <a:buFont typeface="Arial" pitchFamily="34" charset="0"/>
                        <a:buChar char="•"/>
                      </a:pPr>
                      <a:r>
                        <a:rPr lang="es-ES" sz="1200" dirty="0"/>
                        <a:t>Equipos</a:t>
                      </a:r>
                      <a:r>
                        <a:rPr lang="es-ES" sz="1200" baseline="0" dirty="0"/>
                        <a:t>  informáticos  desfasados.</a:t>
                      </a:r>
                    </a:p>
                    <a:p>
                      <a:pPr marL="285750" indent="-285750" algn="just">
                        <a:buFont typeface="Arial" pitchFamily="34" charset="0"/>
                        <a:buChar char="•"/>
                      </a:pPr>
                      <a:r>
                        <a:rPr lang="es-ES" sz="1200" baseline="0" dirty="0"/>
                        <a:t>Carencia de mobiliario</a:t>
                      </a:r>
                    </a:p>
                    <a:p>
                      <a:pPr marL="285750" indent="-285750" algn="just">
                        <a:buFont typeface="Arial" pitchFamily="34" charset="0"/>
                        <a:buChar char="•"/>
                      </a:pPr>
                      <a:r>
                        <a:rPr lang="es-ES" sz="1200" baseline="0" dirty="0"/>
                        <a:t>Falta  de presupuesto como centro de costos</a:t>
                      </a:r>
                    </a:p>
                    <a:p>
                      <a:pPr marL="285750" indent="-285750">
                        <a:buFont typeface="Arial" pitchFamily="34" charset="0"/>
                        <a:buChar char="•"/>
                      </a:pPr>
                      <a:endParaRPr lang="es-ES" sz="1200" dirty="0"/>
                    </a:p>
                    <a:p>
                      <a:pPr marL="0" indent="0">
                        <a:buFont typeface="Arial" pitchFamily="34" charset="0"/>
                        <a:buNone/>
                      </a:pPr>
                      <a:endParaRPr lang="es-ES" sz="1200" dirty="0"/>
                    </a:p>
                    <a:p>
                      <a:pPr marL="285750" indent="-285750">
                        <a:buFont typeface="Arial" pitchFamily="34" charset="0"/>
                        <a:buChar char="•"/>
                      </a:pPr>
                      <a:endParaRPr lang="es-ES" sz="1200" baseline="0" dirty="0"/>
                    </a:p>
                    <a:p>
                      <a:pPr marL="285750" indent="-285750">
                        <a:buFont typeface="Arial" pitchFamily="34" charset="0"/>
                        <a:buChar char="•"/>
                      </a:pPr>
                      <a:endParaRPr lang="es-ES" sz="1200" dirty="0"/>
                    </a:p>
                  </a:txBody>
                  <a:tcPr/>
                </a:tc>
                <a:extLst>
                  <a:ext uri="{0D108BD9-81ED-4DB2-BD59-A6C34878D82A}">
                    <a16:rowId xmlns:a16="http://schemas.microsoft.com/office/drawing/2014/main" xmlns="" val="10000"/>
                  </a:ext>
                </a:extLst>
              </a:tr>
              <a:tr h="2275453">
                <a:tc>
                  <a:txBody>
                    <a:bodyPr/>
                    <a:lstStyle/>
                    <a:p>
                      <a:pPr algn="just"/>
                      <a:r>
                        <a:rPr lang="es-ES" b="1" dirty="0">
                          <a:solidFill>
                            <a:srgbClr val="FF0000"/>
                          </a:solidFill>
                        </a:rPr>
                        <a:t>O</a:t>
                      </a:r>
                      <a:r>
                        <a:rPr lang="es-ES" b="1" dirty="0"/>
                        <a:t>PORTUNIDADES  </a:t>
                      </a:r>
                    </a:p>
                    <a:p>
                      <a:pPr algn="just"/>
                      <a:endParaRPr lang="es-ES" dirty="0"/>
                    </a:p>
                    <a:p>
                      <a:pPr marL="285750" indent="-285750" algn="just">
                        <a:buFont typeface="Arial" pitchFamily="34" charset="0"/>
                        <a:buChar char="•"/>
                      </a:pPr>
                      <a:r>
                        <a:rPr lang="es-ES" sz="1400" kern="1200" baseline="0" dirty="0"/>
                        <a:t>Participación en cursos de capacitación y actualización en estadística  hospitalaria, archivística, </a:t>
                      </a:r>
                      <a:r>
                        <a:rPr lang="es-ES" sz="1400" kern="1200" baseline="0" dirty="0" err="1"/>
                        <a:t>TICs</a:t>
                      </a:r>
                      <a:r>
                        <a:rPr lang="es-ES" sz="1400" kern="1200" baseline="0" dirty="0"/>
                        <a:t>, etc.</a:t>
                      </a:r>
                    </a:p>
                    <a:p>
                      <a:pPr marL="285750" indent="-285750" algn="just">
                        <a:buFont typeface="Arial" pitchFamily="34" charset="0"/>
                        <a:buChar char="•"/>
                      </a:pPr>
                      <a:r>
                        <a:rPr lang="es-ES" sz="1400" kern="1200" baseline="0" dirty="0">
                          <a:solidFill>
                            <a:schemeClr val="dk1"/>
                          </a:solidFill>
                          <a:latin typeface="+mn-lt"/>
                          <a:ea typeface="+mn-ea"/>
                          <a:cs typeface="+mn-cs"/>
                        </a:rPr>
                        <a:t>Movilidad </a:t>
                      </a:r>
                      <a:r>
                        <a:rPr lang="es-ES" sz="1400" kern="1200" baseline="0" dirty="0" err="1">
                          <a:solidFill>
                            <a:schemeClr val="dk1"/>
                          </a:solidFill>
                          <a:latin typeface="+mn-lt"/>
                          <a:ea typeface="+mn-ea"/>
                          <a:cs typeface="+mn-cs"/>
                        </a:rPr>
                        <a:t>intra</a:t>
                      </a:r>
                      <a:r>
                        <a:rPr lang="es-ES" sz="1400" kern="1200" baseline="0" dirty="0">
                          <a:solidFill>
                            <a:schemeClr val="dk1"/>
                          </a:solidFill>
                          <a:latin typeface="+mn-lt"/>
                          <a:ea typeface="+mn-ea"/>
                          <a:cs typeface="+mn-cs"/>
                        </a:rPr>
                        <a:t> y extra institucional para el entrenamiento, especialización o actualización del personal.</a:t>
                      </a:r>
                    </a:p>
                    <a:p>
                      <a:pPr marL="285750" indent="-285750" algn="just">
                        <a:buFont typeface="Arial" pitchFamily="34" charset="0"/>
                        <a:buChar char="•"/>
                      </a:pPr>
                      <a:r>
                        <a:rPr lang="es-ES" sz="1400" kern="1200" baseline="0" dirty="0">
                          <a:solidFill>
                            <a:schemeClr val="dk1"/>
                          </a:solidFill>
                          <a:latin typeface="+mn-lt"/>
                          <a:ea typeface="+mn-ea"/>
                          <a:cs typeface="+mn-cs"/>
                        </a:rPr>
                        <a:t>Coordinación con el Instituto para la provisión de practicantes.</a:t>
                      </a:r>
                    </a:p>
                  </a:txBody>
                  <a:tcPr/>
                </a:tc>
                <a:tc>
                  <a:txBody>
                    <a:bodyPr/>
                    <a:lstStyle/>
                    <a:p>
                      <a:r>
                        <a:rPr lang="es-ES" b="1" dirty="0">
                          <a:solidFill>
                            <a:srgbClr val="FF0000"/>
                          </a:solidFill>
                        </a:rPr>
                        <a:t>A</a:t>
                      </a:r>
                      <a:r>
                        <a:rPr lang="es-ES" b="1" dirty="0"/>
                        <a:t>MEZANAS </a:t>
                      </a:r>
                    </a:p>
                    <a:p>
                      <a:endParaRPr lang="es-ES" dirty="0"/>
                    </a:p>
                    <a:p>
                      <a:pPr marL="285750" indent="-285750" algn="just">
                        <a:buFont typeface="Arial" charset="0"/>
                        <a:buChar char="•"/>
                      </a:pPr>
                      <a:r>
                        <a:rPr lang="es-ES" sz="1400" baseline="0" dirty="0"/>
                        <a:t>Mayor demanda de usuarios externos a los servicios de salud</a:t>
                      </a:r>
                    </a:p>
                    <a:p>
                      <a:pPr marL="285750" indent="-285750" algn="just">
                        <a:buFont typeface="Arial" charset="0"/>
                        <a:buChar char="•"/>
                      </a:pPr>
                      <a:r>
                        <a:rPr lang="es-ES" sz="1400" baseline="0" dirty="0"/>
                        <a:t>Inoportuna entrega de HIS, Historias de consultorio y emergencia para el procesamiento</a:t>
                      </a:r>
                    </a:p>
                    <a:p>
                      <a:pPr marL="285750" indent="-285750" algn="just">
                        <a:buFont typeface="Arial" charset="0"/>
                        <a:buChar char="•"/>
                      </a:pPr>
                      <a:r>
                        <a:rPr lang="es-ES" sz="1400" baseline="0" dirty="0"/>
                        <a:t>Baja por enfermedad y otros.</a:t>
                      </a:r>
                    </a:p>
                  </a:txBody>
                  <a:tcPr/>
                </a:tc>
                <a:extLst>
                  <a:ext uri="{0D108BD9-81ED-4DB2-BD59-A6C34878D82A}">
                    <a16:rowId xmlns:a16="http://schemas.microsoft.com/office/drawing/2014/main" xmlns="" val="10001"/>
                  </a:ext>
                </a:extLst>
              </a:tr>
            </a:tbl>
          </a:graphicData>
        </a:graphic>
      </p:graphicFrame>
      <p:sp>
        <p:nvSpPr>
          <p:cNvPr id="3" name="Rectangle 2"/>
          <p:cNvSpPr txBox="1">
            <a:spLocks noChangeArrowheads="1"/>
          </p:cNvSpPr>
          <p:nvPr/>
        </p:nvSpPr>
        <p:spPr>
          <a:xfrm>
            <a:off x="395536" y="188640"/>
            <a:ext cx="8101012" cy="1139825"/>
          </a:xfrm>
          <a:prstGeom prst="rect">
            <a:avLst/>
          </a:prstGeom>
        </p:spPr>
        <p:txBody>
          <a:bodyPr vert="horz" lIns="91440" tIns="45720" rIns="91440" bIns="45720" rtlCol="0" anchor="ctr" anchorCtr="0">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s-PE" sz="3200" b="1">
                <a:solidFill>
                  <a:schemeClr val="tx1"/>
                </a:solidFill>
                <a:latin typeface="Times New Roman" pitchFamily="18" charset="0"/>
                <a:cs typeface="Times New Roman" pitchFamily="18" charset="0"/>
              </a:rPr>
              <a:t>ANALISIS FODA DE LA UNIDAD DE ESTADISTICA</a:t>
            </a:r>
            <a:endParaRPr lang="es-ES" sz="4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72531265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2394931727"/>
              </p:ext>
            </p:extLst>
          </p:nvPr>
        </p:nvGraphicFramePr>
        <p:xfrm>
          <a:off x="576804" y="1556792"/>
          <a:ext cx="7920880" cy="5221952"/>
        </p:xfrm>
        <a:graphic>
          <a:graphicData uri="http://schemas.openxmlformats.org/drawingml/2006/table">
            <a:tbl>
              <a:tblPr firstRow="1" bandRow="1">
                <a:tableStyleId>{5C22544A-7EE6-4342-B048-85BDC9FD1C3A}</a:tableStyleId>
              </a:tblPr>
              <a:tblGrid>
                <a:gridCol w="4427244">
                  <a:extLst>
                    <a:ext uri="{9D8B030D-6E8A-4147-A177-3AD203B41FA5}">
                      <a16:colId xmlns:a16="http://schemas.microsoft.com/office/drawing/2014/main" xmlns="" val="20000"/>
                    </a:ext>
                  </a:extLst>
                </a:gridCol>
                <a:gridCol w="3493636">
                  <a:extLst>
                    <a:ext uri="{9D8B030D-6E8A-4147-A177-3AD203B41FA5}">
                      <a16:colId xmlns:a16="http://schemas.microsoft.com/office/drawing/2014/main" xmlns="" val="20001"/>
                    </a:ext>
                  </a:extLst>
                </a:gridCol>
              </a:tblGrid>
              <a:tr h="2448272">
                <a:tc>
                  <a:txBody>
                    <a:bodyPr/>
                    <a:lstStyle/>
                    <a:p>
                      <a:pPr algn="just"/>
                      <a:r>
                        <a:rPr lang="es-ES" dirty="0">
                          <a:solidFill>
                            <a:srgbClr val="FF0000"/>
                          </a:solidFill>
                        </a:rPr>
                        <a:t>M</a:t>
                      </a:r>
                      <a:r>
                        <a:rPr lang="es-ES" dirty="0"/>
                        <a:t>ANTENER FORTALEZAS</a:t>
                      </a:r>
                      <a:r>
                        <a:rPr lang="es-ES" baseline="0" dirty="0"/>
                        <a:t> </a:t>
                      </a:r>
                    </a:p>
                    <a:p>
                      <a:pPr algn="just"/>
                      <a:endParaRPr lang="es-ES" baseline="0" dirty="0"/>
                    </a:p>
                    <a:p>
                      <a:pPr marL="285750" indent="-285750" algn="just">
                        <a:buFont typeface="Arial" charset="0"/>
                        <a:buChar char="•"/>
                      </a:pPr>
                      <a:r>
                        <a:rPr lang="es-ES" sz="1200" baseline="0" dirty="0"/>
                        <a:t>Implementar  estrategias que permitan retener el talento: brindar  mejores espacios  de trabajo, brindar oportunidades de capacitación, gestionar incentivos económicos </a:t>
                      </a:r>
                      <a:r>
                        <a:rPr lang="es-ES" sz="1200" b="1" kern="1200" baseline="0" dirty="0">
                          <a:solidFill>
                            <a:schemeClr val="lt1"/>
                          </a:solidFill>
                          <a:latin typeface="+mn-lt"/>
                          <a:ea typeface="+mn-ea"/>
                          <a:cs typeface="+mn-cs"/>
                        </a:rPr>
                        <a:t>y recompensas morales, fomento de la salud y bienestar de los empleados, cuidar el clima laboral (psicología).</a:t>
                      </a:r>
                      <a:endParaRPr lang="es-ES" dirty="0"/>
                    </a:p>
                  </a:txBody>
                  <a:tcPr/>
                </a:tc>
                <a:tc>
                  <a:txBody>
                    <a:bodyPr/>
                    <a:lstStyle/>
                    <a:p>
                      <a:r>
                        <a:rPr lang="es-ES" dirty="0">
                          <a:solidFill>
                            <a:srgbClr val="FF0000"/>
                          </a:solidFill>
                        </a:rPr>
                        <a:t>C</a:t>
                      </a:r>
                      <a:r>
                        <a:rPr lang="es-ES" dirty="0"/>
                        <a:t>ORREGIR</a:t>
                      </a:r>
                      <a:r>
                        <a:rPr lang="es-ES" baseline="0" dirty="0"/>
                        <a:t> </a:t>
                      </a:r>
                      <a:r>
                        <a:rPr lang="es-ES" dirty="0"/>
                        <a:t>DEBILIDADES </a:t>
                      </a:r>
                    </a:p>
                    <a:p>
                      <a:endParaRPr lang="es-ES" dirty="0"/>
                    </a:p>
                    <a:p>
                      <a:pPr marL="285750" indent="-285750" algn="just">
                        <a:buFont typeface="Arial" pitchFamily="34" charset="0"/>
                        <a:buChar char="•"/>
                      </a:pPr>
                      <a:r>
                        <a:rPr lang="es-ES" sz="1200" kern="1200" baseline="0" dirty="0"/>
                        <a:t>Gestionar el ambiente para archivo – Admisión.</a:t>
                      </a:r>
                      <a:endParaRPr lang="es-ES" sz="1200" dirty="0"/>
                    </a:p>
                    <a:p>
                      <a:pPr marL="285750" indent="-285750" algn="just">
                        <a:buFont typeface="Arial" pitchFamily="34" charset="0"/>
                        <a:buChar char="•"/>
                      </a:pPr>
                      <a:r>
                        <a:rPr lang="es-ES" sz="1200" dirty="0"/>
                        <a:t>Gestionar</a:t>
                      </a:r>
                      <a:r>
                        <a:rPr lang="es-ES" sz="1200" baseline="0" dirty="0"/>
                        <a:t>  equipos por reposición (logística) o rotación  (SIS).</a:t>
                      </a:r>
                    </a:p>
                    <a:p>
                      <a:pPr marL="285750" indent="-285750" algn="just">
                        <a:buFont typeface="Arial" pitchFamily="34" charset="0"/>
                        <a:buChar char="•"/>
                      </a:pPr>
                      <a:r>
                        <a:rPr lang="es-ES" sz="1200" baseline="0" dirty="0"/>
                        <a:t>Gestionar mobiliario (logística)</a:t>
                      </a:r>
                    </a:p>
                    <a:p>
                      <a:pPr marL="285750" indent="-285750" algn="just">
                        <a:buFont typeface="Arial" pitchFamily="34" charset="0"/>
                        <a:buChar char="•"/>
                      </a:pPr>
                      <a:r>
                        <a:rPr lang="es-ES" sz="1200" baseline="0" dirty="0"/>
                        <a:t>Recurrir a unidades con centro de costos para financiamiento de actividades  para la mejora del servicio.</a:t>
                      </a:r>
                      <a:endParaRPr lang="es-ES" sz="1200" dirty="0"/>
                    </a:p>
                  </a:txBody>
                  <a:tcPr/>
                </a:tc>
                <a:extLst>
                  <a:ext uri="{0D108BD9-81ED-4DB2-BD59-A6C34878D82A}">
                    <a16:rowId xmlns:a16="http://schemas.microsoft.com/office/drawing/2014/main" xmlns="" val="10000"/>
                  </a:ext>
                </a:extLst>
              </a:tr>
              <a:tr h="2275453">
                <a:tc>
                  <a:txBody>
                    <a:bodyPr/>
                    <a:lstStyle/>
                    <a:p>
                      <a:pPr algn="just"/>
                      <a:r>
                        <a:rPr lang="es-ES" b="1" dirty="0">
                          <a:solidFill>
                            <a:srgbClr val="FF0000"/>
                          </a:solidFill>
                        </a:rPr>
                        <a:t>E</a:t>
                      </a:r>
                      <a:r>
                        <a:rPr lang="es-ES" b="1" dirty="0"/>
                        <a:t>XPLOTAR OPORTUNIDADES  </a:t>
                      </a:r>
                    </a:p>
                    <a:p>
                      <a:pPr algn="just"/>
                      <a:endParaRPr lang="es-ES" dirty="0"/>
                    </a:p>
                    <a:p>
                      <a:pPr marL="285750" indent="-285750" algn="just">
                        <a:buFont typeface="Arial" pitchFamily="34" charset="0"/>
                        <a:buChar char="•"/>
                      </a:pPr>
                      <a:r>
                        <a:rPr lang="es-ES" sz="1400" kern="1200" baseline="0" dirty="0"/>
                        <a:t>Gestionar la participación del personal en cursos de capacitación y actualización en estadística  hospitalaria, archivística, </a:t>
                      </a:r>
                      <a:r>
                        <a:rPr lang="es-ES" sz="1400" kern="1200" baseline="0" dirty="0" err="1"/>
                        <a:t>TICs</a:t>
                      </a:r>
                      <a:r>
                        <a:rPr lang="es-ES" sz="1400" kern="1200" baseline="0" dirty="0"/>
                        <a:t>, etc.</a:t>
                      </a:r>
                    </a:p>
                    <a:p>
                      <a:pPr marL="285750" indent="-285750" algn="just">
                        <a:buFont typeface="Arial" pitchFamily="34" charset="0"/>
                        <a:buChar char="•"/>
                      </a:pPr>
                      <a:r>
                        <a:rPr lang="es-ES" sz="1400" kern="1200" baseline="0" dirty="0">
                          <a:solidFill>
                            <a:schemeClr val="dk1"/>
                          </a:solidFill>
                          <a:latin typeface="+mn-lt"/>
                          <a:ea typeface="+mn-ea"/>
                          <a:cs typeface="+mn-cs"/>
                        </a:rPr>
                        <a:t>Gestionar la movilidad </a:t>
                      </a:r>
                      <a:r>
                        <a:rPr lang="es-ES" sz="1400" kern="1200" baseline="0" dirty="0" err="1">
                          <a:solidFill>
                            <a:schemeClr val="dk1"/>
                          </a:solidFill>
                          <a:latin typeface="+mn-lt"/>
                          <a:ea typeface="+mn-ea"/>
                          <a:cs typeface="+mn-cs"/>
                        </a:rPr>
                        <a:t>intra</a:t>
                      </a:r>
                      <a:r>
                        <a:rPr lang="es-ES" sz="1400" kern="1200" baseline="0" dirty="0">
                          <a:solidFill>
                            <a:schemeClr val="dk1"/>
                          </a:solidFill>
                          <a:latin typeface="+mn-lt"/>
                          <a:ea typeface="+mn-ea"/>
                          <a:cs typeface="+mn-cs"/>
                        </a:rPr>
                        <a:t> y extra institucional para el entrenamiento, especialización o actualización del personal.</a:t>
                      </a:r>
                    </a:p>
                    <a:p>
                      <a:pPr marL="285750" indent="-285750" algn="just">
                        <a:buFont typeface="Arial" pitchFamily="34" charset="0"/>
                        <a:buChar char="•"/>
                      </a:pPr>
                      <a:r>
                        <a:rPr lang="es-ES" sz="1400" kern="1200" baseline="0" dirty="0">
                          <a:solidFill>
                            <a:schemeClr val="dk1"/>
                          </a:solidFill>
                          <a:latin typeface="+mn-lt"/>
                          <a:ea typeface="+mn-ea"/>
                          <a:cs typeface="+mn-cs"/>
                        </a:rPr>
                        <a:t>Generar cursos de auto capacitación </a:t>
                      </a:r>
                      <a:r>
                        <a:rPr lang="es-ES" sz="1400" kern="1200" baseline="0" dirty="0" err="1">
                          <a:solidFill>
                            <a:schemeClr val="dk1"/>
                          </a:solidFill>
                          <a:latin typeface="+mn-lt"/>
                          <a:ea typeface="+mn-ea"/>
                          <a:cs typeface="+mn-cs"/>
                        </a:rPr>
                        <a:t>intra</a:t>
                      </a:r>
                      <a:r>
                        <a:rPr lang="es-ES" sz="1400" kern="1200" baseline="0" dirty="0">
                          <a:solidFill>
                            <a:schemeClr val="dk1"/>
                          </a:solidFill>
                          <a:latin typeface="+mn-lt"/>
                          <a:ea typeface="+mn-ea"/>
                          <a:cs typeface="+mn-cs"/>
                        </a:rPr>
                        <a:t> institucional.</a:t>
                      </a:r>
                    </a:p>
                    <a:p>
                      <a:pPr marL="285750" indent="-285750" algn="just">
                        <a:buFont typeface="Arial" pitchFamily="34" charset="0"/>
                        <a:buChar char="•"/>
                      </a:pPr>
                      <a:r>
                        <a:rPr lang="es-ES" sz="1400" kern="1200" baseline="0" dirty="0">
                          <a:solidFill>
                            <a:schemeClr val="dk1"/>
                          </a:solidFill>
                          <a:latin typeface="+mn-lt"/>
                          <a:ea typeface="+mn-ea"/>
                          <a:cs typeface="+mn-cs"/>
                        </a:rPr>
                        <a:t>Gestionar la colaboración de los practicantes en diferentes áreas de la unidad.</a:t>
                      </a:r>
                    </a:p>
                  </a:txBody>
                  <a:tcPr/>
                </a:tc>
                <a:tc>
                  <a:txBody>
                    <a:bodyPr/>
                    <a:lstStyle/>
                    <a:p>
                      <a:r>
                        <a:rPr lang="es-ES" b="1" dirty="0">
                          <a:solidFill>
                            <a:srgbClr val="FF0000"/>
                          </a:solidFill>
                        </a:rPr>
                        <a:t>A</a:t>
                      </a:r>
                      <a:r>
                        <a:rPr lang="es-ES" b="1" dirty="0"/>
                        <a:t>FRONTAR</a:t>
                      </a:r>
                      <a:r>
                        <a:rPr lang="es-ES" b="1" baseline="0" dirty="0"/>
                        <a:t> </a:t>
                      </a:r>
                      <a:r>
                        <a:rPr lang="es-ES" b="1" dirty="0"/>
                        <a:t>AMEZANAS </a:t>
                      </a:r>
                    </a:p>
                    <a:p>
                      <a:endParaRPr lang="es-ES" dirty="0"/>
                    </a:p>
                    <a:p>
                      <a:pPr marL="285750" indent="-285750" algn="just">
                        <a:buFont typeface="Arial" charset="0"/>
                        <a:buChar char="•"/>
                      </a:pPr>
                      <a:r>
                        <a:rPr lang="es-ES" sz="1400" baseline="0" dirty="0"/>
                        <a:t>Dar soporte con el personal disponible en horarios de alta demanda .</a:t>
                      </a:r>
                    </a:p>
                    <a:p>
                      <a:pPr marL="285750" indent="-285750" algn="just">
                        <a:buFont typeface="Arial" charset="0"/>
                        <a:buChar char="•"/>
                      </a:pPr>
                      <a:r>
                        <a:rPr lang="es-ES" sz="1400" baseline="0" dirty="0"/>
                        <a:t>Insistir en el cumplimiento de procesos y flujos para la oportuna entrega de HIS, Historias de consultorio y emergencia para el procesamiento.</a:t>
                      </a:r>
                    </a:p>
                    <a:p>
                      <a:pPr marL="285750" indent="-285750" algn="just">
                        <a:buFont typeface="Arial" charset="0"/>
                        <a:buChar char="•"/>
                      </a:pPr>
                      <a:r>
                        <a:rPr lang="es-ES" sz="1400" baseline="0" dirty="0"/>
                        <a:t>Equipar con insumos que reduzcan el riesgo de enfermedad</a:t>
                      </a:r>
                    </a:p>
                  </a:txBody>
                  <a:tcPr/>
                </a:tc>
                <a:extLst>
                  <a:ext uri="{0D108BD9-81ED-4DB2-BD59-A6C34878D82A}">
                    <a16:rowId xmlns:a16="http://schemas.microsoft.com/office/drawing/2014/main" xmlns="" val="10001"/>
                  </a:ext>
                </a:extLst>
              </a:tr>
            </a:tbl>
          </a:graphicData>
        </a:graphic>
      </p:graphicFrame>
      <p:sp>
        <p:nvSpPr>
          <p:cNvPr id="3" name="Rectangle 2"/>
          <p:cNvSpPr txBox="1">
            <a:spLocks noChangeArrowheads="1"/>
          </p:cNvSpPr>
          <p:nvPr/>
        </p:nvSpPr>
        <p:spPr>
          <a:xfrm>
            <a:off x="395536" y="188640"/>
            <a:ext cx="8101012" cy="1139825"/>
          </a:xfrm>
          <a:prstGeom prst="rect">
            <a:avLst/>
          </a:prstGeom>
        </p:spPr>
        <p:txBody>
          <a:bodyPr vert="horz" lIns="91440" tIns="45720" rIns="91440" bIns="45720" rtlCol="0" anchor="ctr" anchorCtr="0">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s-PE" sz="3200" b="1" dirty="0">
                <a:solidFill>
                  <a:schemeClr val="tx1"/>
                </a:solidFill>
                <a:latin typeface="Times New Roman" pitchFamily="18" charset="0"/>
                <a:cs typeface="Times New Roman" pitchFamily="18" charset="0"/>
              </a:rPr>
              <a:t>ANALISIS CAME DE LA UNIDAD DE ESTADISTICA</a:t>
            </a:r>
            <a:endParaRPr lang="es-ES" sz="4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72314000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Grp="1" noChangeArrowheads="1"/>
          </p:cNvSpPr>
          <p:nvPr>
            <p:ph type="title" idx="4294967295"/>
          </p:nvPr>
        </p:nvSpPr>
        <p:spPr>
          <a:xfrm>
            <a:off x="1691680" y="3068960"/>
            <a:ext cx="5600700" cy="1008063"/>
          </a:xfrm>
          <a:prstGeom prst="rect">
            <a:avLst/>
          </a:prstGeom>
        </p:spPr>
        <p:txBody>
          <a:bodyPr anchorCtr="0">
            <a:noAutofit/>
          </a:bodyPr>
          <a:lstStyle/>
          <a:p>
            <a:pPr fontAlgn="base" latinLnBrk="0">
              <a:spcAft>
                <a:spcPct val="0"/>
              </a:spcAft>
              <a:defRPr/>
            </a:pPr>
            <a:r>
              <a:rPr lang="es-ES" sz="3100" dirty="0">
                <a:solidFill>
                  <a:schemeClr val="accent3">
                    <a:lumMod val="75000"/>
                  </a:schemeClr>
                </a:solidFill>
                <a:effectLst>
                  <a:outerShdw blurRad="38100" dist="38100" dir="2700000" algn="tl">
                    <a:srgbClr val="FFFFFF"/>
                  </a:outerShdw>
                </a:effectLst>
                <a:latin typeface="Arial Black" pitchFamily="34" charset="0"/>
              </a:rPr>
              <a:t>Gracias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solidFill>
                  <a:prstClr val="black"/>
                </a:solidFill>
                <a:effectLst>
                  <a:outerShdw blurRad="38100" dist="38100" dir="2700000" algn="tl">
                    <a:srgbClr val="010199"/>
                  </a:outerShdw>
                </a:effectLst>
                <a:latin typeface="Verdana" pitchFamily="34" charset="0"/>
              </a:rPr>
              <a:t>ATENCIONES SEGÚN TIPO PROFESIONAL 2016</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solidFill>
                  <a:prstClr val="black"/>
                </a:solidFill>
                <a:effectLst>
                  <a:outerShdw blurRad="38100" dist="38100" dir="2700000" algn="tl">
                    <a:srgbClr val="010199"/>
                  </a:outerShdw>
                </a:effectLst>
                <a:latin typeface="Times New Roman" pitchFamily="18" charset="0"/>
              </a:rPr>
              <a:t>Fuente: U.E.I – HIS.</a:t>
            </a:r>
            <a:endParaRPr lang="es-ES" sz="1000" b="1" dirty="0">
              <a:solidFill>
                <a:prstClr val="black"/>
              </a:solidFill>
              <a:effectLst>
                <a:outerShdw blurRad="38100" dist="38100" dir="2700000" algn="tl">
                  <a:srgbClr val="010199"/>
                </a:outerShdw>
              </a:effectLst>
              <a:latin typeface="Times New Roman" pitchFamily="18" charset="0"/>
            </a:endParaRPr>
          </a:p>
        </p:txBody>
      </p:sp>
      <p:graphicFrame>
        <p:nvGraphicFramePr>
          <p:cNvPr id="5" name="5 Gráfico"/>
          <p:cNvGraphicFramePr>
            <a:graphicFrameLocks/>
          </p:cNvGraphicFramePr>
          <p:nvPr>
            <p:extLst>
              <p:ext uri="{D42A27DB-BD31-4B8C-83A1-F6EECF244321}">
                <p14:modId xmlns:p14="http://schemas.microsoft.com/office/powerpoint/2010/main" val="3498046530"/>
              </p:ext>
            </p:extLst>
          </p:nvPr>
        </p:nvGraphicFramePr>
        <p:xfrm>
          <a:off x="467545" y="1538568"/>
          <a:ext cx="8136904" cy="45547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216123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2017</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6" name="16 Gráfico"/>
          <p:cNvGraphicFramePr>
            <a:graphicFrameLocks/>
          </p:cNvGraphicFramePr>
          <p:nvPr>
            <p:extLst>
              <p:ext uri="{D42A27DB-BD31-4B8C-83A1-F6EECF244321}">
                <p14:modId xmlns:p14="http://schemas.microsoft.com/office/powerpoint/2010/main" val="318521938"/>
              </p:ext>
            </p:extLst>
          </p:nvPr>
        </p:nvGraphicFramePr>
        <p:xfrm>
          <a:off x="179512" y="1116757"/>
          <a:ext cx="8725024" cy="542176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2018</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5" name="22 Gráfico"/>
          <p:cNvGraphicFramePr>
            <a:graphicFrameLocks/>
          </p:cNvGraphicFramePr>
          <p:nvPr>
            <p:extLst>
              <p:ext uri="{D42A27DB-BD31-4B8C-83A1-F6EECF244321}">
                <p14:modId xmlns:p14="http://schemas.microsoft.com/office/powerpoint/2010/main" val="3086751263"/>
              </p:ext>
            </p:extLst>
          </p:nvPr>
        </p:nvGraphicFramePr>
        <p:xfrm>
          <a:off x="671512" y="1057274"/>
          <a:ext cx="8220968" cy="53240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9594262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2016</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4" name="Object 3"/>
          <p:cNvGraphicFramePr>
            <a:graphicFrameLocks noChangeAspect="1"/>
          </p:cNvGraphicFramePr>
          <p:nvPr>
            <p:extLst>
              <p:ext uri="{D42A27DB-BD31-4B8C-83A1-F6EECF244321}">
                <p14:modId xmlns:p14="http://schemas.microsoft.com/office/powerpoint/2010/main" val="2076130216"/>
              </p:ext>
            </p:extLst>
          </p:nvPr>
        </p:nvGraphicFramePr>
        <p:xfrm>
          <a:off x="179512" y="2636912"/>
          <a:ext cx="4722813" cy="252888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6" name="Object 30"/>
          <p:cNvGraphicFramePr>
            <a:graphicFrameLocks noChangeAspect="1"/>
          </p:cNvGraphicFramePr>
          <p:nvPr>
            <p:extLst>
              <p:ext uri="{D42A27DB-BD31-4B8C-83A1-F6EECF244321}">
                <p14:modId xmlns:p14="http://schemas.microsoft.com/office/powerpoint/2010/main" val="550075065"/>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1072" name="CorelDRAW" r:id="rId5" imgW="3441497" imgH="3318358" progId="CorelDraw.Graphic.12">
                  <p:embed/>
                </p:oleObj>
              </mc:Choice>
              <mc:Fallback>
                <p:oleObj name="CorelDRAW" r:id="rId5" imgW="3441497" imgH="3318358" progId="CorelDraw.Graphic.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1491990009"/>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14037</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1243254958"/>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1408</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1288145921"/>
              </p:ext>
            </p:extLst>
          </p:nvPr>
        </p:nvGraphicFramePr>
        <p:xfrm>
          <a:off x="4347259" y="165476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17950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2755096854"/>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1615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3466755934"/>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4004806934"/>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2784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3661979538"/>
              </p:ext>
            </p:extLst>
          </p:nvPr>
        </p:nvGraphicFramePr>
        <p:xfrm>
          <a:off x="6372200" y="148478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490984240"/>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5574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6" name="5 Tabla"/>
          <p:cNvGraphicFramePr>
            <a:graphicFrameLocks noGrp="1"/>
          </p:cNvGraphicFramePr>
          <p:nvPr>
            <p:extLst>
              <p:ext uri="{D42A27DB-BD31-4B8C-83A1-F6EECF244321}">
                <p14:modId xmlns:p14="http://schemas.microsoft.com/office/powerpoint/2010/main" val="3186810885"/>
              </p:ext>
            </p:extLst>
          </p:nvPr>
        </p:nvGraphicFramePr>
        <p:xfrm>
          <a:off x="1115616" y="5517232"/>
          <a:ext cx="6692900" cy="695325"/>
        </p:xfrm>
        <a:graphic>
          <a:graphicData uri="http://schemas.openxmlformats.org/drawingml/2006/table">
            <a:tbl>
              <a:tblPr/>
              <a:tblGrid>
                <a:gridCol w="1051606">
                  <a:extLst>
                    <a:ext uri="{9D8B030D-6E8A-4147-A177-3AD203B41FA5}">
                      <a16:colId xmlns:a16="http://schemas.microsoft.com/office/drawing/2014/main" xmlns="" val="20000"/>
                    </a:ext>
                  </a:extLst>
                </a:gridCol>
                <a:gridCol w="481458">
                  <a:extLst>
                    <a:ext uri="{9D8B030D-6E8A-4147-A177-3AD203B41FA5}">
                      <a16:colId xmlns:a16="http://schemas.microsoft.com/office/drawing/2014/main" xmlns="" val="20001"/>
                    </a:ext>
                  </a:extLst>
                </a:gridCol>
                <a:gridCol w="1152965">
                  <a:extLst>
                    <a:ext uri="{9D8B030D-6E8A-4147-A177-3AD203B41FA5}">
                      <a16:colId xmlns:a16="http://schemas.microsoft.com/office/drawing/2014/main" xmlns="" val="20002"/>
                    </a:ext>
                  </a:extLst>
                </a:gridCol>
                <a:gridCol w="418108">
                  <a:extLst>
                    <a:ext uri="{9D8B030D-6E8A-4147-A177-3AD203B41FA5}">
                      <a16:colId xmlns:a16="http://schemas.microsoft.com/office/drawing/2014/main" xmlns="" val="20003"/>
                    </a:ext>
                  </a:extLst>
                </a:gridCol>
                <a:gridCol w="370596">
                  <a:extLst>
                    <a:ext uri="{9D8B030D-6E8A-4147-A177-3AD203B41FA5}">
                      <a16:colId xmlns:a16="http://schemas.microsoft.com/office/drawing/2014/main" xmlns="" val="20004"/>
                    </a:ext>
                  </a:extLst>
                </a:gridCol>
                <a:gridCol w="370596">
                  <a:extLst>
                    <a:ext uri="{9D8B030D-6E8A-4147-A177-3AD203B41FA5}">
                      <a16:colId xmlns:a16="http://schemas.microsoft.com/office/drawing/2014/main" xmlns="" val="20005"/>
                    </a:ext>
                  </a:extLst>
                </a:gridCol>
                <a:gridCol w="522635">
                  <a:extLst>
                    <a:ext uri="{9D8B030D-6E8A-4147-A177-3AD203B41FA5}">
                      <a16:colId xmlns:a16="http://schemas.microsoft.com/office/drawing/2014/main" xmlns="" val="20006"/>
                    </a:ext>
                  </a:extLst>
                </a:gridCol>
                <a:gridCol w="484626">
                  <a:extLst>
                    <a:ext uri="{9D8B030D-6E8A-4147-A177-3AD203B41FA5}">
                      <a16:colId xmlns:a16="http://schemas.microsoft.com/office/drawing/2014/main" xmlns="" val="20007"/>
                    </a:ext>
                  </a:extLst>
                </a:gridCol>
                <a:gridCol w="484626">
                  <a:extLst>
                    <a:ext uri="{9D8B030D-6E8A-4147-A177-3AD203B41FA5}">
                      <a16:colId xmlns:a16="http://schemas.microsoft.com/office/drawing/2014/main" xmlns="" val="20008"/>
                    </a:ext>
                  </a:extLst>
                </a:gridCol>
                <a:gridCol w="633497">
                  <a:extLst>
                    <a:ext uri="{9D8B030D-6E8A-4147-A177-3AD203B41FA5}">
                      <a16:colId xmlns:a16="http://schemas.microsoft.com/office/drawing/2014/main" xmlns="" val="20009"/>
                    </a:ext>
                  </a:extLst>
                </a:gridCol>
                <a:gridCol w="722187">
                  <a:extLst>
                    <a:ext uri="{9D8B030D-6E8A-4147-A177-3AD203B41FA5}">
                      <a16:colId xmlns:a16="http://schemas.microsoft.com/office/drawing/2014/main" xmlns="" val="20010"/>
                    </a:ext>
                  </a:extLst>
                </a:gridCol>
              </a:tblGrid>
              <a:tr h="285750">
                <a:tc rowSpan="2">
                  <a:txBody>
                    <a:bodyPr/>
                    <a:lstStyle/>
                    <a:p>
                      <a:pPr algn="ctr" fontAlgn="ctr"/>
                      <a:r>
                        <a:rPr lang="es-PE" sz="1000" b="1" i="0" u="none" strike="noStrike" dirty="0">
                          <a:solidFill>
                            <a:srgbClr val="FFFFFF"/>
                          </a:solidFill>
                          <a:effectLst/>
                          <a:latin typeface="Arial"/>
                        </a:rPr>
                        <a:t>DISTRITO/EE.SS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1000" b="1" i="0" u="none" strike="noStrike">
                          <a:solidFill>
                            <a:srgbClr val="FFFFFF"/>
                          </a:solidFill>
                          <a:effectLst/>
                          <a:latin typeface="Arial"/>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1000" b="1" i="0" u="none" strike="noStrike">
                          <a:solidFill>
                            <a:srgbClr val="FFFFFF"/>
                          </a:solidFill>
                          <a:effectLst/>
                          <a:latin typeface="Arial"/>
                        </a:rPr>
                        <a:t>Pobla. Fem. 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gridSpan="3">
                  <a:txBody>
                    <a:bodyPr/>
                    <a:lstStyle/>
                    <a:p>
                      <a:pPr algn="ctr" fontAlgn="ctr"/>
                      <a:r>
                        <a:rPr lang="es-PE" sz="1000" b="1" i="0" u="none" strike="noStrike">
                          <a:solidFill>
                            <a:srgbClr val="FFFFFF"/>
                          </a:solidFill>
                          <a:effectLst/>
                          <a:latin typeface="Arial"/>
                        </a:rPr>
                        <a:t>POBLACION FEMENINA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hMerge="1">
                  <a:txBody>
                    <a:bodyPr/>
                    <a:lstStyle/>
                    <a:p>
                      <a:endParaRPr lang="es-PE"/>
                    </a:p>
                  </a:txBody>
                  <a:tcPr/>
                </a:tc>
                <a:tc hMerge="1">
                  <a:txBody>
                    <a:bodyPr/>
                    <a:lstStyle/>
                    <a:p>
                      <a:endParaRPr lang="es-PE"/>
                    </a:p>
                  </a:txBody>
                  <a:tcPr/>
                </a:tc>
                <a:tc rowSpan="2">
                  <a:txBody>
                    <a:bodyPr/>
                    <a:lstStyle/>
                    <a:p>
                      <a:pPr algn="ctr" fontAlgn="ctr"/>
                      <a:r>
                        <a:rPr lang="es-PE" sz="1000" b="1" i="0" u="none" strike="noStrike">
                          <a:solidFill>
                            <a:srgbClr val="FFFFFF"/>
                          </a:solidFill>
                          <a:effectLst/>
                          <a:latin typeface="Arial"/>
                        </a:rPr>
                        <a:t>Gestan.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1000" b="1" i="0" u="none" strike="noStrike">
                          <a:solidFill>
                            <a:srgbClr val="FFFFFF"/>
                          </a:solidFill>
                          <a:effectLst/>
                          <a:latin typeface="Arial"/>
                        </a:rPr>
                        <a:t>Nacim.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1000" b="1" i="0" u="none" strike="noStrike">
                          <a:solidFill>
                            <a:srgbClr val="FFFFFF"/>
                          </a:solidFill>
                          <a:effectLst/>
                          <a:latin typeface="Arial"/>
                        </a:rPr>
                        <a:t>28 dias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900" b="1" i="0" u="none" strike="noStrike">
                          <a:solidFill>
                            <a:srgbClr val="FFFFFF"/>
                          </a:solidFill>
                          <a:effectLst/>
                          <a:latin typeface="Arial"/>
                        </a:rPr>
                        <a:t>0-5 Meses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fontAlgn="ctr"/>
                      <a:r>
                        <a:rPr lang="es-PE" sz="900" b="1" i="0" u="none" strike="noStrike">
                          <a:solidFill>
                            <a:srgbClr val="FFFFFF"/>
                          </a:solidFill>
                          <a:effectLst/>
                          <a:latin typeface="Arial"/>
                        </a:rPr>
                        <a:t>6 -11 Meses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90500">
                <a:tc vMerge="1">
                  <a:txBody>
                    <a:bodyPr/>
                    <a:lstStyle/>
                    <a:p>
                      <a:endParaRPr lang="es-PE"/>
                    </a:p>
                  </a:txBody>
                  <a:tcPr/>
                </a:tc>
                <a:tc vMerge="1">
                  <a:txBody>
                    <a:bodyPr/>
                    <a:lstStyle/>
                    <a:p>
                      <a:endParaRPr lang="es-PE"/>
                    </a:p>
                  </a:txBody>
                  <a:tcPr/>
                </a:tc>
                <a:tc vMerge="1">
                  <a:txBody>
                    <a:bodyPr/>
                    <a:lstStyle/>
                    <a:p>
                      <a:endParaRPr lang="es-PE"/>
                    </a:p>
                  </a:txBody>
                  <a:tcPr/>
                </a:tc>
                <a:tc>
                  <a:txBody>
                    <a:bodyPr/>
                    <a:lstStyle/>
                    <a:p>
                      <a:pPr algn="ctr" fontAlgn="ctr"/>
                      <a:r>
                        <a:rPr lang="es-PE" sz="1000" b="1" i="0" u="none" strike="noStrike" dirty="0">
                          <a:solidFill>
                            <a:srgbClr val="FFFFFF"/>
                          </a:solidFill>
                          <a:effectLst/>
                          <a:latin typeface="Arial"/>
                        </a:rPr>
                        <a:t>‘10-14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s-PE" sz="1000" b="1" i="0" u="none" strike="noStrike">
                          <a:solidFill>
                            <a:srgbClr val="FFFFFF"/>
                          </a:solidFill>
                          <a:effectLst/>
                          <a:latin typeface="Arial"/>
                        </a:rPr>
                        <a:t>15-19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s-PE" sz="1000" b="1" i="0" u="none" strike="noStrike">
                          <a:solidFill>
                            <a:srgbClr val="FFFFFF"/>
                          </a:solidFill>
                          <a:effectLst/>
                          <a:latin typeface="Arial"/>
                        </a:rPr>
                        <a:t>20-49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xmlns="" val="10001"/>
                  </a:ext>
                </a:extLst>
              </a:tr>
              <a:tr h="190500">
                <a:tc>
                  <a:txBody>
                    <a:bodyPr/>
                    <a:lstStyle/>
                    <a:p>
                      <a:pPr algn="ctr" fontAlgn="b"/>
                      <a:r>
                        <a:rPr lang="es-PE" sz="1100" b="0" i="0" u="none" strike="noStrike">
                          <a:solidFill>
                            <a:srgbClr val="000000"/>
                          </a:solidFill>
                          <a:effectLst/>
                          <a:latin typeface="Calibri"/>
                        </a:rPr>
                        <a:t>Hospital Espinar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14037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6808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680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656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2996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321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236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111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dirty="0">
                          <a:solidFill>
                            <a:srgbClr val="000000"/>
                          </a:solidFill>
                          <a:effectLst/>
                          <a:latin typeface="Calibri"/>
                        </a:rPr>
                        <a:t>115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7" name="6 Tabla"/>
          <p:cNvGraphicFramePr>
            <a:graphicFrameLocks noGrp="1"/>
          </p:cNvGraphicFramePr>
          <p:nvPr>
            <p:extLst>
              <p:ext uri="{D42A27DB-BD31-4B8C-83A1-F6EECF244321}">
                <p14:modId xmlns:p14="http://schemas.microsoft.com/office/powerpoint/2010/main" val="2061077743"/>
              </p:ext>
            </p:extLst>
          </p:nvPr>
        </p:nvGraphicFramePr>
        <p:xfrm>
          <a:off x="1115616" y="1040085"/>
          <a:ext cx="2286000" cy="1466850"/>
        </p:xfrm>
        <a:graphic>
          <a:graphicData uri="http://schemas.openxmlformats.org/drawingml/2006/table">
            <a:tbl>
              <a:tblPr/>
              <a:tblGrid>
                <a:gridCol w="762000">
                  <a:extLst>
                    <a:ext uri="{9D8B030D-6E8A-4147-A177-3AD203B41FA5}">
                      <a16:colId xmlns:a16="http://schemas.microsoft.com/office/drawing/2014/main" xmlns="" val="20000"/>
                    </a:ext>
                  </a:extLst>
                </a:gridCol>
                <a:gridCol w="762000">
                  <a:extLst>
                    <a:ext uri="{9D8B030D-6E8A-4147-A177-3AD203B41FA5}">
                      <a16:colId xmlns:a16="http://schemas.microsoft.com/office/drawing/2014/main" xmlns="" val="20001"/>
                    </a:ext>
                  </a:extLst>
                </a:gridCol>
                <a:gridCol w="762000">
                  <a:extLst>
                    <a:ext uri="{9D8B030D-6E8A-4147-A177-3AD203B41FA5}">
                      <a16:colId xmlns:a16="http://schemas.microsoft.com/office/drawing/2014/main" xmlns="" val="20002"/>
                    </a:ext>
                  </a:extLst>
                </a:gridCol>
              </a:tblGrid>
              <a:tr h="285750">
                <a:tc>
                  <a:txBody>
                    <a:bodyPr/>
                    <a:lstStyle/>
                    <a:p>
                      <a:pPr algn="ctr" fontAlgn="ctr"/>
                      <a:r>
                        <a:rPr lang="es-PE" sz="900" b="1" i="0" u="none" strike="noStrike" dirty="0">
                          <a:solidFill>
                            <a:srgbClr val="FFFFFF"/>
                          </a:solidFill>
                          <a:effectLst/>
                          <a:latin typeface="Arial"/>
                        </a:rPr>
                        <a:t>ETAPA DE VIDA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s-PE" sz="900" b="1" i="0" u="none" strike="noStrike">
                          <a:solidFill>
                            <a:srgbClr val="FFFFFF"/>
                          </a:solidFill>
                          <a:effectLst/>
                          <a:latin typeface="Arial"/>
                        </a:rPr>
                        <a:t> TOTAL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0000"/>
                    </a:solidFill>
                  </a:tcPr>
                </a:tc>
                <a:tc>
                  <a:txBody>
                    <a:bodyPr/>
                    <a:lstStyle/>
                    <a:p>
                      <a:pPr algn="ctr" fontAlgn="ctr"/>
                      <a:r>
                        <a:rPr lang="es-PE" sz="900" b="1" i="0" u="none" strike="noStrike">
                          <a:solidFill>
                            <a:srgbClr val="FFFFFF"/>
                          </a:solidFill>
                          <a:effectLst/>
                          <a:latin typeface="Arial"/>
                        </a:rPr>
                        <a:t> %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0000"/>
                    </a:solidFill>
                  </a:tcPr>
                </a:tc>
                <a:extLst>
                  <a:ext uri="{0D108BD9-81ED-4DB2-BD59-A6C34878D82A}">
                    <a16:rowId xmlns:a16="http://schemas.microsoft.com/office/drawing/2014/main" xmlns="" val="10000"/>
                  </a:ext>
                </a:extLst>
              </a:tr>
              <a:tr h="190500">
                <a:tc>
                  <a:txBody>
                    <a:bodyPr/>
                    <a:lstStyle/>
                    <a:p>
                      <a:pPr algn="ctr" fontAlgn="ctr"/>
                      <a:r>
                        <a:rPr lang="es-PE" sz="900" b="1" i="0" u="none" strike="noStrike">
                          <a:solidFill>
                            <a:srgbClr val="FFFFFF"/>
                          </a:solidFill>
                          <a:effectLst/>
                          <a:latin typeface="Arial"/>
                        </a:rPr>
                        <a:t>NIÑO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s-PE" sz="1100" b="0" i="0" u="none" strike="noStrike">
                          <a:solidFill>
                            <a:srgbClr val="000000"/>
                          </a:solidFill>
                          <a:effectLst/>
                          <a:latin typeface="Calibri"/>
                        </a:rPr>
                        <a:t>3453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24.6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04800">
                <a:tc>
                  <a:txBody>
                    <a:bodyPr/>
                    <a:lstStyle/>
                    <a:p>
                      <a:pPr algn="ctr" fontAlgn="ctr"/>
                      <a:r>
                        <a:rPr lang="es-PE" sz="900" b="1" i="0" u="none" strike="noStrike">
                          <a:solidFill>
                            <a:srgbClr val="FFFFFF"/>
                          </a:solidFill>
                          <a:effectLst/>
                          <a:latin typeface="Arial"/>
                        </a:rPr>
                        <a:t>ADOLESCENTE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s-PE" sz="1100" b="0" i="0" u="none" strike="noStrike">
                          <a:solidFill>
                            <a:srgbClr val="000000"/>
                          </a:solidFill>
                          <a:effectLst/>
                          <a:latin typeface="Calibri"/>
                        </a:rPr>
                        <a:t>1655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11.8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90500">
                <a:tc>
                  <a:txBody>
                    <a:bodyPr/>
                    <a:lstStyle/>
                    <a:p>
                      <a:pPr algn="ctr" fontAlgn="ctr"/>
                      <a:r>
                        <a:rPr lang="es-PE" sz="900" b="1" i="0" u="none" strike="noStrike">
                          <a:solidFill>
                            <a:srgbClr val="FFFFFF"/>
                          </a:solidFill>
                          <a:effectLst/>
                          <a:latin typeface="Arial"/>
                        </a:rPr>
                        <a:t>ADULTO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s-PE" sz="1100" b="0" i="0" u="none" strike="noStrike">
                          <a:solidFill>
                            <a:srgbClr val="000000"/>
                          </a:solidFill>
                          <a:effectLst/>
                          <a:latin typeface="Calibri"/>
                        </a:rPr>
                        <a:t>7847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55.9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04800">
                <a:tc>
                  <a:txBody>
                    <a:bodyPr/>
                    <a:lstStyle/>
                    <a:p>
                      <a:pPr algn="ctr" fontAlgn="ctr"/>
                      <a:r>
                        <a:rPr lang="es-PE" sz="900" b="1" i="0" u="none" strike="noStrike">
                          <a:solidFill>
                            <a:srgbClr val="FFFFFF"/>
                          </a:solidFill>
                          <a:effectLst/>
                          <a:latin typeface="Arial"/>
                        </a:rPr>
                        <a:t>ADULTO MAYOR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b"/>
                      <a:r>
                        <a:rPr lang="es-PE" sz="1100" b="0" i="0" u="none" strike="noStrike" dirty="0">
                          <a:solidFill>
                            <a:srgbClr val="000000"/>
                          </a:solidFill>
                          <a:effectLst/>
                          <a:latin typeface="Calibri"/>
                        </a:rPr>
                        <a:t>1082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a:solidFill>
                            <a:srgbClr val="000000"/>
                          </a:solidFill>
                          <a:effectLst/>
                          <a:latin typeface="Calibri"/>
                        </a:rPr>
                        <a:t>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90500">
                <a:tc>
                  <a:txBody>
                    <a:bodyPr/>
                    <a:lstStyle/>
                    <a:p>
                      <a:pPr algn="ctr" fontAlgn="ctr"/>
                      <a:r>
                        <a:rPr lang="es-PE" sz="900" b="1" i="0" u="none" strike="noStrike">
                          <a:solidFill>
                            <a:srgbClr val="FFFFFF"/>
                          </a:solidFill>
                          <a:effectLst/>
                          <a:latin typeface="Arial"/>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0000"/>
                    </a:solidFill>
                  </a:tcPr>
                </a:tc>
                <a:tc>
                  <a:txBody>
                    <a:bodyPr/>
                    <a:lstStyle/>
                    <a:p>
                      <a:pPr algn="ctr" fontAlgn="b"/>
                      <a:r>
                        <a:rPr lang="es-PE" sz="1100" b="0" i="0" u="none" strike="noStrike">
                          <a:solidFill>
                            <a:srgbClr val="000000"/>
                          </a:solidFill>
                          <a:effectLst/>
                          <a:latin typeface="Calibri"/>
                        </a:rPr>
                        <a:t>14037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100" b="0" i="0" u="none" strike="noStrike" dirty="0">
                          <a:solidFill>
                            <a:srgbClr val="000000"/>
                          </a:solidFill>
                          <a:effectLst/>
                          <a:latin typeface="Calibri"/>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graphicFrame>
        <p:nvGraphicFramePr>
          <p:cNvPr id="2" name="1 Tabla"/>
          <p:cNvGraphicFramePr>
            <a:graphicFrameLocks noGrp="1"/>
          </p:cNvGraphicFramePr>
          <p:nvPr>
            <p:extLst>
              <p:ext uri="{D42A27DB-BD31-4B8C-83A1-F6EECF244321}">
                <p14:modId xmlns:p14="http://schemas.microsoft.com/office/powerpoint/2010/main" val="3550436505"/>
              </p:ext>
            </p:extLst>
          </p:nvPr>
        </p:nvGraphicFramePr>
        <p:xfrm>
          <a:off x="6732240" y="27997"/>
          <a:ext cx="2376264" cy="1638300"/>
        </p:xfrm>
        <a:graphic>
          <a:graphicData uri="http://schemas.openxmlformats.org/drawingml/2006/table">
            <a:tbl>
              <a:tblPr/>
              <a:tblGrid>
                <a:gridCol w="1296144">
                  <a:extLst>
                    <a:ext uri="{9D8B030D-6E8A-4147-A177-3AD203B41FA5}">
                      <a16:colId xmlns:a16="http://schemas.microsoft.com/office/drawing/2014/main" xmlns="" val="20000"/>
                    </a:ext>
                  </a:extLst>
                </a:gridCol>
                <a:gridCol w="576064">
                  <a:extLst>
                    <a:ext uri="{9D8B030D-6E8A-4147-A177-3AD203B41FA5}">
                      <a16:colId xmlns:a16="http://schemas.microsoft.com/office/drawing/2014/main" xmlns="" val="20001"/>
                    </a:ext>
                  </a:extLst>
                </a:gridCol>
                <a:gridCol w="504056">
                  <a:extLst>
                    <a:ext uri="{9D8B030D-6E8A-4147-A177-3AD203B41FA5}">
                      <a16:colId xmlns:a16="http://schemas.microsoft.com/office/drawing/2014/main" xmlns="" val="20002"/>
                    </a:ext>
                  </a:extLst>
                </a:gridCol>
              </a:tblGrid>
              <a:tr h="200025">
                <a:tc>
                  <a:txBody>
                    <a:bodyPr/>
                    <a:lstStyle/>
                    <a:p>
                      <a:pPr algn="l" rtl="0" fontAlgn="b"/>
                      <a:r>
                        <a:rPr lang="es-ES" sz="1200" b="1" i="0" u="none" strike="noStrike" dirty="0">
                          <a:solidFill>
                            <a:srgbClr val="000000"/>
                          </a:solidFill>
                          <a:effectLst>
                            <a:outerShdw blurRad="50800" dist="38100" algn="tr" rotWithShape="0">
                              <a:prstClr val="black">
                                <a:alpha val="40000"/>
                              </a:prstClr>
                            </a:outerShdw>
                          </a:effectLst>
                          <a:latin typeface="Arial"/>
                        </a:rPr>
                        <a:t>ETAPAS DE VIDA</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0000"/>
                    </a:solidFill>
                  </a:tcPr>
                </a:tc>
                <a:tc>
                  <a:txBody>
                    <a:bodyPr/>
                    <a:lstStyle/>
                    <a:p>
                      <a:pPr algn="l" rtl="0" fontAlgn="b"/>
                      <a:r>
                        <a:rPr lang="es-ES" sz="1200" b="0" i="0" u="none" strike="noStrike">
                          <a:solidFill>
                            <a:srgbClr val="000000"/>
                          </a:solidFill>
                          <a:effectLst/>
                          <a:latin typeface="Arial"/>
                        </a:rPr>
                        <a:t>TOTAL</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b"/>
                      <a:r>
                        <a:rPr lang="es-ES" sz="1200" b="0" i="0" u="none" strike="noStrike">
                          <a:solidFill>
                            <a:srgbClr val="000000"/>
                          </a:solidFill>
                          <a:effectLst/>
                          <a:latin typeface="Arial"/>
                        </a:rPr>
                        <a:t>%</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228600">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NIÑO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3453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24.6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28600">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ADOLESCENTE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1655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11.79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28600">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JOVEN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3105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dirty="0">
                          <a:solidFill>
                            <a:srgbClr val="000000"/>
                          </a:solidFill>
                          <a:effectLst/>
                          <a:latin typeface="Arial"/>
                        </a:rPr>
                        <a:t>22.12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28600">
                <a:tc>
                  <a:txBody>
                    <a:bodyPr/>
                    <a:lstStyle/>
                    <a:p>
                      <a:pPr algn="l" rtl="0" fontAlgn="b"/>
                      <a:r>
                        <a:rPr lang="es-ES" sz="1200" b="1" i="0" u="none" strike="noStrike" dirty="0">
                          <a:solidFill>
                            <a:srgbClr val="000000"/>
                          </a:solidFill>
                          <a:effectLst>
                            <a:outerShdw blurRad="50800" dist="38100" algn="tr" rotWithShape="0">
                              <a:prstClr val="black">
                                <a:alpha val="40000"/>
                              </a:prstClr>
                            </a:outerShdw>
                          </a:effectLst>
                          <a:latin typeface="Arial"/>
                        </a:rPr>
                        <a:t>ADULTO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4742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33.78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28600">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ADULTO MAYOR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1082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dirty="0">
                          <a:solidFill>
                            <a:srgbClr val="000000"/>
                          </a:solidFill>
                          <a:effectLst/>
                          <a:latin typeface="Arial"/>
                        </a:rPr>
                        <a:t>7.708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95275">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14037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800" b="0" i="0" u="none" strike="noStrike" dirty="0">
                          <a:effectLst/>
                          <a:latin typeface="Arial"/>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0018581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2019</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6" name="32 Gráfico"/>
          <p:cNvGraphicFramePr>
            <a:graphicFrameLocks/>
          </p:cNvGraphicFramePr>
          <p:nvPr>
            <p:extLst>
              <p:ext uri="{D42A27DB-BD31-4B8C-83A1-F6EECF244321}">
                <p14:modId xmlns:p14="http://schemas.microsoft.com/office/powerpoint/2010/main" val="3793889784"/>
              </p:ext>
            </p:extLst>
          </p:nvPr>
        </p:nvGraphicFramePr>
        <p:xfrm>
          <a:off x="323528" y="1057275"/>
          <a:ext cx="8568952" cy="54812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640903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2020</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5" name="32 Gráfico"/>
          <p:cNvGraphicFramePr>
            <a:graphicFrameLocks/>
          </p:cNvGraphicFramePr>
          <p:nvPr>
            <p:extLst>
              <p:ext uri="{D42A27DB-BD31-4B8C-83A1-F6EECF244321}">
                <p14:modId xmlns:p14="http://schemas.microsoft.com/office/powerpoint/2010/main" val="1039951360"/>
              </p:ext>
            </p:extLst>
          </p:nvPr>
        </p:nvGraphicFramePr>
        <p:xfrm>
          <a:off x="395536" y="1057274"/>
          <a:ext cx="8424936" cy="53240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994303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2021</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8" name="32 Gráfico"/>
          <p:cNvGraphicFramePr>
            <a:graphicFrameLocks/>
          </p:cNvGraphicFramePr>
          <p:nvPr>
            <p:extLst>
              <p:ext uri="{D42A27DB-BD31-4B8C-83A1-F6EECF244321}">
                <p14:modId xmlns:p14="http://schemas.microsoft.com/office/powerpoint/2010/main" val="1611160209"/>
              </p:ext>
            </p:extLst>
          </p:nvPr>
        </p:nvGraphicFramePr>
        <p:xfrm>
          <a:off x="683568" y="1340768"/>
          <a:ext cx="8292976" cy="48199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3562794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2022</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5" name="32 Gráfico"/>
          <p:cNvGraphicFramePr>
            <a:graphicFrameLocks/>
          </p:cNvGraphicFramePr>
          <p:nvPr/>
        </p:nvGraphicFramePr>
        <p:xfrm>
          <a:off x="671512" y="1057275"/>
          <a:ext cx="7800976" cy="4743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020157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2023</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6" name="32 Gráfico"/>
          <p:cNvGraphicFramePr>
            <a:graphicFrameLocks/>
          </p:cNvGraphicFramePr>
          <p:nvPr>
            <p:extLst>
              <p:ext uri="{D42A27DB-BD31-4B8C-83A1-F6EECF244321}">
                <p14:modId xmlns:p14="http://schemas.microsoft.com/office/powerpoint/2010/main" val="4154233637"/>
              </p:ext>
            </p:extLst>
          </p:nvPr>
        </p:nvGraphicFramePr>
        <p:xfrm>
          <a:off x="671512" y="1057275"/>
          <a:ext cx="7800976" cy="4743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5156354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2024</a:t>
            </a: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5" name="32 Gráfico"/>
          <p:cNvGraphicFramePr>
            <a:graphicFrameLocks/>
          </p:cNvGraphicFramePr>
          <p:nvPr>
            <p:extLst>
              <p:ext uri="{D42A27DB-BD31-4B8C-83A1-F6EECF244321}">
                <p14:modId xmlns:p14="http://schemas.microsoft.com/office/powerpoint/2010/main" val="1862944400"/>
              </p:ext>
            </p:extLst>
          </p:nvPr>
        </p:nvGraphicFramePr>
        <p:xfrm>
          <a:off x="107504" y="908720"/>
          <a:ext cx="8928992" cy="5629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5635718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4"/>
          <p:cNvSpPr>
            <a:spLocks noChangeArrowheads="1"/>
          </p:cNvSpPr>
          <p:nvPr/>
        </p:nvSpPr>
        <p:spPr bwMode="auto">
          <a:xfrm>
            <a:off x="971600" y="116632"/>
            <a:ext cx="8100392"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ATENCIONES SEGÚN TIPO PROFESIONAL </a:t>
            </a:r>
            <a:r>
              <a:rPr lang="es-ES_tradnl" sz="2400" b="1" dirty="0" smtClean="0">
                <a:effectLst>
                  <a:outerShdw blurRad="38100" dist="38100" dir="2700000" algn="tl">
                    <a:srgbClr val="010199"/>
                  </a:outerShdw>
                </a:effectLst>
                <a:latin typeface="Verdana" pitchFamily="34" charset="0"/>
              </a:rPr>
              <a:t>2025</a:t>
            </a:r>
            <a:endParaRPr lang="es-ES_tradnl" sz="2400" b="1" dirty="0">
              <a:effectLst>
                <a:outerShdw blurRad="38100" dist="38100" dir="2700000" algn="tl">
                  <a:srgbClr val="010199"/>
                </a:outerShdw>
              </a:effectLst>
              <a:latin typeface="Verdana" pitchFamily="34" charset="0"/>
            </a:endParaRPr>
          </a:p>
        </p:txBody>
      </p:sp>
      <p:sp>
        <p:nvSpPr>
          <p:cNvPr id="416771" name="Text Box 5"/>
          <p:cNvSpPr txBox="1">
            <a:spLocks noChangeArrowheads="1"/>
          </p:cNvSpPr>
          <p:nvPr/>
        </p:nvSpPr>
        <p:spPr bwMode="auto">
          <a:xfrm>
            <a:off x="6623050" y="6538521"/>
            <a:ext cx="2520950" cy="244475"/>
          </a:xfrm>
          <a:prstGeom prst="rect">
            <a:avLst/>
          </a:prstGeom>
          <a:noFill/>
          <a:ln w="9525">
            <a:noFill/>
            <a:miter lim="800000"/>
            <a:headEnd/>
            <a:tailEnd/>
          </a:ln>
        </p:spPr>
        <p:txBody>
          <a:bodyPr>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endParaRPr lang="es-ES" sz="1000" b="1" dirty="0">
              <a:effectLst>
                <a:outerShdw blurRad="38100" dist="38100" dir="2700000" algn="tl">
                  <a:srgbClr val="010199"/>
                </a:outerShdw>
              </a:effectLst>
              <a:latin typeface="Times New Roman" pitchFamily="18" charset="0"/>
            </a:endParaRPr>
          </a:p>
        </p:txBody>
      </p:sp>
      <p:graphicFrame>
        <p:nvGraphicFramePr>
          <p:cNvPr id="7" name="32 Gráfico">
            <a:extLst>
              <a:ext uri="{FF2B5EF4-FFF2-40B4-BE49-F238E27FC236}">
                <a16:creationId xmlns="" xmlns:xdr="http://schemas.openxmlformats.org/drawingml/2006/spreadsheetDrawing" xmlns:a16="http://schemas.microsoft.com/office/drawing/2014/main" xmlns:lc="http://schemas.openxmlformats.org/drawingml/2006/lockedCanvas" id="{00000000-0008-0000-0400-000031000000}"/>
              </a:ext>
            </a:extLst>
          </p:cNvPr>
          <p:cNvGraphicFramePr>
            <a:graphicFrameLocks/>
          </p:cNvGraphicFramePr>
          <p:nvPr>
            <p:extLst>
              <p:ext uri="{D42A27DB-BD31-4B8C-83A1-F6EECF244321}">
                <p14:modId xmlns:p14="http://schemas.microsoft.com/office/powerpoint/2010/main" val="1031487991"/>
              </p:ext>
            </p:extLst>
          </p:nvPr>
        </p:nvGraphicFramePr>
        <p:xfrm>
          <a:off x="179512" y="1057274"/>
          <a:ext cx="8784976" cy="56034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5559748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2016</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7" name="30 Gráfico"/>
          <p:cNvGraphicFramePr>
            <a:graphicFrameLocks/>
          </p:cNvGraphicFramePr>
          <p:nvPr>
            <p:extLst>
              <p:ext uri="{D42A27DB-BD31-4B8C-83A1-F6EECF244321}">
                <p14:modId xmlns:p14="http://schemas.microsoft.com/office/powerpoint/2010/main" val="2013407084"/>
              </p:ext>
            </p:extLst>
          </p:nvPr>
        </p:nvGraphicFramePr>
        <p:xfrm>
          <a:off x="611559" y="764704"/>
          <a:ext cx="8281615" cy="58964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2 Tabla"/>
          <p:cNvGraphicFramePr>
            <a:graphicFrameLocks noGrp="1"/>
          </p:cNvGraphicFramePr>
          <p:nvPr>
            <p:extLst>
              <p:ext uri="{D42A27DB-BD31-4B8C-83A1-F6EECF244321}">
                <p14:modId xmlns:p14="http://schemas.microsoft.com/office/powerpoint/2010/main" val="3660446817"/>
              </p:ext>
            </p:extLst>
          </p:nvPr>
        </p:nvGraphicFramePr>
        <p:xfrm>
          <a:off x="3707904" y="836712"/>
          <a:ext cx="3614316" cy="3960440"/>
        </p:xfrm>
        <a:graphic>
          <a:graphicData uri="http://schemas.openxmlformats.org/drawingml/2006/table">
            <a:tbl>
              <a:tblPr>
                <a:tableStyleId>{5C22544A-7EE6-4342-B048-85BDC9FD1C3A}</a:tableStyleId>
              </a:tblPr>
              <a:tblGrid>
                <a:gridCol w="1204772">
                  <a:extLst>
                    <a:ext uri="{9D8B030D-6E8A-4147-A177-3AD203B41FA5}">
                      <a16:colId xmlns:a16="http://schemas.microsoft.com/office/drawing/2014/main" xmlns="" val="20000"/>
                    </a:ext>
                  </a:extLst>
                </a:gridCol>
                <a:gridCol w="1204772">
                  <a:extLst>
                    <a:ext uri="{9D8B030D-6E8A-4147-A177-3AD203B41FA5}">
                      <a16:colId xmlns:a16="http://schemas.microsoft.com/office/drawing/2014/main" xmlns="" val="20001"/>
                    </a:ext>
                  </a:extLst>
                </a:gridCol>
                <a:gridCol w="1204772">
                  <a:extLst>
                    <a:ext uri="{9D8B030D-6E8A-4147-A177-3AD203B41FA5}">
                      <a16:colId xmlns:a16="http://schemas.microsoft.com/office/drawing/2014/main" xmlns="" val="20002"/>
                    </a:ext>
                  </a:extLst>
                </a:gridCol>
              </a:tblGrid>
              <a:tr h="270709">
                <a:tc>
                  <a:txBody>
                    <a:bodyPr/>
                    <a:lstStyle/>
                    <a:p>
                      <a:pPr algn="l" fontAlgn="b"/>
                      <a:r>
                        <a:rPr lang="es-ES" sz="800" u="none" strike="noStrike">
                          <a:effectLst/>
                        </a:rPr>
                        <a:t>CONSULTORIO</a:t>
                      </a:r>
                      <a:endParaRPr lang="es-ES" sz="800" b="0" i="0" u="none" strike="noStrike">
                        <a:solidFill>
                          <a:srgbClr val="000000"/>
                        </a:solidFill>
                        <a:effectLst/>
                        <a:latin typeface="Calibri"/>
                      </a:endParaRPr>
                    </a:p>
                  </a:txBody>
                  <a:tcPr marL="6562" marR="6562" marT="6562" marB="0" anchor="b"/>
                </a:tc>
                <a:tc>
                  <a:txBody>
                    <a:bodyPr/>
                    <a:lstStyle/>
                    <a:p>
                      <a:pPr algn="l" fontAlgn="b"/>
                      <a:r>
                        <a:rPr lang="es-ES" sz="800" u="none" strike="noStrike">
                          <a:effectLst/>
                        </a:rPr>
                        <a:t>TOTAL</a:t>
                      </a:r>
                      <a:endParaRPr lang="es-ES" sz="800" b="0" i="0" u="none" strike="noStrike">
                        <a:solidFill>
                          <a:srgbClr val="000000"/>
                        </a:solidFill>
                        <a:effectLst/>
                        <a:latin typeface="Calibri"/>
                      </a:endParaRPr>
                    </a:p>
                  </a:txBody>
                  <a:tcPr marL="6562" marR="6562" marT="6562" marB="0" anchor="b"/>
                </a:tc>
                <a:tc>
                  <a:txBody>
                    <a:bodyPr/>
                    <a:lstStyle/>
                    <a:p>
                      <a:pPr algn="l" fontAlgn="b"/>
                      <a:r>
                        <a:rPr lang="es-ES" sz="800" u="none" strike="noStrike">
                          <a:effectLst/>
                        </a:rPr>
                        <a:t>%</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0"/>
                  </a:ext>
                </a:extLst>
              </a:tr>
              <a:tr h="149564">
                <a:tc>
                  <a:txBody>
                    <a:bodyPr/>
                    <a:lstStyle/>
                    <a:p>
                      <a:pPr algn="l" fontAlgn="b"/>
                      <a:r>
                        <a:rPr lang="es-ES" sz="800" u="none" strike="noStrike">
                          <a:effectLst/>
                        </a:rPr>
                        <a:t>Obstetricia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10201</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27.03%</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1"/>
                  </a:ext>
                </a:extLst>
              </a:tr>
              <a:tr h="270709">
                <a:tc>
                  <a:txBody>
                    <a:bodyPr/>
                    <a:lstStyle/>
                    <a:p>
                      <a:pPr algn="l" fontAlgn="b"/>
                      <a:r>
                        <a:rPr lang="es-ES" sz="800" u="none" strike="noStrike">
                          <a:effectLst/>
                        </a:rPr>
                        <a:t>Pediatría General</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6535</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17.31%</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2"/>
                  </a:ext>
                </a:extLst>
              </a:tr>
              <a:tr h="270709">
                <a:tc>
                  <a:txBody>
                    <a:bodyPr/>
                    <a:lstStyle/>
                    <a:p>
                      <a:pPr algn="l" fontAlgn="b"/>
                      <a:r>
                        <a:rPr lang="es-ES" sz="800" u="none" strike="noStrike">
                          <a:effectLst/>
                        </a:rPr>
                        <a:t>Medicina General</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6654</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17.63%</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3"/>
                  </a:ext>
                </a:extLst>
              </a:tr>
              <a:tr h="149564">
                <a:tc>
                  <a:txBody>
                    <a:bodyPr/>
                    <a:lstStyle/>
                    <a:p>
                      <a:pPr algn="l" fontAlgn="b"/>
                      <a:r>
                        <a:rPr lang="es-ES" sz="800" u="none" strike="noStrike">
                          <a:effectLst/>
                        </a:rPr>
                        <a:t>Ginecologia </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3030</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8.03%</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4"/>
                  </a:ext>
                </a:extLst>
              </a:tr>
              <a:tr h="270709">
                <a:tc>
                  <a:txBody>
                    <a:bodyPr/>
                    <a:lstStyle/>
                    <a:p>
                      <a:pPr algn="l" fontAlgn="b"/>
                      <a:r>
                        <a:rPr lang="es-ES" sz="800" u="none" strike="noStrike">
                          <a:effectLst/>
                        </a:rPr>
                        <a:t>Planificación Familiar</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1754</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4.65%</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5"/>
                  </a:ext>
                </a:extLst>
              </a:tr>
              <a:tr h="270709">
                <a:tc>
                  <a:txBody>
                    <a:bodyPr/>
                    <a:lstStyle/>
                    <a:p>
                      <a:pPr algn="l" fontAlgn="b"/>
                      <a:r>
                        <a:rPr lang="es-ES" sz="800" u="none" strike="noStrike">
                          <a:effectLst/>
                        </a:rPr>
                        <a:t>Cirugía General</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2078</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5.51%</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6"/>
                  </a:ext>
                </a:extLst>
              </a:tr>
              <a:tr h="149564">
                <a:tc>
                  <a:txBody>
                    <a:bodyPr/>
                    <a:lstStyle/>
                    <a:p>
                      <a:pPr algn="l" fontAlgn="b"/>
                      <a:r>
                        <a:rPr lang="es-ES" sz="800" u="none" strike="noStrike">
                          <a:effectLst/>
                        </a:rPr>
                        <a:t>Psicología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1102</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2.92%</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7"/>
                  </a:ext>
                </a:extLst>
              </a:tr>
              <a:tr h="149564">
                <a:tc>
                  <a:txBody>
                    <a:bodyPr/>
                    <a:lstStyle/>
                    <a:p>
                      <a:pPr algn="l" fontAlgn="b"/>
                      <a:r>
                        <a:rPr lang="es-ES" sz="800" u="none" strike="noStrike">
                          <a:effectLst/>
                        </a:rPr>
                        <a:t>Oftalmología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1147</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3.04%</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8"/>
                  </a:ext>
                </a:extLst>
              </a:tr>
              <a:tr h="149564">
                <a:tc>
                  <a:txBody>
                    <a:bodyPr/>
                    <a:lstStyle/>
                    <a:p>
                      <a:pPr algn="l" fontAlgn="b"/>
                      <a:r>
                        <a:rPr lang="es-ES" sz="800" u="none" strike="noStrike">
                          <a:effectLst/>
                        </a:rPr>
                        <a:t>Infectología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285</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0.76%</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09"/>
                  </a:ext>
                </a:extLst>
              </a:tr>
              <a:tr h="270709">
                <a:tc>
                  <a:txBody>
                    <a:bodyPr/>
                    <a:lstStyle/>
                    <a:p>
                      <a:pPr algn="l" fontAlgn="b"/>
                      <a:r>
                        <a:rPr lang="es-ES" sz="800" u="none" strike="noStrike">
                          <a:effectLst/>
                        </a:rPr>
                        <a:t>Traum. y Ortopedia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212</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0.56%</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0"/>
                  </a:ext>
                </a:extLst>
              </a:tr>
              <a:tr h="270709">
                <a:tc>
                  <a:txBody>
                    <a:bodyPr/>
                    <a:lstStyle/>
                    <a:p>
                      <a:pPr algn="l" fontAlgn="b"/>
                      <a:r>
                        <a:rPr lang="es-ES" sz="800" u="none" strike="noStrike">
                          <a:effectLst/>
                        </a:rPr>
                        <a:t>Gastroenterología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703</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1.86%</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1"/>
                  </a:ext>
                </a:extLst>
              </a:tr>
              <a:tr h="149564">
                <a:tc>
                  <a:txBody>
                    <a:bodyPr/>
                    <a:lstStyle/>
                    <a:p>
                      <a:pPr algn="l" fontAlgn="b"/>
                      <a:r>
                        <a:rPr lang="es-ES" sz="800" u="none" strike="noStrike">
                          <a:effectLst/>
                        </a:rPr>
                        <a:t>Neurología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244</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0.65%</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2"/>
                  </a:ext>
                </a:extLst>
              </a:tr>
              <a:tr h="270709">
                <a:tc>
                  <a:txBody>
                    <a:bodyPr/>
                    <a:lstStyle/>
                    <a:p>
                      <a:pPr algn="l" fontAlgn="b"/>
                      <a:r>
                        <a:rPr lang="es-ES" sz="800" u="none" strike="noStrike">
                          <a:effectLst/>
                        </a:rPr>
                        <a:t>Medicina Interna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1301</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3.45%</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3"/>
                  </a:ext>
                </a:extLst>
              </a:tr>
              <a:tr h="149564">
                <a:tc>
                  <a:txBody>
                    <a:bodyPr/>
                    <a:lstStyle/>
                    <a:p>
                      <a:pPr algn="l" fontAlgn="b"/>
                      <a:r>
                        <a:rPr lang="es-ES" sz="800" u="none" strike="noStrike">
                          <a:effectLst/>
                        </a:rPr>
                        <a:t>Nefrología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78</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0.21%</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4"/>
                  </a:ext>
                </a:extLst>
              </a:tr>
              <a:tr h="149564">
                <a:tc>
                  <a:txBody>
                    <a:bodyPr/>
                    <a:lstStyle/>
                    <a:p>
                      <a:pPr algn="l" fontAlgn="b"/>
                      <a:r>
                        <a:rPr lang="es-ES" sz="800" u="none" strike="noStrike">
                          <a:effectLst/>
                        </a:rPr>
                        <a:t>Neumologia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745</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1.97%</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5"/>
                  </a:ext>
                </a:extLst>
              </a:tr>
              <a:tr h="149564">
                <a:tc>
                  <a:txBody>
                    <a:bodyPr/>
                    <a:lstStyle/>
                    <a:p>
                      <a:pPr algn="l" fontAlgn="b"/>
                      <a:r>
                        <a:rPr lang="es-ES" sz="800" u="none" strike="noStrike">
                          <a:effectLst/>
                        </a:rPr>
                        <a:t>Cardiologia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754</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2.00%</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6"/>
                  </a:ext>
                </a:extLst>
              </a:tr>
              <a:tr h="149564">
                <a:tc>
                  <a:txBody>
                    <a:bodyPr/>
                    <a:lstStyle/>
                    <a:p>
                      <a:pPr algn="l" fontAlgn="b"/>
                      <a:r>
                        <a:rPr lang="es-ES" sz="800" u="none" strike="noStrike">
                          <a:effectLst/>
                        </a:rPr>
                        <a:t>Urología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435</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1.15%</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7"/>
                  </a:ext>
                </a:extLst>
              </a:tr>
              <a:tr h="149564">
                <a:tc>
                  <a:txBody>
                    <a:bodyPr/>
                    <a:lstStyle/>
                    <a:p>
                      <a:pPr algn="l" fontAlgn="b"/>
                      <a:r>
                        <a:rPr lang="es-ES" sz="800" u="none" strike="noStrike">
                          <a:effectLst/>
                        </a:rPr>
                        <a:t>Psiquiatría</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488</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1.29%</a:t>
                      </a:r>
                      <a:endParaRPr lang="es-ES" sz="800" b="0" i="0" u="none" strike="noStrike">
                        <a:solidFill>
                          <a:srgbClr val="000000"/>
                        </a:solidFill>
                        <a:effectLst/>
                        <a:latin typeface="Calibri"/>
                      </a:endParaRPr>
                    </a:p>
                  </a:txBody>
                  <a:tcPr marL="6562" marR="6562" marT="6562" marB="0" anchor="b"/>
                </a:tc>
                <a:extLst>
                  <a:ext uri="{0D108BD9-81ED-4DB2-BD59-A6C34878D82A}">
                    <a16:rowId xmlns:a16="http://schemas.microsoft.com/office/drawing/2014/main" xmlns="" val="10018"/>
                  </a:ext>
                </a:extLst>
              </a:tr>
              <a:tr h="149564">
                <a:tc>
                  <a:txBody>
                    <a:bodyPr/>
                    <a:lstStyle/>
                    <a:p>
                      <a:pPr algn="l" fontAlgn="b"/>
                      <a:r>
                        <a:rPr lang="es-ES" sz="800" u="none" strike="noStrike">
                          <a:effectLst/>
                        </a:rPr>
                        <a:t>total</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a:effectLst/>
                        </a:rPr>
                        <a:t>37746</a:t>
                      </a:r>
                      <a:endParaRPr lang="es-ES" sz="800" b="0" i="0" u="none" strike="noStrike">
                        <a:solidFill>
                          <a:srgbClr val="000000"/>
                        </a:solidFill>
                        <a:effectLst/>
                        <a:latin typeface="Calibri"/>
                      </a:endParaRPr>
                    </a:p>
                  </a:txBody>
                  <a:tcPr marL="6562" marR="6562" marT="6562" marB="0" anchor="b"/>
                </a:tc>
                <a:tc>
                  <a:txBody>
                    <a:bodyPr/>
                    <a:lstStyle/>
                    <a:p>
                      <a:pPr algn="r" fontAlgn="b"/>
                      <a:r>
                        <a:rPr lang="es-ES" sz="800" u="none" strike="noStrike" dirty="0">
                          <a:effectLst/>
                        </a:rPr>
                        <a:t>100.00%</a:t>
                      </a:r>
                      <a:endParaRPr lang="es-ES" sz="800" b="0" i="0" u="none" strike="noStrike" dirty="0">
                        <a:solidFill>
                          <a:srgbClr val="000000"/>
                        </a:solidFill>
                        <a:effectLst/>
                        <a:latin typeface="Calibri"/>
                      </a:endParaRPr>
                    </a:p>
                  </a:txBody>
                  <a:tcPr marL="6562" marR="6562" marT="6562" marB="0" anchor="b"/>
                </a:tc>
                <a:extLst>
                  <a:ext uri="{0D108BD9-81ED-4DB2-BD59-A6C34878D82A}">
                    <a16:rowId xmlns:a16="http://schemas.microsoft.com/office/drawing/2014/main" xmlns="" val="10019"/>
                  </a:ext>
                </a:extLst>
              </a:tr>
            </a:tbl>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2017</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6" name="24 Gráfico"/>
          <p:cNvGraphicFramePr>
            <a:graphicFrameLocks/>
          </p:cNvGraphicFramePr>
          <p:nvPr>
            <p:extLst>
              <p:ext uri="{D42A27DB-BD31-4B8C-83A1-F6EECF244321}">
                <p14:modId xmlns:p14="http://schemas.microsoft.com/office/powerpoint/2010/main" val="3281309413"/>
              </p:ext>
            </p:extLst>
          </p:nvPr>
        </p:nvGraphicFramePr>
        <p:xfrm>
          <a:off x="323527" y="1000125"/>
          <a:ext cx="8569647" cy="5461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1 Tabla"/>
          <p:cNvGraphicFramePr>
            <a:graphicFrameLocks noGrp="1"/>
          </p:cNvGraphicFramePr>
          <p:nvPr>
            <p:extLst>
              <p:ext uri="{D42A27DB-BD31-4B8C-83A1-F6EECF244321}">
                <p14:modId xmlns:p14="http://schemas.microsoft.com/office/powerpoint/2010/main" val="3599112586"/>
              </p:ext>
            </p:extLst>
          </p:nvPr>
        </p:nvGraphicFramePr>
        <p:xfrm>
          <a:off x="3995936" y="1000125"/>
          <a:ext cx="3407691" cy="3475040"/>
        </p:xfrm>
        <a:graphic>
          <a:graphicData uri="http://schemas.openxmlformats.org/drawingml/2006/table">
            <a:tbl>
              <a:tblPr>
                <a:tableStyleId>{5C22544A-7EE6-4342-B048-85BDC9FD1C3A}</a:tableStyleId>
              </a:tblPr>
              <a:tblGrid>
                <a:gridCol w="1135897">
                  <a:extLst>
                    <a:ext uri="{9D8B030D-6E8A-4147-A177-3AD203B41FA5}">
                      <a16:colId xmlns:a16="http://schemas.microsoft.com/office/drawing/2014/main" xmlns="" val="20000"/>
                    </a:ext>
                  </a:extLst>
                </a:gridCol>
                <a:gridCol w="1135897">
                  <a:extLst>
                    <a:ext uri="{9D8B030D-6E8A-4147-A177-3AD203B41FA5}">
                      <a16:colId xmlns:a16="http://schemas.microsoft.com/office/drawing/2014/main" xmlns="" val="20001"/>
                    </a:ext>
                  </a:extLst>
                </a:gridCol>
                <a:gridCol w="1135897">
                  <a:extLst>
                    <a:ext uri="{9D8B030D-6E8A-4147-A177-3AD203B41FA5}">
                      <a16:colId xmlns:a16="http://schemas.microsoft.com/office/drawing/2014/main" xmlns="" val="20002"/>
                    </a:ext>
                  </a:extLst>
                </a:gridCol>
              </a:tblGrid>
              <a:tr h="267880">
                <a:tc>
                  <a:txBody>
                    <a:bodyPr/>
                    <a:lstStyle/>
                    <a:p>
                      <a:pPr algn="l" fontAlgn="b"/>
                      <a:r>
                        <a:rPr lang="es-ES" sz="900" u="none" strike="noStrike">
                          <a:effectLst/>
                        </a:rPr>
                        <a:t>CONSULTORIO</a:t>
                      </a:r>
                      <a:endParaRPr lang="es-ES" sz="900" b="0" i="0" u="none" strike="noStrike">
                        <a:solidFill>
                          <a:srgbClr val="000000"/>
                        </a:solidFill>
                        <a:effectLst/>
                        <a:latin typeface="Calibri"/>
                      </a:endParaRPr>
                    </a:p>
                  </a:txBody>
                  <a:tcPr marL="7400" marR="7400" marT="7400" marB="0" anchor="b"/>
                </a:tc>
                <a:tc>
                  <a:txBody>
                    <a:bodyPr/>
                    <a:lstStyle/>
                    <a:p>
                      <a:pPr algn="l" fontAlgn="b"/>
                      <a:r>
                        <a:rPr lang="es-ES" sz="900" u="none" strike="noStrike">
                          <a:effectLst/>
                        </a:rPr>
                        <a:t>TOTAL</a:t>
                      </a:r>
                      <a:endParaRPr lang="es-ES" sz="900" b="0" i="0" u="none" strike="noStrike">
                        <a:solidFill>
                          <a:srgbClr val="000000"/>
                        </a:solidFill>
                        <a:effectLst/>
                        <a:latin typeface="Calibri"/>
                      </a:endParaRPr>
                    </a:p>
                  </a:txBody>
                  <a:tcPr marL="7400" marR="7400" marT="7400" marB="0" anchor="b"/>
                </a:tc>
                <a:tc>
                  <a:txBody>
                    <a:bodyPr/>
                    <a:lstStyle/>
                    <a:p>
                      <a:pPr algn="l" fontAlgn="b"/>
                      <a:r>
                        <a:rPr lang="es-ES" sz="900" u="none" strike="noStrike">
                          <a:effectLst/>
                        </a:rPr>
                        <a:t>%</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0"/>
                  </a:ext>
                </a:extLst>
              </a:tr>
              <a:tr h="148000">
                <a:tc>
                  <a:txBody>
                    <a:bodyPr/>
                    <a:lstStyle/>
                    <a:p>
                      <a:pPr algn="l" fontAlgn="b"/>
                      <a:r>
                        <a:rPr lang="es-ES" sz="900" u="none" strike="noStrike">
                          <a:effectLst/>
                        </a:rPr>
                        <a:t>Obstetricia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7822</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30.83%</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1"/>
                  </a:ext>
                </a:extLst>
              </a:tr>
              <a:tr h="267880">
                <a:tc>
                  <a:txBody>
                    <a:bodyPr/>
                    <a:lstStyle/>
                    <a:p>
                      <a:pPr algn="l" fontAlgn="b"/>
                      <a:r>
                        <a:rPr lang="es-ES" sz="900" u="none" strike="noStrike">
                          <a:effectLst/>
                        </a:rPr>
                        <a:t>Medicina General</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4994</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16.05%</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2"/>
                  </a:ext>
                </a:extLst>
              </a:tr>
              <a:tr h="267880">
                <a:tc>
                  <a:txBody>
                    <a:bodyPr/>
                    <a:lstStyle/>
                    <a:p>
                      <a:pPr algn="l" fontAlgn="b"/>
                      <a:r>
                        <a:rPr lang="es-ES" sz="900" u="none" strike="noStrike">
                          <a:effectLst/>
                        </a:rPr>
                        <a:t>Pediatría General</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4306</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13.84%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3"/>
                  </a:ext>
                </a:extLst>
              </a:tr>
              <a:tr h="148000">
                <a:tc>
                  <a:txBody>
                    <a:bodyPr/>
                    <a:lstStyle/>
                    <a:p>
                      <a:pPr algn="l" fontAlgn="b"/>
                      <a:r>
                        <a:rPr lang="es-ES" sz="900" u="none" strike="noStrike">
                          <a:effectLst/>
                        </a:rPr>
                        <a:t>Ginecologia </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2438</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7.84%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4"/>
                  </a:ext>
                </a:extLst>
              </a:tr>
              <a:tr h="267880">
                <a:tc>
                  <a:txBody>
                    <a:bodyPr/>
                    <a:lstStyle/>
                    <a:p>
                      <a:pPr algn="l" fontAlgn="b"/>
                      <a:r>
                        <a:rPr lang="es-ES" sz="900" u="none" strike="noStrike">
                          <a:effectLst/>
                        </a:rPr>
                        <a:t>Planificación Familiar</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1851</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5.95%</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5"/>
                  </a:ext>
                </a:extLst>
              </a:tr>
              <a:tr h="267880">
                <a:tc>
                  <a:txBody>
                    <a:bodyPr/>
                    <a:lstStyle/>
                    <a:p>
                      <a:pPr algn="l" fontAlgn="b"/>
                      <a:r>
                        <a:rPr lang="es-ES" sz="900" u="none" strike="noStrike">
                          <a:effectLst/>
                        </a:rPr>
                        <a:t>Cirugía General</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1630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5.24%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6"/>
                  </a:ext>
                </a:extLst>
              </a:tr>
              <a:tr h="148000">
                <a:tc>
                  <a:txBody>
                    <a:bodyPr/>
                    <a:lstStyle/>
                    <a:p>
                      <a:pPr algn="l" fontAlgn="b"/>
                      <a:r>
                        <a:rPr lang="es-ES" sz="900" u="none" strike="noStrike">
                          <a:effectLst/>
                        </a:rPr>
                        <a:t>Oftalmología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1194</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3.84%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7"/>
                  </a:ext>
                </a:extLst>
              </a:tr>
              <a:tr h="148000">
                <a:tc>
                  <a:txBody>
                    <a:bodyPr/>
                    <a:lstStyle/>
                    <a:p>
                      <a:pPr algn="l" fontAlgn="b"/>
                      <a:r>
                        <a:rPr lang="es-ES" sz="900" u="none" strike="noStrike">
                          <a:effectLst/>
                        </a:rPr>
                        <a:t>Psicología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631</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2.03%</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8"/>
                  </a:ext>
                </a:extLst>
              </a:tr>
              <a:tr h="267880">
                <a:tc>
                  <a:txBody>
                    <a:bodyPr/>
                    <a:lstStyle/>
                    <a:p>
                      <a:pPr algn="l" fontAlgn="b"/>
                      <a:r>
                        <a:rPr lang="es-ES" sz="900" u="none" strike="noStrike">
                          <a:effectLst/>
                        </a:rPr>
                        <a:t>Traum. y Ortopedia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464</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1.49%</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09"/>
                  </a:ext>
                </a:extLst>
              </a:tr>
              <a:tr h="148000">
                <a:tc>
                  <a:txBody>
                    <a:bodyPr/>
                    <a:lstStyle/>
                    <a:p>
                      <a:pPr algn="l" fontAlgn="b"/>
                      <a:r>
                        <a:rPr lang="es-ES" sz="900" u="none" strike="noStrike">
                          <a:effectLst/>
                        </a:rPr>
                        <a:t>Infectología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43</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0.14%</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0"/>
                  </a:ext>
                </a:extLst>
              </a:tr>
              <a:tr h="267880">
                <a:tc>
                  <a:txBody>
                    <a:bodyPr/>
                    <a:lstStyle/>
                    <a:p>
                      <a:pPr algn="l" fontAlgn="b"/>
                      <a:r>
                        <a:rPr lang="es-ES" sz="900" u="none" strike="noStrike">
                          <a:effectLst/>
                        </a:rPr>
                        <a:t>Gastroenterología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1"/>
                  </a:ext>
                </a:extLst>
              </a:tr>
              <a:tr h="148000">
                <a:tc>
                  <a:txBody>
                    <a:bodyPr/>
                    <a:lstStyle/>
                    <a:p>
                      <a:pPr algn="l" fontAlgn="b"/>
                      <a:r>
                        <a:rPr lang="es-ES" sz="900" u="none" strike="noStrike">
                          <a:effectLst/>
                        </a:rPr>
                        <a:t>Neurología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2"/>
                  </a:ext>
                </a:extLst>
              </a:tr>
              <a:tr h="267880">
                <a:tc>
                  <a:txBody>
                    <a:bodyPr/>
                    <a:lstStyle/>
                    <a:p>
                      <a:pPr algn="l" fontAlgn="b"/>
                      <a:r>
                        <a:rPr lang="es-ES" sz="900" u="none" strike="noStrike">
                          <a:effectLst/>
                        </a:rPr>
                        <a:t>Medicina Interna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3"/>
                  </a:ext>
                </a:extLst>
              </a:tr>
              <a:tr h="148000">
                <a:tc>
                  <a:txBody>
                    <a:bodyPr/>
                    <a:lstStyle/>
                    <a:p>
                      <a:pPr algn="l" fontAlgn="b"/>
                      <a:r>
                        <a:rPr lang="es-ES" sz="900" u="none" strike="noStrike">
                          <a:effectLst/>
                        </a:rPr>
                        <a:t>Nefrología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4"/>
                  </a:ext>
                </a:extLst>
              </a:tr>
              <a:tr h="148000">
                <a:tc>
                  <a:txBody>
                    <a:bodyPr/>
                    <a:lstStyle/>
                    <a:p>
                      <a:pPr algn="l" fontAlgn="b"/>
                      <a:r>
                        <a:rPr lang="es-ES" sz="900" u="none" strike="noStrike">
                          <a:effectLst/>
                        </a:rPr>
                        <a:t>Neumologia</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0.00%</a:t>
                      </a:r>
                      <a:endParaRPr lang="es-ES" sz="900" b="0" i="0" u="none" strike="noStrike">
                        <a:solidFill>
                          <a:srgbClr val="000000"/>
                        </a:solidFill>
                        <a:effectLst/>
                        <a:latin typeface="Calibri"/>
                      </a:endParaRPr>
                    </a:p>
                  </a:txBody>
                  <a:tcPr marL="7400" marR="7400" marT="7400" marB="0" anchor="b"/>
                </a:tc>
                <a:extLst>
                  <a:ext uri="{0D108BD9-81ED-4DB2-BD59-A6C34878D82A}">
                    <a16:rowId xmlns:a16="http://schemas.microsoft.com/office/drawing/2014/main" xmlns="" val="10015"/>
                  </a:ext>
                </a:extLst>
              </a:tr>
              <a:tr h="148000">
                <a:tc>
                  <a:txBody>
                    <a:bodyPr/>
                    <a:lstStyle/>
                    <a:p>
                      <a:pPr algn="l" fontAlgn="b"/>
                      <a:r>
                        <a:rPr lang="es-ES" sz="900" u="none" strike="noStrike">
                          <a:effectLst/>
                        </a:rPr>
                        <a:t>total</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a:effectLst/>
                        </a:rPr>
                        <a:t>25373</a:t>
                      </a:r>
                      <a:endParaRPr lang="es-ES" sz="900" b="0" i="0" u="none" strike="noStrike">
                        <a:solidFill>
                          <a:srgbClr val="000000"/>
                        </a:solidFill>
                        <a:effectLst/>
                        <a:latin typeface="Calibri"/>
                      </a:endParaRPr>
                    </a:p>
                  </a:txBody>
                  <a:tcPr marL="7400" marR="7400" marT="7400" marB="0" anchor="b"/>
                </a:tc>
                <a:tc>
                  <a:txBody>
                    <a:bodyPr/>
                    <a:lstStyle/>
                    <a:p>
                      <a:pPr algn="r" fontAlgn="b"/>
                      <a:r>
                        <a:rPr lang="es-ES" sz="900" u="none" strike="noStrike" dirty="0">
                          <a:effectLst/>
                        </a:rPr>
                        <a:t>81.55%</a:t>
                      </a:r>
                      <a:endParaRPr lang="es-ES" sz="900" b="0" i="0" u="none" strike="noStrike" dirty="0">
                        <a:solidFill>
                          <a:srgbClr val="000000"/>
                        </a:solidFill>
                        <a:effectLst/>
                        <a:latin typeface="Calibri"/>
                      </a:endParaRPr>
                    </a:p>
                  </a:txBody>
                  <a:tcPr marL="7400" marR="7400" marT="7400" marB="0" anchor="b"/>
                </a:tc>
                <a:extLst>
                  <a:ext uri="{0D108BD9-81ED-4DB2-BD59-A6C34878D82A}">
                    <a16:rowId xmlns:a16="http://schemas.microsoft.com/office/drawing/2014/main" xmlns="" val="10016"/>
                  </a:ext>
                </a:extLst>
              </a:tr>
            </a:tbl>
          </a:graphicData>
        </a:graphic>
      </p:graphicFrame>
    </p:spTree>
    <p:extLst>
      <p:ext uri="{BB962C8B-B14F-4D97-AF65-F5344CB8AC3E}">
        <p14:creationId xmlns:p14="http://schemas.microsoft.com/office/powerpoint/2010/main" val="68162246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2018</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7" name="20 Gráfico"/>
          <p:cNvGraphicFramePr>
            <a:graphicFrameLocks/>
          </p:cNvGraphicFramePr>
          <p:nvPr>
            <p:extLst>
              <p:ext uri="{D42A27DB-BD31-4B8C-83A1-F6EECF244321}">
                <p14:modId xmlns:p14="http://schemas.microsoft.com/office/powerpoint/2010/main" val="1230135150"/>
              </p:ext>
            </p:extLst>
          </p:nvPr>
        </p:nvGraphicFramePr>
        <p:xfrm>
          <a:off x="251520" y="1000126"/>
          <a:ext cx="8702177" cy="5461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0170891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2017</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91870566"/>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2096"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939557165"/>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14122</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2819413436"/>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1062873191"/>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18050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429129783"/>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3894894100"/>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2859681290"/>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2800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1586246924"/>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3644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1712413221"/>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5605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5" name="4 Tabla"/>
          <p:cNvGraphicFramePr>
            <a:graphicFrameLocks noGrp="1"/>
          </p:cNvGraphicFramePr>
          <p:nvPr>
            <p:extLst>
              <p:ext uri="{D42A27DB-BD31-4B8C-83A1-F6EECF244321}">
                <p14:modId xmlns:p14="http://schemas.microsoft.com/office/powerpoint/2010/main" val="723648387"/>
              </p:ext>
            </p:extLst>
          </p:nvPr>
        </p:nvGraphicFramePr>
        <p:xfrm>
          <a:off x="6516216" y="53765"/>
          <a:ext cx="2647136" cy="1733071"/>
        </p:xfrm>
        <a:graphic>
          <a:graphicData uri="http://schemas.openxmlformats.org/drawingml/2006/table">
            <a:tbl>
              <a:tblPr/>
              <a:tblGrid>
                <a:gridCol w="1323568">
                  <a:extLst>
                    <a:ext uri="{9D8B030D-6E8A-4147-A177-3AD203B41FA5}">
                      <a16:colId xmlns:a16="http://schemas.microsoft.com/office/drawing/2014/main" xmlns="" val="20000"/>
                    </a:ext>
                  </a:extLst>
                </a:gridCol>
                <a:gridCol w="630271">
                  <a:extLst>
                    <a:ext uri="{9D8B030D-6E8A-4147-A177-3AD203B41FA5}">
                      <a16:colId xmlns:a16="http://schemas.microsoft.com/office/drawing/2014/main" xmlns="" val="20001"/>
                    </a:ext>
                  </a:extLst>
                </a:gridCol>
                <a:gridCol w="693297">
                  <a:extLst>
                    <a:ext uri="{9D8B030D-6E8A-4147-A177-3AD203B41FA5}">
                      <a16:colId xmlns:a16="http://schemas.microsoft.com/office/drawing/2014/main" xmlns="" val="20002"/>
                    </a:ext>
                  </a:extLst>
                </a:gridCol>
              </a:tblGrid>
              <a:tr h="278843">
                <a:tc>
                  <a:txBody>
                    <a:bodyPr/>
                    <a:lstStyle/>
                    <a:p>
                      <a:pPr algn="l" rtl="0" fontAlgn="b"/>
                      <a:r>
                        <a:rPr lang="es-ES" sz="1200" b="1" i="0" u="none" strike="noStrike" dirty="0">
                          <a:solidFill>
                            <a:srgbClr val="000000"/>
                          </a:solidFill>
                          <a:effectLst>
                            <a:outerShdw blurRad="50800" dist="38100" algn="tr" rotWithShape="0">
                              <a:prstClr val="black">
                                <a:alpha val="40000"/>
                              </a:prstClr>
                            </a:outerShdw>
                          </a:effectLst>
                          <a:latin typeface="Arial"/>
                        </a:rPr>
                        <a:t>ETAPAS DE VIDA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rtl="0" fontAlgn="b"/>
                      <a:r>
                        <a:rPr lang="es-ES" sz="1200" b="0" i="0" u="none" strike="noStrike">
                          <a:solidFill>
                            <a:srgbClr val="000000"/>
                          </a:solidFill>
                          <a:effectLst/>
                          <a:latin typeface="Arial"/>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b"/>
                      <a:r>
                        <a:rPr lang="es-ES" sz="1200" b="0" i="0" u="none" strike="noStrike" dirty="0">
                          <a:solidFill>
                            <a:srgbClr val="000000"/>
                          </a:solidFill>
                          <a:effectLst/>
                          <a:latin typeface="Arial"/>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65608">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NIÑO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3421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24.2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65608">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ADOLESCENTE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1652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11.7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65608">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JOVEN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3067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21.7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65608">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ADULTO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4863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34.4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78843">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ADULTO MAYOR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1119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es-ES" sz="1400" b="1" i="0" u="none" strike="noStrike">
                          <a:solidFill>
                            <a:srgbClr val="000000"/>
                          </a:solidFill>
                          <a:effectLst/>
                          <a:latin typeface="Arial"/>
                        </a:rPr>
                        <a:t>7.92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10902">
                <a:tc>
                  <a:txBody>
                    <a:bodyPr/>
                    <a:lstStyle/>
                    <a:p>
                      <a:pPr algn="l" rtl="0" fontAlgn="b"/>
                      <a:r>
                        <a:rPr lang="es-ES" sz="1200" b="1" i="0" u="none" strike="noStrike">
                          <a:solidFill>
                            <a:srgbClr val="000000"/>
                          </a:solidFill>
                          <a:effectLst>
                            <a:outerShdw blurRad="50800" dist="38100" algn="tr" rotWithShape="0">
                              <a:prstClr val="black">
                                <a:alpha val="40000"/>
                              </a:prstClr>
                            </a:outerShdw>
                          </a:effectLst>
                          <a:latin typeface="Arial"/>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rtl="0" fontAlgn="b"/>
                      <a:r>
                        <a:rPr lang="es-ES" sz="1400" b="1" i="0" u="none" strike="noStrike">
                          <a:solidFill>
                            <a:srgbClr val="000000"/>
                          </a:solidFill>
                          <a:effectLst/>
                          <a:latin typeface="Arial"/>
                        </a:rPr>
                        <a:t>14122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800" b="0" i="0" u="none" strike="noStrike" dirty="0">
                          <a:effectLst/>
                          <a:latin typeface="Arial"/>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graphicFrame>
        <p:nvGraphicFramePr>
          <p:cNvPr id="18" name="2 Gráfico"/>
          <p:cNvGraphicFramePr>
            <a:graphicFrameLocks/>
          </p:cNvGraphicFramePr>
          <p:nvPr>
            <p:extLst>
              <p:ext uri="{D42A27DB-BD31-4B8C-83A1-F6EECF244321}">
                <p14:modId xmlns:p14="http://schemas.microsoft.com/office/powerpoint/2010/main" val="1611715840"/>
              </p:ext>
            </p:extLst>
          </p:nvPr>
        </p:nvGraphicFramePr>
        <p:xfrm>
          <a:off x="107504" y="2924944"/>
          <a:ext cx="3900686" cy="245516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7 Tabla"/>
          <p:cNvGraphicFramePr>
            <a:graphicFrameLocks noGrp="1"/>
          </p:cNvGraphicFramePr>
          <p:nvPr>
            <p:extLst>
              <p:ext uri="{D42A27DB-BD31-4B8C-83A1-F6EECF244321}">
                <p14:modId xmlns:p14="http://schemas.microsoft.com/office/powerpoint/2010/main" val="3686826693"/>
              </p:ext>
            </p:extLst>
          </p:nvPr>
        </p:nvGraphicFramePr>
        <p:xfrm>
          <a:off x="742813" y="5517232"/>
          <a:ext cx="7848873" cy="893383"/>
        </p:xfrm>
        <a:graphic>
          <a:graphicData uri="http://schemas.openxmlformats.org/drawingml/2006/table">
            <a:tbl>
              <a:tblPr/>
              <a:tblGrid>
                <a:gridCol w="936104">
                  <a:extLst>
                    <a:ext uri="{9D8B030D-6E8A-4147-A177-3AD203B41FA5}">
                      <a16:colId xmlns:a16="http://schemas.microsoft.com/office/drawing/2014/main" xmlns="" val="20000"/>
                    </a:ext>
                  </a:extLst>
                </a:gridCol>
                <a:gridCol w="504056">
                  <a:extLst>
                    <a:ext uri="{9D8B030D-6E8A-4147-A177-3AD203B41FA5}">
                      <a16:colId xmlns:a16="http://schemas.microsoft.com/office/drawing/2014/main" xmlns="" val="20001"/>
                    </a:ext>
                  </a:extLst>
                </a:gridCol>
                <a:gridCol w="462708">
                  <a:extLst>
                    <a:ext uri="{9D8B030D-6E8A-4147-A177-3AD203B41FA5}">
                      <a16:colId xmlns:a16="http://schemas.microsoft.com/office/drawing/2014/main" xmlns="" val="20002"/>
                    </a:ext>
                  </a:extLst>
                </a:gridCol>
                <a:gridCol w="511328">
                  <a:extLst>
                    <a:ext uri="{9D8B030D-6E8A-4147-A177-3AD203B41FA5}">
                      <a16:colId xmlns:a16="http://schemas.microsoft.com/office/drawing/2014/main" xmlns="" val="20003"/>
                    </a:ext>
                  </a:extLst>
                </a:gridCol>
                <a:gridCol w="525936">
                  <a:extLst>
                    <a:ext uri="{9D8B030D-6E8A-4147-A177-3AD203B41FA5}">
                      <a16:colId xmlns:a16="http://schemas.microsoft.com/office/drawing/2014/main" xmlns="" val="20004"/>
                    </a:ext>
                  </a:extLst>
                </a:gridCol>
                <a:gridCol w="525936">
                  <a:extLst>
                    <a:ext uri="{9D8B030D-6E8A-4147-A177-3AD203B41FA5}">
                      <a16:colId xmlns:a16="http://schemas.microsoft.com/office/drawing/2014/main" xmlns="" val="20005"/>
                    </a:ext>
                  </a:extLst>
                </a:gridCol>
                <a:gridCol w="876561">
                  <a:extLst>
                    <a:ext uri="{9D8B030D-6E8A-4147-A177-3AD203B41FA5}">
                      <a16:colId xmlns:a16="http://schemas.microsoft.com/office/drawing/2014/main" xmlns="" val="20006"/>
                    </a:ext>
                  </a:extLst>
                </a:gridCol>
                <a:gridCol w="876561">
                  <a:extLst>
                    <a:ext uri="{9D8B030D-6E8A-4147-A177-3AD203B41FA5}">
                      <a16:colId xmlns:a16="http://schemas.microsoft.com/office/drawing/2014/main" xmlns="" val="20007"/>
                    </a:ext>
                  </a:extLst>
                </a:gridCol>
                <a:gridCol w="876561">
                  <a:extLst>
                    <a:ext uri="{9D8B030D-6E8A-4147-A177-3AD203B41FA5}">
                      <a16:colId xmlns:a16="http://schemas.microsoft.com/office/drawing/2014/main" xmlns="" val="20008"/>
                    </a:ext>
                  </a:extLst>
                </a:gridCol>
                <a:gridCol w="876561">
                  <a:extLst>
                    <a:ext uri="{9D8B030D-6E8A-4147-A177-3AD203B41FA5}">
                      <a16:colId xmlns:a16="http://schemas.microsoft.com/office/drawing/2014/main" xmlns="" val="20009"/>
                    </a:ext>
                  </a:extLst>
                </a:gridCol>
                <a:gridCol w="876561">
                  <a:extLst>
                    <a:ext uri="{9D8B030D-6E8A-4147-A177-3AD203B41FA5}">
                      <a16:colId xmlns:a16="http://schemas.microsoft.com/office/drawing/2014/main" xmlns="" val="20010"/>
                    </a:ext>
                  </a:extLst>
                </a:gridCol>
              </a:tblGrid>
              <a:tr h="181330">
                <a:tc rowSpan="2">
                  <a:txBody>
                    <a:bodyPr/>
                    <a:lstStyle/>
                    <a:p>
                      <a:pPr algn="ctr" rtl="0" fontAlgn="ctr"/>
                      <a:r>
                        <a:rPr lang="es-ES" sz="1000" b="1" i="0" u="none" strike="noStrike" dirty="0">
                          <a:effectLst/>
                          <a:latin typeface="Arial"/>
                        </a:rPr>
                        <a:t>DISTRITO/EE.SS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dirty="0" err="1">
                          <a:effectLst/>
                          <a:latin typeface="Arial"/>
                        </a:rPr>
                        <a:t>Pobla</a:t>
                      </a:r>
                      <a:r>
                        <a:rPr lang="es-ES" sz="1000" b="1" i="0" u="none" strike="noStrike" dirty="0">
                          <a:effectLst/>
                          <a:latin typeface="Arial"/>
                        </a:rPr>
                        <a:t>. </a:t>
                      </a:r>
                      <a:r>
                        <a:rPr lang="es-ES" sz="1000" b="1" i="0" u="none" strike="noStrike" dirty="0" err="1">
                          <a:effectLst/>
                          <a:latin typeface="Arial"/>
                        </a:rPr>
                        <a:t>Fem</a:t>
                      </a:r>
                      <a:r>
                        <a:rPr lang="es-ES" sz="1000" b="1" i="0" u="none" strike="noStrike" dirty="0">
                          <a:effectLst/>
                          <a:latin typeface="Arial"/>
                        </a:rPr>
                        <a:t>. Total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gridSpan="3">
                  <a:txBody>
                    <a:bodyPr/>
                    <a:lstStyle/>
                    <a:p>
                      <a:pPr algn="ctr" rtl="0" fontAlgn="ctr"/>
                      <a:r>
                        <a:rPr lang="es-ES" sz="1000" b="1" i="0" u="none" strike="noStrike">
                          <a:effectLst/>
                          <a:latin typeface="Arial"/>
                        </a:rPr>
                        <a:t>POBLACION FEMENINA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hMerge="1">
                  <a:txBody>
                    <a:bodyPr/>
                    <a:lstStyle/>
                    <a:p>
                      <a:endParaRPr lang="es-ES"/>
                    </a:p>
                  </a:txBody>
                  <a:tcPr/>
                </a:tc>
                <a:tc hMerge="1">
                  <a:txBody>
                    <a:bodyPr/>
                    <a:lstStyle/>
                    <a:p>
                      <a:endParaRPr lang="es-ES"/>
                    </a:p>
                  </a:txBody>
                  <a:tcPr/>
                </a:tc>
                <a:tc rowSpan="2">
                  <a:txBody>
                    <a:bodyPr/>
                    <a:lstStyle/>
                    <a:p>
                      <a:pPr algn="ctr" rtl="0" fontAlgn="ctr"/>
                      <a:r>
                        <a:rPr lang="es-ES" sz="1000" b="1" i="0" u="none" strike="noStrike">
                          <a:effectLst/>
                          <a:latin typeface="Arial"/>
                        </a:rPr>
                        <a:t>Gestan.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dirty="0" err="1">
                          <a:effectLst/>
                          <a:latin typeface="Arial"/>
                        </a:rPr>
                        <a:t>Nacim</a:t>
                      </a:r>
                      <a:r>
                        <a:rPr lang="es-ES" sz="1000" b="1" i="0" u="none" strike="noStrike" dirty="0">
                          <a:effectLst/>
                          <a:latin typeface="Arial"/>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28 dias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900" b="1" i="0" u="none" strike="noStrike">
                          <a:effectLst/>
                          <a:latin typeface="Arial"/>
                        </a:rPr>
                        <a:t>0-5 Meses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900" b="1" i="0" u="none" strike="noStrike">
                          <a:effectLst/>
                          <a:latin typeface="Arial"/>
                        </a:rPr>
                        <a:t>6 -11 Meses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84100">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lgn="ctr" rtl="0" fontAlgn="ctr"/>
                      <a:r>
                        <a:rPr lang="es-ES" sz="1000" b="1" i="0" u="none" strike="noStrike">
                          <a:effectLst/>
                          <a:latin typeface="Arial"/>
                        </a:rPr>
                        <a:t>10-14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s-ES" sz="1000" b="1" i="0" u="none" strike="noStrike">
                          <a:effectLst/>
                          <a:latin typeface="Arial"/>
                        </a:rPr>
                        <a:t>15-19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s-ES" sz="1000" b="1" i="0" u="none" strike="noStrike">
                          <a:effectLst/>
                          <a:latin typeface="Arial"/>
                        </a:rPr>
                        <a:t>20-49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xmlns="" val="10001"/>
                  </a:ext>
                </a:extLst>
              </a:tr>
              <a:tr h="426658">
                <a:tc>
                  <a:txBody>
                    <a:bodyPr/>
                    <a:lstStyle/>
                    <a:p>
                      <a:pPr algn="ctr" rtl="0" fontAlgn="b"/>
                      <a:r>
                        <a:rPr lang="es-ES" sz="1100" b="0" i="0" u="none" strike="noStrike">
                          <a:effectLst/>
                          <a:latin typeface="Calibri"/>
                        </a:rPr>
                        <a:t>Hospital Espinar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14122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6847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3025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dirty="0">
                          <a:solidFill>
                            <a:srgbClr val="000000"/>
                          </a:solidFill>
                          <a:effectLst/>
                          <a:latin typeface="Calibri"/>
                        </a:rPr>
                        <a:t>319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234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dirty="0">
                          <a:solidFill>
                            <a:srgbClr val="000000"/>
                          </a:solidFill>
                          <a:effectLst/>
                          <a:latin typeface="Calibri"/>
                        </a:rPr>
                        <a:t>115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graphicFrame>
        <p:nvGraphicFramePr>
          <p:cNvPr id="9" name="8 Tabla"/>
          <p:cNvGraphicFramePr>
            <a:graphicFrameLocks noGrp="1"/>
          </p:cNvGraphicFramePr>
          <p:nvPr>
            <p:extLst>
              <p:ext uri="{D42A27DB-BD31-4B8C-83A1-F6EECF244321}">
                <p14:modId xmlns:p14="http://schemas.microsoft.com/office/powerpoint/2010/main" val="293413891"/>
              </p:ext>
            </p:extLst>
          </p:nvPr>
        </p:nvGraphicFramePr>
        <p:xfrm>
          <a:off x="251520" y="405130"/>
          <a:ext cx="2592287" cy="2015757"/>
        </p:xfrm>
        <a:graphic>
          <a:graphicData uri="http://schemas.openxmlformats.org/drawingml/2006/table">
            <a:tbl>
              <a:tblPr/>
              <a:tblGrid>
                <a:gridCol w="1238368">
                  <a:extLst>
                    <a:ext uri="{9D8B030D-6E8A-4147-A177-3AD203B41FA5}">
                      <a16:colId xmlns:a16="http://schemas.microsoft.com/office/drawing/2014/main" xmlns="" val="20000"/>
                    </a:ext>
                  </a:extLst>
                </a:gridCol>
                <a:gridCol w="835912">
                  <a:extLst>
                    <a:ext uri="{9D8B030D-6E8A-4147-A177-3AD203B41FA5}">
                      <a16:colId xmlns:a16="http://schemas.microsoft.com/office/drawing/2014/main" xmlns="" val="20001"/>
                    </a:ext>
                  </a:extLst>
                </a:gridCol>
                <a:gridCol w="518007">
                  <a:extLst>
                    <a:ext uri="{9D8B030D-6E8A-4147-A177-3AD203B41FA5}">
                      <a16:colId xmlns:a16="http://schemas.microsoft.com/office/drawing/2014/main" xmlns="" val="20002"/>
                    </a:ext>
                  </a:extLst>
                </a:gridCol>
              </a:tblGrid>
              <a:tr h="278055">
                <a:tc>
                  <a:txBody>
                    <a:bodyPr/>
                    <a:lstStyle/>
                    <a:p>
                      <a:pPr algn="l" fontAlgn="b"/>
                      <a:r>
                        <a:rPr lang="es-ES" sz="1000" b="1" i="0" u="none" strike="noStrike" dirty="0">
                          <a:effectLst/>
                          <a:latin typeface="Arial"/>
                        </a:rPr>
                        <a:t>PROVINCIA/DIST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b"/>
                      <a:r>
                        <a:rPr lang="es-ES" sz="1000" b="1" i="0" u="none" strike="noStrike">
                          <a:effectLst/>
                          <a:latin typeface="Arial"/>
                        </a:rPr>
                        <a:t>CANTIDAD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b"/>
                      <a:r>
                        <a:rPr lang="es-ES" sz="1000" b="1" i="0" u="none" strike="noStrike">
                          <a:effectLst/>
                          <a:latin typeface="Arial"/>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93078">
                <a:tc>
                  <a:txBody>
                    <a:bodyPr/>
                    <a:lstStyle/>
                    <a:p>
                      <a:pPr algn="l" fontAlgn="b"/>
                      <a:r>
                        <a:rPr lang="es-ES" sz="1000" b="1" i="0" u="none" strike="noStrike">
                          <a:effectLst/>
                          <a:latin typeface="Calibri"/>
                        </a:rPr>
                        <a:t>ESPINAR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69935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93078">
                <a:tc>
                  <a:txBody>
                    <a:bodyPr/>
                    <a:lstStyle/>
                    <a:p>
                      <a:pPr algn="l" fontAlgn="b"/>
                      <a:r>
                        <a:rPr lang="es-ES" sz="1000" b="1" i="0" u="none" strike="noStrike">
                          <a:effectLst/>
                          <a:latin typeface="Calibri"/>
                        </a:rPr>
                        <a:t>ESPINAR dist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dirty="0">
                          <a:effectLst/>
                          <a:latin typeface="Calibri"/>
                        </a:rPr>
                        <a:t>33621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48.1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93078">
                <a:tc>
                  <a:txBody>
                    <a:bodyPr/>
                    <a:lstStyle/>
                    <a:p>
                      <a:pPr algn="l" fontAlgn="b"/>
                      <a:r>
                        <a:rPr lang="es-ES" sz="1000" b="1" i="0" u="none" strike="noStrike">
                          <a:effectLst/>
                          <a:latin typeface="Calibri"/>
                        </a:rPr>
                        <a:t>CONDOROMA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1416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93078">
                <a:tc>
                  <a:txBody>
                    <a:bodyPr/>
                    <a:lstStyle/>
                    <a:p>
                      <a:pPr algn="l" fontAlgn="b"/>
                      <a:r>
                        <a:rPr lang="es-ES" sz="1000" b="1" i="0" u="none" strike="noStrike">
                          <a:effectLst/>
                          <a:latin typeface="Calibri"/>
                        </a:rPr>
                        <a:t>COPORAQUE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18050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dirty="0">
                          <a:effectLst/>
                          <a:latin typeface="Arial"/>
                        </a:rPr>
                        <a:t>25.8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93078">
                <a:tc>
                  <a:txBody>
                    <a:bodyPr/>
                    <a:lstStyle/>
                    <a:p>
                      <a:pPr algn="l" fontAlgn="b"/>
                      <a:r>
                        <a:rPr lang="es-ES" sz="1000" b="1" i="0" u="none" strike="noStrike">
                          <a:effectLst/>
                          <a:latin typeface="Calibri"/>
                        </a:rPr>
                        <a:t>OCORURO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dirty="0">
                          <a:effectLst/>
                          <a:latin typeface="Calibri"/>
                        </a:rPr>
                        <a:t>1624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93078">
                <a:tc>
                  <a:txBody>
                    <a:bodyPr/>
                    <a:lstStyle/>
                    <a:p>
                      <a:pPr algn="l" fontAlgn="b"/>
                      <a:r>
                        <a:rPr lang="es-ES" sz="1000" b="1" i="0" u="none" strike="noStrike">
                          <a:effectLst/>
                          <a:latin typeface="Calibri"/>
                        </a:rPr>
                        <a:t>PALLPATA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5605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93078">
                <a:tc>
                  <a:txBody>
                    <a:bodyPr/>
                    <a:lstStyle/>
                    <a:p>
                      <a:pPr algn="l" fontAlgn="b"/>
                      <a:r>
                        <a:rPr lang="es-ES" sz="1000" b="1" i="0" u="none" strike="noStrike">
                          <a:effectLst/>
                          <a:latin typeface="Calibri"/>
                        </a:rPr>
                        <a:t>PICHIGUA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3644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93078">
                <a:tc>
                  <a:txBody>
                    <a:bodyPr/>
                    <a:lstStyle/>
                    <a:p>
                      <a:pPr algn="l" fontAlgn="b"/>
                      <a:r>
                        <a:rPr lang="es-ES" sz="1000" b="1" i="0" u="none" strike="noStrike">
                          <a:effectLst/>
                          <a:latin typeface="Calibri"/>
                        </a:rPr>
                        <a:t>SUYCKUTAMBO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2800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93078">
                <a:tc>
                  <a:txBody>
                    <a:bodyPr/>
                    <a:lstStyle/>
                    <a:p>
                      <a:pPr algn="l" fontAlgn="b"/>
                      <a:r>
                        <a:rPr lang="es-ES" sz="1000" b="1" i="0" u="none" strike="noStrike">
                          <a:effectLst/>
                          <a:latin typeface="Calibri"/>
                        </a:rPr>
                        <a:t>ALTO PICHIGUA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3175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dirty="0">
                          <a:effectLst/>
                          <a:latin typeface="Arial"/>
                        </a:rPr>
                        <a:t>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Tree>
    <p:extLst>
      <p:ext uri="{BB962C8B-B14F-4D97-AF65-F5344CB8AC3E}">
        <p14:creationId xmlns:p14="http://schemas.microsoft.com/office/powerpoint/2010/main" val="253546523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2019</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5" name="34 Gráfico"/>
          <p:cNvGraphicFramePr>
            <a:graphicFrameLocks/>
          </p:cNvGraphicFramePr>
          <p:nvPr>
            <p:extLst>
              <p:ext uri="{D42A27DB-BD31-4B8C-83A1-F6EECF244321}">
                <p14:modId xmlns:p14="http://schemas.microsoft.com/office/powerpoint/2010/main" val="958888808"/>
              </p:ext>
            </p:extLst>
          </p:nvPr>
        </p:nvGraphicFramePr>
        <p:xfrm>
          <a:off x="251520" y="764704"/>
          <a:ext cx="8641655" cy="58964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1 Tabla"/>
          <p:cNvGraphicFramePr>
            <a:graphicFrameLocks noGrp="1"/>
          </p:cNvGraphicFramePr>
          <p:nvPr>
            <p:extLst>
              <p:ext uri="{D42A27DB-BD31-4B8C-83A1-F6EECF244321}">
                <p14:modId xmlns:p14="http://schemas.microsoft.com/office/powerpoint/2010/main" val="87922028"/>
              </p:ext>
            </p:extLst>
          </p:nvPr>
        </p:nvGraphicFramePr>
        <p:xfrm>
          <a:off x="4067944" y="889578"/>
          <a:ext cx="3181959" cy="3475526"/>
        </p:xfrm>
        <a:graphic>
          <a:graphicData uri="http://schemas.openxmlformats.org/drawingml/2006/table">
            <a:tbl>
              <a:tblPr>
                <a:tableStyleId>{3C2FFA5D-87B4-456A-9821-1D502468CF0F}</a:tableStyleId>
              </a:tblPr>
              <a:tblGrid>
                <a:gridCol w="1944216">
                  <a:extLst>
                    <a:ext uri="{9D8B030D-6E8A-4147-A177-3AD203B41FA5}">
                      <a16:colId xmlns:a16="http://schemas.microsoft.com/office/drawing/2014/main" xmlns="" val="20000"/>
                    </a:ext>
                  </a:extLst>
                </a:gridCol>
                <a:gridCol w="720080">
                  <a:extLst>
                    <a:ext uri="{9D8B030D-6E8A-4147-A177-3AD203B41FA5}">
                      <a16:colId xmlns:a16="http://schemas.microsoft.com/office/drawing/2014/main" xmlns="" val="20001"/>
                    </a:ext>
                  </a:extLst>
                </a:gridCol>
                <a:gridCol w="517663">
                  <a:extLst>
                    <a:ext uri="{9D8B030D-6E8A-4147-A177-3AD203B41FA5}">
                      <a16:colId xmlns:a16="http://schemas.microsoft.com/office/drawing/2014/main" xmlns="" val="20002"/>
                    </a:ext>
                  </a:extLst>
                </a:gridCol>
              </a:tblGrid>
              <a:tr h="277415">
                <a:tc>
                  <a:txBody>
                    <a:bodyPr/>
                    <a:lstStyle/>
                    <a:p>
                      <a:pPr algn="l" fontAlgn="b"/>
                      <a:r>
                        <a:rPr lang="es-ES_tradnl" sz="1000" u="none" strike="noStrike">
                          <a:effectLst/>
                        </a:rPr>
                        <a:t>CONSULTORIO</a:t>
                      </a:r>
                      <a:endParaRPr lang="es-ES_tradnl" sz="1000" b="0" i="0" u="none" strike="noStrike">
                        <a:solidFill>
                          <a:srgbClr val="000000"/>
                        </a:solidFill>
                        <a:effectLst/>
                        <a:latin typeface="Calibri"/>
                      </a:endParaRPr>
                    </a:p>
                  </a:txBody>
                  <a:tcPr marL="8758" marR="8758" marT="8758" marB="0" anchor="b"/>
                </a:tc>
                <a:tc>
                  <a:txBody>
                    <a:bodyPr/>
                    <a:lstStyle/>
                    <a:p>
                      <a:pPr algn="l" fontAlgn="b"/>
                      <a:r>
                        <a:rPr lang="es-ES_tradnl" sz="1000" u="none" strike="noStrike">
                          <a:effectLst/>
                        </a:rPr>
                        <a:t>TOTAL</a:t>
                      </a:r>
                      <a:endParaRPr lang="es-ES_tradnl" sz="1000" b="0" i="0" u="none" strike="noStrike">
                        <a:solidFill>
                          <a:srgbClr val="000000"/>
                        </a:solidFill>
                        <a:effectLst/>
                        <a:latin typeface="Calibri"/>
                      </a:endParaRPr>
                    </a:p>
                  </a:txBody>
                  <a:tcPr marL="8758" marR="8758" marT="8758" marB="0" anchor="b"/>
                </a:tc>
                <a:tc>
                  <a:txBody>
                    <a:bodyPr/>
                    <a:lstStyle/>
                    <a:p>
                      <a:pPr algn="l" fontAlgn="b"/>
                      <a:r>
                        <a:rPr lang="es-ES_tradnl" sz="1000" u="none" strike="noStrike">
                          <a:effectLst/>
                        </a:rPr>
                        <a:t>%</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0"/>
                  </a:ext>
                </a:extLst>
              </a:tr>
              <a:tr h="160931">
                <a:tc>
                  <a:txBody>
                    <a:bodyPr/>
                    <a:lstStyle/>
                    <a:p>
                      <a:pPr algn="l" fontAlgn="ctr"/>
                      <a:r>
                        <a:rPr lang="es-ES_tradnl" sz="1100" u="none" strike="noStrike">
                          <a:effectLst/>
                        </a:rPr>
                        <a:t>Obstetricia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8519</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28,62%</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1"/>
                  </a:ext>
                </a:extLst>
              </a:tr>
              <a:tr h="194259">
                <a:tc>
                  <a:txBody>
                    <a:bodyPr/>
                    <a:lstStyle/>
                    <a:p>
                      <a:pPr algn="l" fontAlgn="ctr"/>
                      <a:r>
                        <a:rPr lang="es-ES_tradnl" sz="1100" u="none" strike="noStrike">
                          <a:effectLst/>
                        </a:rPr>
                        <a:t>Medicina General</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5437</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18,26%</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2"/>
                  </a:ext>
                </a:extLst>
              </a:tr>
              <a:tr h="180353">
                <a:tc>
                  <a:txBody>
                    <a:bodyPr/>
                    <a:lstStyle/>
                    <a:p>
                      <a:pPr algn="l" fontAlgn="ctr"/>
                      <a:r>
                        <a:rPr lang="es-ES_tradnl" sz="1100" u="none" strike="noStrike">
                          <a:effectLst/>
                        </a:rPr>
                        <a:t>Pediatría General</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3217</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10,81%</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3"/>
                  </a:ext>
                </a:extLst>
              </a:tr>
              <a:tr h="166447">
                <a:tc>
                  <a:txBody>
                    <a:bodyPr/>
                    <a:lstStyle/>
                    <a:p>
                      <a:pPr algn="l" fontAlgn="ctr"/>
                      <a:r>
                        <a:rPr lang="es-ES_tradnl" sz="1100" u="none" strike="noStrike">
                          <a:effectLst/>
                        </a:rPr>
                        <a:t>Planificación Familiar</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2796</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9,39%</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4"/>
                  </a:ext>
                </a:extLst>
              </a:tr>
              <a:tr h="160931">
                <a:tc>
                  <a:txBody>
                    <a:bodyPr/>
                    <a:lstStyle/>
                    <a:p>
                      <a:pPr algn="l" fontAlgn="ctr"/>
                      <a:r>
                        <a:rPr lang="es-ES_tradnl" sz="1100" u="none" strike="noStrike">
                          <a:effectLst/>
                        </a:rPr>
                        <a:t>Ginecologia </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2504</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8,41%</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5"/>
                  </a:ext>
                </a:extLst>
              </a:tr>
              <a:tr h="160931">
                <a:tc>
                  <a:txBody>
                    <a:bodyPr/>
                    <a:lstStyle/>
                    <a:p>
                      <a:pPr algn="l" fontAlgn="ctr"/>
                      <a:r>
                        <a:rPr lang="es-ES_tradnl" sz="1100" u="none" strike="noStrike">
                          <a:effectLst/>
                        </a:rPr>
                        <a:t>Psicología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2299</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7,72%</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6"/>
                  </a:ext>
                </a:extLst>
              </a:tr>
              <a:tr h="301938">
                <a:tc>
                  <a:txBody>
                    <a:bodyPr/>
                    <a:lstStyle/>
                    <a:p>
                      <a:pPr algn="l" fontAlgn="ctr"/>
                      <a:r>
                        <a:rPr lang="es-ES_tradnl" sz="1100" u="none" strike="noStrike">
                          <a:effectLst/>
                        </a:rPr>
                        <a:t>Cirugía General</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2067</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6,94%</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7"/>
                  </a:ext>
                </a:extLst>
              </a:tr>
              <a:tr h="301938">
                <a:tc>
                  <a:txBody>
                    <a:bodyPr/>
                    <a:lstStyle/>
                    <a:p>
                      <a:pPr algn="l" fontAlgn="ctr"/>
                      <a:r>
                        <a:rPr lang="es-ES_tradnl" sz="1100" u="none" strike="noStrike">
                          <a:effectLst/>
                        </a:rPr>
                        <a:t>Traum. y Ortopedia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1083</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3,64%</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8"/>
                  </a:ext>
                </a:extLst>
              </a:tr>
              <a:tr h="160931">
                <a:tc>
                  <a:txBody>
                    <a:bodyPr/>
                    <a:lstStyle/>
                    <a:p>
                      <a:pPr algn="l" fontAlgn="ctr"/>
                      <a:r>
                        <a:rPr lang="es-ES_tradnl" sz="1100" u="none" strike="noStrike">
                          <a:effectLst/>
                        </a:rPr>
                        <a:t>Oftalmología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981</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3,30%</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09"/>
                  </a:ext>
                </a:extLst>
              </a:tr>
              <a:tr h="160931">
                <a:tc>
                  <a:txBody>
                    <a:bodyPr/>
                    <a:lstStyle/>
                    <a:p>
                      <a:pPr algn="l" fontAlgn="ctr"/>
                      <a:r>
                        <a:rPr lang="es-ES_tradnl" sz="1100" u="none" strike="noStrike">
                          <a:effectLst/>
                        </a:rPr>
                        <a:t>Neumologia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267</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0,90%</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0"/>
                  </a:ext>
                </a:extLst>
              </a:tr>
              <a:tr h="160931">
                <a:tc>
                  <a:txBody>
                    <a:bodyPr/>
                    <a:lstStyle/>
                    <a:p>
                      <a:pPr algn="l" fontAlgn="ctr"/>
                      <a:r>
                        <a:rPr lang="es-ES_tradnl" sz="1100" u="none" strike="noStrike">
                          <a:effectLst/>
                        </a:rPr>
                        <a:t>Urología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189</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0,63%</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1"/>
                  </a:ext>
                </a:extLst>
              </a:tr>
              <a:tr h="301938">
                <a:tc>
                  <a:txBody>
                    <a:bodyPr/>
                    <a:lstStyle/>
                    <a:p>
                      <a:pPr algn="l" fontAlgn="ctr"/>
                      <a:r>
                        <a:rPr lang="es-ES_tradnl" sz="1100" u="none" strike="noStrike">
                          <a:effectLst/>
                        </a:rPr>
                        <a:t>Otorrinolaringología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181</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0,61%</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2"/>
                  </a:ext>
                </a:extLst>
              </a:tr>
              <a:tr h="164937">
                <a:tc>
                  <a:txBody>
                    <a:bodyPr/>
                    <a:lstStyle/>
                    <a:p>
                      <a:pPr algn="l" fontAlgn="ctr"/>
                      <a:r>
                        <a:rPr lang="es-ES_tradnl" sz="1100" u="none" strike="noStrike">
                          <a:effectLst/>
                        </a:rPr>
                        <a:t>Dermatología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128</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0,43%</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3"/>
                  </a:ext>
                </a:extLst>
              </a:tr>
              <a:tr h="204563">
                <a:tc>
                  <a:txBody>
                    <a:bodyPr/>
                    <a:lstStyle/>
                    <a:p>
                      <a:pPr algn="l" fontAlgn="ctr"/>
                      <a:r>
                        <a:rPr lang="es-ES_tradnl" sz="1100" u="none" strike="noStrike">
                          <a:effectLst/>
                        </a:rPr>
                        <a:t>Medicina Interna</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95</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a:effectLst/>
                        </a:rPr>
                        <a:t>0,32%</a:t>
                      </a:r>
                      <a:endParaRPr lang="es-ES_tradnl" sz="1000" b="0" i="0" u="none" strike="noStrike">
                        <a:solidFill>
                          <a:srgbClr val="000000"/>
                        </a:solidFill>
                        <a:effectLst/>
                        <a:latin typeface="Calibri"/>
                      </a:endParaRPr>
                    </a:p>
                  </a:txBody>
                  <a:tcPr marL="8758" marR="8758" marT="8758" marB="0" anchor="b"/>
                </a:tc>
                <a:extLst>
                  <a:ext uri="{0D108BD9-81ED-4DB2-BD59-A6C34878D82A}">
                    <a16:rowId xmlns:a16="http://schemas.microsoft.com/office/drawing/2014/main" xmlns="" val="10014"/>
                  </a:ext>
                </a:extLst>
              </a:tr>
              <a:tr h="301938">
                <a:tc>
                  <a:txBody>
                    <a:bodyPr/>
                    <a:lstStyle/>
                    <a:p>
                      <a:pPr algn="l" fontAlgn="ctr"/>
                      <a:r>
                        <a:rPr lang="es-ES_tradnl" sz="1100" u="none" strike="noStrike">
                          <a:effectLst/>
                        </a:rPr>
                        <a:t>Medicina  Familiar </a:t>
                      </a:r>
                      <a:endParaRPr lang="es-ES_tradnl" sz="1100" b="0" i="0" u="none" strike="noStrike">
                        <a:solidFill>
                          <a:srgbClr val="000000"/>
                        </a:solidFill>
                        <a:effectLst/>
                        <a:latin typeface="Arial Narrow"/>
                      </a:endParaRPr>
                    </a:p>
                  </a:txBody>
                  <a:tcPr marL="8758" marR="8758" marT="8758" marB="0" anchor="ctr"/>
                </a:tc>
                <a:tc>
                  <a:txBody>
                    <a:bodyPr/>
                    <a:lstStyle/>
                    <a:p>
                      <a:pPr algn="ctr" fontAlgn="ctr"/>
                      <a:r>
                        <a:rPr lang="es-ES_tradnl" sz="1100" u="none" strike="noStrike">
                          <a:effectLst/>
                        </a:rPr>
                        <a:t>6</a:t>
                      </a:r>
                      <a:endParaRPr lang="es-ES_tradnl" sz="1100" b="0" i="0" u="none" strike="noStrike">
                        <a:solidFill>
                          <a:srgbClr val="000000"/>
                        </a:solidFill>
                        <a:effectLst/>
                        <a:latin typeface="Arial"/>
                      </a:endParaRPr>
                    </a:p>
                  </a:txBody>
                  <a:tcPr marL="8758" marR="8758" marT="8758" marB="0" anchor="ctr"/>
                </a:tc>
                <a:tc>
                  <a:txBody>
                    <a:bodyPr/>
                    <a:lstStyle/>
                    <a:p>
                      <a:pPr algn="r" fontAlgn="b"/>
                      <a:r>
                        <a:rPr lang="es-ES_tradnl" sz="1000" u="none" strike="noStrike" dirty="0">
                          <a:effectLst/>
                        </a:rPr>
                        <a:t>0,02%</a:t>
                      </a:r>
                      <a:endParaRPr lang="es-ES_tradnl" sz="1000" b="0" i="0" u="none" strike="noStrike" dirty="0">
                        <a:solidFill>
                          <a:srgbClr val="000000"/>
                        </a:solidFill>
                        <a:effectLst/>
                        <a:latin typeface="Calibri"/>
                      </a:endParaRPr>
                    </a:p>
                  </a:txBody>
                  <a:tcPr marL="8758" marR="8758" marT="8758" marB="0" anchor="b"/>
                </a:tc>
                <a:extLst>
                  <a:ext uri="{0D108BD9-81ED-4DB2-BD59-A6C34878D82A}">
                    <a16:rowId xmlns:a16="http://schemas.microsoft.com/office/drawing/2014/main" xmlns="" val="10015"/>
                  </a:ext>
                </a:extLst>
              </a:tr>
            </a:tbl>
          </a:graphicData>
        </a:graphic>
      </p:graphicFrame>
    </p:spTree>
    <p:extLst>
      <p:ext uri="{BB962C8B-B14F-4D97-AF65-F5344CB8AC3E}">
        <p14:creationId xmlns:p14="http://schemas.microsoft.com/office/powerpoint/2010/main" val="399207437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2020</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6" name="34 Gráfico"/>
          <p:cNvGraphicFramePr>
            <a:graphicFrameLocks/>
          </p:cNvGraphicFramePr>
          <p:nvPr>
            <p:extLst>
              <p:ext uri="{D42A27DB-BD31-4B8C-83A1-F6EECF244321}">
                <p14:modId xmlns:p14="http://schemas.microsoft.com/office/powerpoint/2010/main" val="3348278317"/>
              </p:ext>
            </p:extLst>
          </p:nvPr>
        </p:nvGraphicFramePr>
        <p:xfrm>
          <a:off x="179512" y="1000125"/>
          <a:ext cx="8496944" cy="5461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2 Tabla"/>
          <p:cNvGraphicFramePr>
            <a:graphicFrameLocks noGrp="1"/>
          </p:cNvGraphicFramePr>
          <p:nvPr>
            <p:extLst>
              <p:ext uri="{D42A27DB-BD31-4B8C-83A1-F6EECF244321}">
                <p14:modId xmlns:p14="http://schemas.microsoft.com/office/powerpoint/2010/main" val="2633606999"/>
              </p:ext>
            </p:extLst>
          </p:nvPr>
        </p:nvGraphicFramePr>
        <p:xfrm>
          <a:off x="3942184" y="1052736"/>
          <a:ext cx="3150096" cy="3179445"/>
        </p:xfrm>
        <a:graphic>
          <a:graphicData uri="http://schemas.openxmlformats.org/drawingml/2006/table">
            <a:tbl>
              <a:tblPr>
                <a:tableStyleId>{3C2FFA5D-87B4-456A-9821-1D502468CF0F}</a:tableStyleId>
              </a:tblPr>
              <a:tblGrid>
                <a:gridCol w="1050032">
                  <a:extLst>
                    <a:ext uri="{9D8B030D-6E8A-4147-A177-3AD203B41FA5}">
                      <a16:colId xmlns:a16="http://schemas.microsoft.com/office/drawing/2014/main" xmlns="" val="20000"/>
                    </a:ext>
                  </a:extLst>
                </a:gridCol>
                <a:gridCol w="1050032">
                  <a:extLst>
                    <a:ext uri="{9D8B030D-6E8A-4147-A177-3AD203B41FA5}">
                      <a16:colId xmlns:a16="http://schemas.microsoft.com/office/drawing/2014/main" xmlns="" val="20001"/>
                    </a:ext>
                  </a:extLst>
                </a:gridCol>
                <a:gridCol w="1050032">
                  <a:extLst>
                    <a:ext uri="{9D8B030D-6E8A-4147-A177-3AD203B41FA5}">
                      <a16:colId xmlns:a16="http://schemas.microsoft.com/office/drawing/2014/main" xmlns="" val="20002"/>
                    </a:ext>
                  </a:extLst>
                </a:gridCol>
              </a:tblGrid>
              <a:tr h="200025">
                <a:tc>
                  <a:txBody>
                    <a:bodyPr/>
                    <a:lstStyle/>
                    <a:p>
                      <a:pPr algn="l" fontAlgn="b"/>
                      <a:r>
                        <a:rPr lang="es-ES_tradnl" sz="1100" u="none" strike="noStrike">
                          <a:effectLst/>
                        </a:rPr>
                        <a:t>CONSULTORIO</a:t>
                      </a:r>
                      <a:endParaRPr lang="es-ES_tradnl" sz="1100" b="0" i="0" u="none" strike="noStrike">
                        <a:solidFill>
                          <a:srgbClr val="000000"/>
                        </a:solidFill>
                        <a:effectLst/>
                        <a:latin typeface="Calibri"/>
                      </a:endParaRPr>
                    </a:p>
                  </a:txBody>
                  <a:tcPr marL="9525" marR="9525" marT="9525" marB="0" anchor="b"/>
                </a:tc>
                <a:tc>
                  <a:txBody>
                    <a:bodyPr/>
                    <a:lstStyle/>
                    <a:p>
                      <a:pPr algn="l" fontAlgn="b"/>
                      <a:r>
                        <a:rPr lang="es-ES_tradnl" sz="1100" u="none" strike="noStrike">
                          <a:effectLst/>
                        </a:rPr>
                        <a:t>TOTAL</a:t>
                      </a:r>
                      <a:endParaRPr lang="es-ES_tradnl" sz="1100" b="0" i="0" u="none" strike="noStrike">
                        <a:solidFill>
                          <a:srgbClr val="000000"/>
                        </a:solidFill>
                        <a:effectLst/>
                        <a:latin typeface="Calibri"/>
                      </a:endParaRPr>
                    </a:p>
                  </a:txBody>
                  <a:tcPr marL="9525" marR="9525" marT="9525" marB="0" anchor="b"/>
                </a:tc>
                <a:tc>
                  <a:txBody>
                    <a:bodyPr/>
                    <a:lstStyle/>
                    <a:p>
                      <a:pPr algn="l" fontAlgn="b"/>
                      <a:r>
                        <a:rPr lang="es-ES_tradnl" sz="1100" u="none" strike="noStrike">
                          <a:effectLst/>
                        </a:rPr>
                        <a:t>%</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0"/>
                  </a:ext>
                </a:extLst>
              </a:tr>
              <a:tr h="200025">
                <a:tc>
                  <a:txBody>
                    <a:bodyPr/>
                    <a:lstStyle/>
                    <a:p>
                      <a:pPr algn="l" fontAlgn="b"/>
                      <a:r>
                        <a:rPr lang="es-ES_tradnl" sz="1100" u="none" strike="noStrike">
                          <a:effectLst/>
                        </a:rPr>
                        <a:t>Obstetricia y </a:t>
                      </a:r>
                      <a:br>
                        <a:rPr lang="es-ES_tradnl" sz="1100" u="none" strike="noStrike">
                          <a:effectLst/>
                        </a:rPr>
                      </a:br>
                      <a:r>
                        <a:rPr lang="es-ES_tradnl" sz="1100" u="none" strike="noStrike">
                          <a:effectLst/>
                        </a:rPr>
                        <a:t>Ginecologia  </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17596</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38,67%</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1"/>
                  </a:ext>
                </a:extLst>
              </a:tr>
              <a:tr h="200025">
                <a:tc>
                  <a:txBody>
                    <a:bodyPr/>
                    <a:lstStyle/>
                    <a:p>
                      <a:pPr algn="l" fontAlgn="b"/>
                      <a:r>
                        <a:rPr lang="es-ES_tradnl" sz="1100" u="none" strike="noStrike">
                          <a:effectLst/>
                        </a:rPr>
                        <a:t>Obstetricia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13084</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28,75%</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2"/>
                  </a:ext>
                </a:extLst>
              </a:tr>
              <a:tr h="200025">
                <a:tc>
                  <a:txBody>
                    <a:bodyPr/>
                    <a:lstStyle/>
                    <a:p>
                      <a:pPr algn="l" fontAlgn="b"/>
                      <a:r>
                        <a:rPr lang="es-ES_tradnl" sz="1100" u="none" strike="noStrike">
                          <a:effectLst/>
                        </a:rPr>
                        <a:t>Medicina General</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5948</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13,07%</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3"/>
                  </a:ext>
                </a:extLst>
              </a:tr>
              <a:tr h="200025">
                <a:tc>
                  <a:txBody>
                    <a:bodyPr/>
                    <a:lstStyle/>
                    <a:p>
                      <a:pPr algn="l" fontAlgn="b"/>
                      <a:r>
                        <a:rPr lang="es-ES_tradnl" sz="1100" u="none" strike="noStrike">
                          <a:effectLst/>
                        </a:rPr>
                        <a:t>Planificación Familiar</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dirty="0">
                          <a:effectLst/>
                        </a:rPr>
                        <a:t>2979</a:t>
                      </a:r>
                      <a:endParaRPr lang="es-ES_tradnl" sz="1100" b="0" i="0" u="none" strike="noStrike" dirty="0">
                        <a:solidFill>
                          <a:srgbClr val="000000"/>
                        </a:solidFill>
                        <a:effectLst/>
                        <a:latin typeface="Calibri"/>
                      </a:endParaRPr>
                    </a:p>
                  </a:txBody>
                  <a:tcPr marL="9525" marR="9525" marT="9525" marB="0" anchor="b"/>
                </a:tc>
                <a:tc>
                  <a:txBody>
                    <a:bodyPr/>
                    <a:lstStyle/>
                    <a:p>
                      <a:pPr algn="r" fontAlgn="b"/>
                      <a:r>
                        <a:rPr lang="es-ES_tradnl" sz="1100" u="none" strike="noStrike">
                          <a:effectLst/>
                        </a:rPr>
                        <a:t>6,55%</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4"/>
                  </a:ext>
                </a:extLst>
              </a:tr>
              <a:tr h="200025">
                <a:tc>
                  <a:txBody>
                    <a:bodyPr/>
                    <a:lstStyle/>
                    <a:p>
                      <a:pPr algn="l" fontAlgn="b"/>
                      <a:r>
                        <a:rPr lang="es-ES_tradnl" sz="1100" u="none" strike="noStrike">
                          <a:effectLst/>
                        </a:rPr>
                        <a:t>Psicología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2653</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5,83%</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5"/>
                  </a:ext>
                </a:extLst>
              </a:tr>
              <a:tr h="200025">
                <a:tc>
                  <a:txBody>
                    <a:bodyPr/>
                    <a:lstStyle/>
                    <a:p>
                      <a:pPr algn="l" fontAlgn="b"/>
                      <a:r>
                        <a:rPr lang="es-ES_tradnl" sz="1100" u="none" strike="noStrike">
                          <a:effectLst/>
                        </a:rPr>
                        <a:t>Ginecologia </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1533</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3,37%</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6"/>
                  </a:ext>
                </a:extLst>
              </a:tr>
              <a:tr h="200025">
                <a:tc>
                  <a:txBody>
                    <a:bodyPr/>
                    <a:lstStyle/>
                    <a:p>
                      <a:pPr algn="l" fontAlgn="b"/>
                      <a:r>
                        <a:rPr lang="es-ES_tradnl" sz="1100" u="none" strike="noStrike">
                          <a:effectLst/>
                        </a:rPr>
                        <a:t>Cirugía General</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660</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1,45%</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7"/>
                  </a:ext>
                </a:extLst>
              </a:tr>
              <a:tr h="200025">
                <a:tc>
                  <a:txBody>
                    <a:bodyPr/>
                    <a:lstStyle/>
                    <a:p>
                      <a:pPr algn="l" fontAlgn="b"/>
                      <a:r>
                        <a:rPr lang="es-ES_tradnl" sz="1100" u="none" strike="noStrike">
                          <a:effectLst/>
                        </a:rPr>
                        <a:t>Pediatria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513</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1,13%</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8"/>
                  </a:ext>
                </a:extLst>
              </a:tr>
              <a:tr h="200025">
                <a:tc>
                  <a:txBody>
                    <a:bodyPr/>
                    <a:lstStyle/>
                    <a:p>
                      <a:pPr algn="l" fontAlgn="b"/>
                      <a:r>
                        <a:rPr lang="es-ES_tradnl" sz="1100" u="none" strike="noStrike">
                          <a:effectLst/>
                        </a:rPr>
                        <a:t>Oftalmología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383</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0,84%</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9"/>
                  </a:ext>
                </a:extLst>
              </a:tr>
              <a:tr h="200025">
                <a:tc>
                  <a:txBody>
                    <a:bodyPr/>
                    <a:lstStyle/>
                    <a:p>
                      <a:pPr algn="l" fontAlgn="b"/>
                      <a:r>
                        <a:rPr lang="es-ES_tradnl" sz="1100" u="none" strike="noStrike">
                          <a:effectLst/>
                        </a:rPr>
                        <a:t>Traum. y Ortopedia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109</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0,24%</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0"/>
                  </a:ext>
                </a:extLst>
              </a:tr>
              <a:tr h="200025">
                <a:tc>
                  <a:txBody>
                    <a:bodyPr/>
                    <a:lstStyle/>
                    <a:p>
                      <a:pPr algn="l" fontAlgn="b"/>
                      <a:r>
                        <a:rPr lang="es-ES_tradnl" sz="1100" u="none" strike="noStrike">
                          <a:effectLst/>
                        </a:rPr>
                        <a:t>Neumologia</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44</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0,10%</a:t>
                      </a:r>
                      <a:endParaRPr lang="es-ES_tradnl"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1"/>
                  </a:ext>
                </a:extLst>
              </a:tr>
              <a:tr h="200025">
                <a:tc>
                  <a:txBody>
                    <a:bodyPr/>
                    <a:lstStyle/>
                    <a:p>
                      <a:pPr algn="l" fontAlgn="b"/>
                      <a:r>
                        <a:rPr lang="es-ES_tradnl" sz="1100" u="none" strike="noStrike">
                          <a:effectLst/>
                        </a:rPr>
                        <a:t>total</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a:effectLst/>
                        </a:rPr>
                        <a:t>45502</a:t>
                      </a:r>
                      <a:endParaRPr lang="es-ES_tradnl" sz="1100" b="0" i="0" u="none" strike="noStrike">
                        <a:solidFill>
                          <a:srgbClr val="000000"/>
                        </a:solidFill>
                        <a:effectLst/>
                        <a:latin typeface="Calibri"/>
                      </a:endParaRPr>
                    </a:p>
                  </a:txBody>
                  <a:tcPr marL="9525" marR="9525" marT="9525" marB="0" anchor="b"/>
                </a:tc>
                <a:tc>
                  <a:txBody>
                    <a:bodyPr/>
                    <a:lstStyle/>
                    <a:p>
                      <a:pPr algn="r" fontAlgn="b"/>
                      <a:r>
                        <a:rPr lang="es-ES_tradnl" sz="1100" u="none" strike="noStrike" dirty="0">
                          <a:effectLst/>
                        </a:rPr>
                        <a:t>100,00%</a:t>
                      </a:r>
                      <a:endParaRPr lang="es-ES_tradnl"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257629508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2021</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7" name="34 Gráfico"/>
          <p:cNvGraphicFramePr>
            <a:graphicFrameLocks/>
          </p:cNvGraphicFramePr>
          <p:nvPr>
            <p:extLst>
              <p:ext uri="{D42A27DB-BD31-4B8C-83A1-F6EECF244321}">
                <p14:modId xmlns:p14="http://schemas.microsoft.com/office/powerpoint/2010/main" val="2488903175"/>
              </p:ext>
            </p:extLst>
          </p:nvPr>
        </p:nvGraphicFramePr>
        <p:xfrm>
          <a:off x="251520" y="908721"/>
          <a:ext cx="8641655" cy="55524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Tabla 1"/>
          <p:cNvGraphicFramePr>
            <a:graphicFrameLocks noGrp="1"/>
          </p:cNvGraphicFramePr>
          <p:nvPr>
            <p:extLst>
              <p:ext uri="{D42A27DB-BD31-4B8C-83A1-F6EECF244321}">
                <p14:modId xmlns:p14="http://schemas.microsoft.com/office/powerpoint/2010/main" val="1718542751"/>
              </p:ext>
            </p:extLst>
          </p:nvPr>
        </p:nvGraphicFramePr>
        <p:xfrm>
          <a:off x="3563888" y="1124744"/>
          <a:ext cx="3298181" cy="2781300"/>
        </p:xfrm>
        <a:graphic>
          <a:graphicData uri="http://schemas.openxmlformats.org/drawingml/2006/table">
            <a:tbl>
              <a:tblPr>
                <a:tableStyleId>{5C22544A-7EE6-4342-B048-85BDC9FD1C3A}</a:tableStyleId>
              </a:tblPr>
              <a:tblGrid>
                <a:gridCol w="1350915">
                  <a:extLst>
                    <a:ext uri="{9D8B030D-6E8A-4147-A177-3AD203B41FA5}">
                      <a16:colId xmlns:a16="http://schemas.microsoft.com/office/drawing/2014/main" xmlns="" val="20000"/>
                    </a:ext>
                  </a:extLst>
                </a:gridCol>
                <a:gridCol w="973633">
                  <a:extLst>
                    <a:ext uri="{9D8B030D-6E8A-4147-A177-3AD203B41FA5}">
                      <a16:colId xmlns:a16="http://schemas.microsoft.com/office/drawing/2014/main" xmlns="" val="20001"/>
                    </a:ext>
                  </a:extLst>
                </a:gridCol>
                <a:gridCol w="973633">
                  <a:extLst>
                    <a:ext uri="{9D8B030D-6E8A-4147-A177-3AD203B41FA5}">
                      <a16:colId xmlns:a16="http://schemas.microsoft.com/office/drawing/2014/main" xmlns="" val="20002"/>
                    </a:ext>
                  </a:extLst>
                </a:gridCol>
              </a:tblGrid>
              <a:tr h="200025">
                <a:tc>
                  <a:txBody>
                    <a:bodyPr/>
                    <a:lstStyle/>
                    <a:p>
                      <a:pPr algn="l" fontAlgn="b"/>
                      <a:r>
                        <a:rPr lang="es-ES_tradnl" sz="1100" u="none" strike="noStrike">
                          <a:effectLst/>
                        </a:rPr>
                        <a:t>CONSULTORIO</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TOTAL</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ES_tradnl" sz="1100" u="none" strike="noStrike">
                          <a:effectLst/>
                        </a:rPr>
                        <a:t>%</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0"/>
                  </a:ext>
                </a:extLst>
              </a:tr>
              <a:tr h="200025">
                <a:tc>
                  <a:txBody>
                    <a:bodyPr/>
                    <a:lstStyle/>
                    <a:p>
                      <a:pPr algn="l" fontAlgn="b"/>
                      <a:r>
                        <a:rPr lang="es-ES_tradnl" sz="1100" u="none" strike="noStrike">
                          <a:effectLst/>
                        </a:rPr>
                        <a:t>Obstetricia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29272</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59,12%</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1"/>
                  </a:ext>
                </a:extLst>
              </a:tr>
              <a:tr h="200025">
                <a:tc>
                  <a:txBody>
                    <a:bodyPr/>
                    <a:lstStyle/>
                    <a:p>
                      <a:pPr algn="l" fontAlgn="b"/>
                      <a:r>
                        <a:rPr lang="es-ES_tradnl" sz="1100" u="none" strike="noStrike">
                          <a:effectLst/>
                        </a:rPr>
                        <a:t>Planificación Familiar</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5645</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11,40%</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2"/>
                  </a:ext>
                </a:extLst>
              </a:tr>
              <a:tr h="200025">
                <a:tc>
                  <a:txBody>
                    <a:bodyPr/>
                    <a:lstStyle/>
                    <a:p>
                      <a:pPr algn="l" fontAlgn="b"/>
                      <a:r>
                        <a:rPr lang="es-ES_tradnl" sz="1100" u="none" strike="noStrike">
                          <a:effectLst/>
                        </a:rPr>
                        <a:t>Psicología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5107</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10,31%</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3"/>
                  </a:ext>
                </a:extLst>
              </a:tr>
              <a:tr h="200025">
                <a:tc>
                  <a:txBody>
                    <a:bodyPr/>
                    <a:lstStyle/>
                    <a:p>
                      <a:pPr algn="l" fontAlgn="b"/>
                      <a:r>
                        <a:rPr lang="es-ES_tradnl" sz="1100" u="none" strike="noStrike">
                          <a:effectLst/>
                        </a:rPr>
                        <a:t>Medicina General</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3235</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6,53%</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4"/>
                  </a:ext>
                </a:extLst>
              </a:tr>
              <a:tr h="200025">
                <a:tc>
                  <a:txBody>
                    <a:bodyPr/>
                    <a:lstStyle/>
                    <a:p>
                      <a:pPr algn="l" fontAlgn="b"/>
                      <a:r>
                        <a:rPr lang="es-ES_tradnl" sz="1100" u="none" strike="noStrike">
                          <a:effectLst/>
                        </a:rPr>
                        <a:t>Ginecologia </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3217</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6,50%</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5"/>
                  </a:ext>
                </a:extLst>
              </a:tr>
              <a:tr h="200025">
                <a:tc>
                  <a:txBody>
                    <a:bodyPr/>
                    <a:lstStyle/>
                    <a:p>
                      <a:pPr algn="l" fontAlgn="b"/>
                      <a:r>
                        <a:rPr lang="es-ES_tradnl" sz="1100" u="none" strike="noStrike">
                          <a:effectLst/>
                        </a:rPr>
                        <a:t>Pediatria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1230</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2,48%</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6"/>
                  </a:ext>
                </a:extLst>
              </a:tr>
              <a:tr h="200025">
                <a:tc>
                  <a:txBody>
                    <a:bodyPr/>
                    <a:lstStyle/>
                    <a:p>
                      <a:pPr algn="l" fontAlgn="b"/>
                      <a:r>
                        <a:rPr lang="es-ES_tradnl" sz="1100" u="none" strike="noStrike">
                          <a:effectLst/>
                        </a:rPr>
                        <a:t>Oftalmología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607</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1,23%</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7"/>
                  </a:ext>
                </a:extLst>
              </a:tr>
              <a:tr h="200025">
                <a:tc>
                  <a:txBody>
                    <a:bodyPr/>
                    <a:lstStyle/>
                    <a:p>
                      <a:pPr algn="l" fontAlgn="b"/>
                      <a:r>
                        <a:rPr lang="es-ES_tradnl" sz="1100" u="none" strike="noStrike">
                          <a:effectLst/>
                        </a:rPr>
                        <a:t>Cirugía General</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501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1,01%</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8"/>
                  </a:ext>
                </a:extLst>
              </a:tr>
              <a:tr h="200025">
                <a:tc>
                  <a:txBody>
                    <a:bodyPr/>
                    <a:lstStyle/>
                    <a:p>
                      <a:pPr algn="l" fontAlgn="b"/>
                      <a:r>
                        <a:rPr lang="es-ES_tradnl" sz="1100" u="none" strike="noStrike">
                          <a:effectLst/>
                        </a:rPr>
                        <a:t>Traum. y Ortopedia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401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0,81%</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09"/>
                  </a:ext>
                </a:extLst>
              </a:tr>
              <a:tr h="200025">
                <a:tc>
                  <a:txBody>
                    <a:bodyPr/>
                    <a:lstStyle/>
                    <a:p>
                      <a:pPr algn="l" fontAlgn="b"/>
                      <a:r>
                        <a:rPr lang="es-ES_tradnl" sz="1100" u="none" strike="noStrike">
                          <a:effectLst/>
                        </a:rPr>
                        <a:t>Neumologia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281</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0,57%</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0"/>
                  </a:ext>
                </a:extLst>
              </a:tr>
              <a:tr h="200025">
                <a:tc>
                  <a:txBody>
                    <a:bodyPr/>
                    <a:lstStyle/>
                    <a:p>
                      <a:pPr algn="l" fontAlgn="b"/>
                      <a:r>
                        <a:rPr lang="es-ES_tradnl" sz="1100" u="none" strike="noStrike">
                          <a:effectLst/>
                        </a:rPr>
                        <a:t>Gastroenterología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9</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0,02%</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1"/>
                  </a:ext>
                </a:extLst>
              </a:tr>
              <a:tr h="190500">
                <a:tc>
                  <a:txBody>
                    <a:bodyPr/>
                    <a:lstStyle/>
                    <a:p>
                      <a:pPr algn="l" fontAlgn="b"/>
                      <a:r>
                        <a:rPr lang="es-ES_tradnl" sz="1100" u="none" strike="noStrike">
                          <a:effectLst/>
                        </a:rPr>
                        <a:t>Urología</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8</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0,02%</a:t>
                      </a:r>
                      <a:endParaRPr lang="es-ES_tradnl"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2"/>
                  </a:ext>
                </a:extLst>
              </a:tr>
              <a:tr h="190500">
                <a:tc>
                  <a:txBody>
                    <a:bodyPr/>
                    <a:lstStyle/>
                    <a:p>
                      <a:pPr algn="l" fontAlgn="b"/>
                      <a:r>
                        <a:rPr lang="es-ES_tradnl" sz="1100" u="none" strike="noStrike">
                          <a:effectLst/>
                        </a:rPr>
                        <a:t>total</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a:effectLst/>
                        </a:rPr>
                        <a:t>49513</a:t>
                      </a:r>
                      <a:endParaRPr lang="es-ES_tradnl"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ES_tradnl" sz="1100" u="none" strike="noStrike" dirty="0">
                          <a:effectLst/>
                        </a:rPr>
                        <a:t>100,00%</a:t>
                      </a:r>
                      <a:endParaRPr lang="es-ES_tradnl"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241987623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34 Gráfico"/>
          <p:cNvGraphicFramePr>
            <a:graphicFrameLocks/>
          </p:cNvGraphicFramePr>
          <p:nvPr>
            <p:extLst>
              <p:ext uri="{D42A27DB-BD31-4B8C-83A1-F6EECF244321}">
                <p14:modId xmlns:p14="http://schemas.microsoft.com/office/powerpoint/2010/main" val="3283692617"/>
              </p:ext>
            </p:extLst>
          </p:nvPr>
        </p:nvGraphicFramePr>
        <p:xfrm>
          <a:off x="107504" y="1000125"/>
          <a:ext cx="9014700" cy="5661055"/>
        </p:xfrm>
        <a:graphic>
          <a:graphicData uri="http://schemas.openxmlformats.org/drawingml/2006/chart">
            <c:chart xmlns:c="http://schemas.openxmlformats.org/drawingml/2006/chart" xmlns:r="http://schemas.openxmlformats.org/officeDocument/2006/relationships" r:id="rId3"/>
          </a:graphicData>
        </a:graphic>
      </p:graphicFrame>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2022</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762522050"/>
              </p:ext>
            </p:extLst>
          </p:nvPr>
        </p:nvGraphicFramePr>
        <p:xfrm>
          <a:off x="4283968" y="1000125"/>
          <a:ext cx="3048000" cy="3785235"/>
        </p:xfrm>
        <a:graphic>
          <a:graphicData uri="http://schemas.openxmlformats.org/drawingml/2006/table">
            <a:tbl>
              <a:tblPr>
                <a:tableStyleId>{5C22544A-7EE6-4342-B048-85BDC9FD1C3A}</a:tableStyleId>
              </a:tblPr>
              <a:tblGrid>
                <a:gridCol w="1524000">
                  <a:extLst>
                    <a:ext uri="{9D8B030D-6E8A-4147-A177-3AD203B41FA5}">
                      <a16:colId xmlns:a16="http://schemas.microsoft.com/office/drawing/2014/main" xmlns="" val="20000"/>
                    </a:ext>
                  </a:extLst>
                </a:gridCol>
                <a:gridCol w="762000">
                  <a:extLst>
                    <a:ext uri="{9D8B030D-6E8A-4147-A177-3AD203B41FA5}">
                      <a16:colId xmlns:a16="http://schemas.microsoft.com/office/drawing/2014/main" xmlns="" val="20001"/>
                    </a:ext>
                  </a:extLst>
                </a:gridCol>
                <a:gridCol w="762000">
                  <a:extLst>
                    <a:ext uri="{9D8B030D-6E8A-4147-A177-3AD203B41FA5}">
                      <a16:colId xmlns:a16="http://schemas.microsoft.com/office/drawing/2014/main" xmlns="" val="20002"/>
                    </a:ext>
                  </a:extLst>
                </a:gridCol>
              </a:tblGrid>
              <a:tr h="200025">
                <a:tc>
                  <a:txBody>
                    <a:bodyPr/>
                    <a:lstStyle/>
                    <a:p>
                      <a:pPr algn="l" fontAlgn="b"/>
                      <a:r>
                        <a:rPr lang="en-US" sz="1100" u="none" strike="noStrike">
                          <a:effectLst/>
                        </a:rPr>
                        <a:t>CONSULTORIO</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TOTAL</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0"/>
                  </a:ext>
                </a:extLst>
              </a:tr>
              <a:tr h="200025">
                <a:tc>
                  <a:txBody>
                    <a:bodyPr/>
                    <a:lstStyle/>
                    <a:p>
                      <a:pPr algn="l" fontAlgn="ctr"/>
                      <a:r>
                        <a:rPr lang="en-US" sz="1200" u="none" strike="noStrike">
                          <a:effectLst/>
                        </a:rPr>
                        <a:t>Obstetricia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24460</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41,93%</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1"/>
                  </a:ext>
                </a:extLst>
              </a:tr>
              <a:tr h="200025">
                <a:tc>
                  <a:txBody>
                    <a:bodyPr/>
                    <a:lstStyle/>
                    <a:p>
                      <a:pPr algn="l" fontAlgn="ctr"/>
                      <a:r>
                        <a:rPr lang="en-US" sz="1200" u="none" strike="noStrike">
                          <a:effectLst/>
                        </a:rPr>
                        <a:t>Planificación Familiar</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8233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14,11%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2"/>
                  </a:ext>
                </a:extLst>
              </a:tr>
              <a:tr h="200025">
                <a:tc>
                  <a:txBody>
                    <a:bodyPr/>
                    <a:lstStyle/>
                    <a:p>
                      <a:pPr algn="l" fontAlgn="ctr"/>
                      <a:r>
                        <a:rPr lang="en-US" sz="1200" u="none" strike="noStrike">
                          <a:effectLst/>
                        </a:rPr>
                        <a:t>Psicología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7478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12,82%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3"/>
                  </a:ext>
                </a:extLst>
              </a:tr>
              <a:tr h="200025">
                <a:tc>
                  <a:txBody>
                    <a:bodyPr/>
                    <a:lstStyle/>
                    <a:p>
                      <a:pPr algn="l" fontAlgn="ctr"/>
                      <a:r>
                        <a:rPr lang="en-US" sz="1200" u="none" strike="noStrike">
                          <a:effectLst/>
                        </a:rPr>
                        <a:t>Medicina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3948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6,77%</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4"/>
                  </a:ext>
                </a:extLst>
              </a:tr>
              <a:tr h="200025">
                <a:tc>
                  <a:txBody>
                    <a:bodyPr/>
                    <a:lstStyle/>
                    <a:p>
                      <a:pPr algn="l" fontAlgn="ctr"/>
                      <a:r>
                        <a:rPr lang="en-US" sz="1200" u="none" strike="noStrike">
                          <a:effectLst/>
                        </a:rPr>
                        <a:t>Ginecologia </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3815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6,54%</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5"/>
                  </a:ext>
                </a:extLst>
              </a:tr>
              <a:tr h="200025">
                <a:tc>
                  <a:txBody>
                    <a:bodyPr/>
                    <a:lstStyle/>
                    <a:p>
                      <a:pPr algn="l" fontAlgn="ctr"/>
                      <a:r>
                        <a:rPr lang="en-US" sz="1200" u="none" strike="noStrike">
                          <a:effectLst/>
                        </a:rPr>
                        <a:t>Pediatría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3275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5,61%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6"/>
                  </a:ext>
                </a:extLst>
              </a:tr>
              <a:tr h="200025">
                <a:tc>
                  <a:txBody>
                    <a:bodyPr/>
                    <a:lstStyle/>
                    <a:p>
                      <a:pPr algn="l" fontAlgn="ctr"/>
                      <a:r>
                        <a:rPr lang="en-US" sz="1200" u="none" strike="noStrike">
                          <a:effectLst/>
                        </a:rPr>
                        <a:t>Cirugía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1578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2,71%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7"/>
                  </a:ext>
                </a:extLst>
              </a:tr>
              <a:tr h="200025">
                <a:tc>
                  <a:txBody>
                    <a:bodyPr/>
                    <a:lstStyle/>
                    <a:p>
                      <a:pPr algn="l" fontAlgn="ctr"/>
                      <a:r>
                        <a:rPr lang="en-US" sz="1200" u="none" strike="noStrike">
                          <a:effectLst/>
                        </a:rPr>
                        <a:t>Oftalmología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1538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2,64%</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8"/>
                  </a:ext>
                </a:extLst>
              </a:tr>
              <a:tr h="200025">
                <a:tc>
                  <a:txBody>
                    <a:bodyPr/>
                    <a:lstStyle/>
                    <a:p>
                      <a:pPr algn="l" fontAlgn="ctr"/>
                      <a:r>
                        <a:rPr lang="en-US" sz="1200" u="none" strike="noStrike">
                          <a:effectLst/>
                        </a:rPr>
                        <a:t>Medicina Interna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792</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1,36%</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9"/>
                  </a:ext>
                </a:extLst>
              </a:tr>
              <a:tr h="200025">
                <a:tc>
                  <a:txBody>
                    <a:bodyPr/>
                    <a:lstStyle/>
                    <a:p>
                      <a:pPr algn="l" fontAlgn="ctr"/>
                      <a:r>
                        <a:rPr lang="en-US" sz="1200" u="none" strike="noStrike">
                          <a:effectLst/>
                        </a:rPr>
                        <a:t>Traum. y Ortopedia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732</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1,25%</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0"/>
                  </a:ext>
                </a:extLst>
              </a:tr>
              <a:tr h="200025">
                <a:tc>
                  <a:txBody>
                    <a:bodyPr/>
                    <a:lstStyle/>
                    <a:p>
                      <a:pPr algn="l" fontAlgn="ctr"/>
                      <a:r>
                        <a:rPr lang="en-US" sz="1200" u="none" strike="noStrike">
                          <a:effectLst/>
                        </a:rPr>
                        <a:t>Gastroenterología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523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0,90%</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1"/>
                  </a:ext>
                </a:extLst>
              </a:tr>
              <a:tr h="190500">
                <a:tc>
                  <a:txBody>
                    <a:bodyPr/>
                    <a:lstStyle/>
                    <a:p>
                      <a:pPr algn="l" fontAlgn="ctr"/>
                      <a:r>
                        <a:rPr lang="en-US" sz="1200" u="none" strike="noStrike">
                          <a:effectLst/>
                        </a:rPr>
                        <a:t>Neurología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475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0,81%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2"/>
                  </a:ext>
                </a:extLst>
              </a:tr>
              <a:tr h="190500">
                <a:tc>
                  <a:txBody>
                    <a:bodyPr/>
                    <a:lstStyle/>
                    <a:p>
                      <a:pPr algn="l" fontAlgn="ctr"/>
                      <a:r>
                        <a:rPr lang="en-US" sz="1200" u="none" strike="noStrike">
                          <a:effectLst/>
                        </a:rPr>
                        <a:t>Urología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464</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0,80%</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3"/>
                  </a:ext>
                </a:extLst>
              </a:tr>
              <a:tr h="200025">
                <a:tc>
                  <a:txBody>
                    <a:bodyPr/>
                    <a:lstStyle/>
                    <a:p>
                      <a:pPr algn="l" fontAlgn="ctr"/>
                      <a:r>
                        <a:rPr lang="en-US" sz="1200" u="none" strike="noStrike">
                          <a:effectLst/>
                        </a:rPr>
                        <a:t>Oncología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400</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0,69%</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4"/>
                  </a:ext>
                </a:extLst>
              </a:tr>
              <a:tr h="200025">
                <a:tc>
                  <a:txBody>
                    <a:bodyPr/>
                    <a:lstStyle/>
                    <a:p>
                      <a:pPr algn="l" fontAlgn="ctr"/>
                      <a:r>
                        <a:rPr lang="en-US" sz="1200" u="none" strike="noStrike">
                          <a:effectLst/>
                        </a:rPr>
                        <a:t>Dermatología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332</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0,57%</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5"/>
                  </a:ext>
                </a:extLst>
              </a:tr>
              <a:tr h="200025">
                <a:tc>
                  <a:txBody>
                    <a:bodyPr/>
                    <a:lstStyle/>
                    <a:p>
                      <a:pPr algn="l" fontAlgn="ctr"/>
                      <a:r>
                        <a:rPr lang="en-US" sz="1200" u="none" strike="noStrike">
                          <a:effectLst/>
                        </a:rPr>
                        <a:t>Neumologia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288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0,49%</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6"/>
                  </a:ext>
                </a:extLst>
              </a:tr>
              <a:tr h="200025">
                <a:tc>
                  <a:txBody>
                    <a:bodyPr/>
                    <a:lstStyle/>
                    <a:p>
                      <a:pPr algn="l" fontAlgn="ctr"/>
                      <a:r>
                        <a:rPr lang="en-US" sz="1200" u="none" strike="noStrike">
                          <a:effectLst/>
                        </a:rPr>
                        <a:t>Medicina  Familiar </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0,01%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7"/>
                  </a:ext>
                </a:extLst>
              </a:tr>
              <a:tr h="200025">
                <a:tc>
                  <a:txBody>
                    <a:bodyPr/>
                    <a:lstStyle/>
                    <a:p>
                      <a:pPr algn="l" fontAlgn="ctr"/>
                      <a:r>
                        <a:rPr lang="en-US" sz="1200" u="none" strike="noStrike">
                          <a:effectLst/>
                        </a:rPr>
                        <a:t>TOTAL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58334</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dirty="0">
                          <a:effectLst/>
                        </a:rPr>
                        <a:t>100,00%</a:t>
                      </a:r>
                      <a:endParaRPr lang="en-US"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xmlns="" val="10018"/>
                  </a:ext>
                </a:extLst>
              </a:tr>
            </a:tbl>
          </a:graphicData>
        </a:graphic>
      </p:graphicFrame>
    </p:spTree>
    <p:extLst>
      <p:ext uri="{BB962C8B-B14F-4D97-AF65-F5344CB8AC3E}">
        <p14:creationId xmlns:p14="http://schemas.microsoft.com/office/powerpoint/2010/main" val="74191034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0866" name="Rectangle 4"/>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2023</a:t>
            </a:r>
          </a:p>
        </p:txBody>
      </p:sp>
      <p:sp>
        <p:nvSpPr>
          <p:cNvPr id="9" name="Text Box 5"/>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7" name="34 Gráfico"/>
          <p:cNvGraphicFramePr>
            <a:graphicFrameLocks/>
          </p:cNvGraphicFramePr>
          <p:nvPr>
            <p:extLst>
              <p:ext uri="{D42A27DB-BD31-4B8C-83A1-F6EECF244321}">
                <p14:modId xmlns:p14="http://schemas.microsoft.com/office/powerpoint/2010/main" val="3957323888"/>
              </p:ext>
            </p:extLst>
          </p:nvPr>
        </p:nvGraphicFramePr>
        <p:xfrm>
          <a:off x="251520" y="1000126"/>
          <a:ext cx="8641655" cy="56610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Table 1"/>
          <p:cNvGraphicFramePr>
            <a:graphicFrameLocks noGrp="1"/>
          </p:cNvGraphicFramePr>
          <p:nvPr>
            <p:extLst>
              <p:ext uri="{D42A27DB-BD31-4B8C-83A1-F6EECF244321}">
                <p14:modId xmlns:p14="http://schemas.microsoft.com/office/powerpoint/2010/main" val="3889141911"/>
              </p:ext>
            </p:extLst>
          </p:nvPr>
        </p:nvGraphicFramePr>
        <p:xfrm>
          <a:off x="3491880" y="1124744"/>
          <a:ext cx="3159225" cy="2592705"/>
        </p:xfrm>
        <a:graphic>
          <a:graphicData uri="http://schemas.openxmlformats.org/drawingml/2006/table">
            <a:tbl>
              <a:tblPr>
                <a:tableStyleId>{5C22544A-7EE6-4342-B048-85BDC9FD1C3A}</a:tableStyleId>
              </a:tblPr>
              <a:tblGrid>
                <a:gridCol w="1575048">
                  <a:extLst>
                    <a:ext uri="{9D8B030D-6E8A-4147-A177-3AD203B41FA5}">
                      <a16:colId xmlns:a16="http://schemas.microsoft.com/office/drawing/2014/main" xmlns="" val="20000"/>
                    </a:ext>
                  </a:extLst>
                </a:gridCol>
                <a:gridCol w="864096">
                  <a:extLst>
                    <a:ext uri="{9D8B030D-6E8A-4147-A177-3AD203B41FA5}">
                      <a16:colId xmlns:a16="http://schemas.microsoft.com/office/drawing/2014/main" xmlns="" val="20001"/>
                    </a:ext>
                  </a:extLst>
                </a:gridCol>
                <a:gridCol w="720081">
                  <a:extLst>
                    <a:ext uri="{9D8B030D-6E8A-4147-A177-3AD203B41FA5}">
                      <a16:colId xmlns:a16="http://schemas.microsoft.com/office/drawing/2014/main" xmlns="" val="20002"/>
                    </a:ext>
                  </a:extLst>
                </a:gridCol>
              </a:tblGrid>
              <a:tr h="200025">
                <a:tc>
                  <a:txBody>
                    <a:bodyPr/>
                    <a:lstStyle/>
                    <a:p>
                      <a:pPr algn="l" fontAlgn="b"/>
                      <a:r>
                        <a:rPr lang="en-US" sz="1100" u="none" strike="noStrike">
                          <a:effectLst/>
                        </a:rPr>
                        <a:t>CONSULTORIO</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TOTAL</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0"/>
                  </a:ext>
                </a:extLst>
              </a:tr>
              <a:tr h="200025">
                <a:tc>
                  <a:txBody>
                    <a:bodyPr/>
                    <a:lstStyle/>
                    <a:p>
                      <a:pPr algn="l" fontAlgn="ctr"/>
                      <a:r>
                        <a:rPr lang="en-US" sz="1200" u="none" strike="noStrike">
                          <a:effectLst/>
                        </a:rPr>
                        <a:t>Obstetricia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27536</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39,31%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1"/>
                  </a:ext>
                </a:extLst>
              </a:tr>
              <a:tr h="200025">
                <a:tc>
                  <a:txBody>
                    <a:bodyPr/>
                    <a:lstStyle/>
                    <a:p>
                      <a:pPr algn="l" fontAlgn="ctr"/>
                      <a:r>
                        <a:rPr lang="en-US" sz="1200" u="none" strike="noStrike">
                          <a:effectLst/>
                        </a:rPr>
                        <a:t>Psicología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9446</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13,48%</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2"/>
                  </a:ext>
                </a:extLst>
              </a:tr>
              <a:tr h="200025">
                <a:tc>
                  <a:txBody>
                    <a:bodyPr/>
                    <a:lstStyle/>
                    <a:p>
                      <a:pPr algn="l" fontAlgn="ctr"/>
                      <a:r>
                        <a:rPr lang="en-US" sz="1200" u="none" strike="noStrike">
                          <a:effectLst/>
                        </a:rPr>
                        <a:t>Planificación Familiar</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7991</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11,41%</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3"/>
                  </a:ext>
                </a:extLst>
              </a:tr>
              <a:tr h="200025">
                <a:tc>
                  <a:txBody>
                    <a:bodyPr/>
                    <a:lstStyle/>
                    <a:p>
                      <a:pPr algn="l" fontAlgn="ctr"/>
                      <a:r>
                        <a:rPr lang="en-US" sz="1200" u="none" strike="noStrike">
                          <a:effectLst/>
                        </a:rPr>
                        <a:t>Medicina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7728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11,03%</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4"/>
                  </a:ext>
                </a:extLst>
              </a:tr>
              <a:tr h="200025">
                <a:tc>
                  <a:txBody>
                    <a:bodyPr/>
                    <a:lstStyle/>
                    <a:p>
                      <a:pPr algn="l" fontAlgn="ctr"/>
                      <a:r>
                        <a:rPr lang="en-US" sz="1200" u="none" strike="noStrike">
                          <a:effectLst/>
                        </a:rPr>
                        <a:t>Pediatría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7159</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10,22%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5"/>
                  </a:ext>
                </a:extLst>
              </a:tr>
              <a:tr h="200025">
                <a:tc>
                  <a:txBody>
                    <a:bodyPr/>
                    <a:lstStyle/>
                    <a:p>
                      <a:pPr algn="l" fontAlgn="ctr"/>
                      <a:r>
                        <a:rPr lang="en-US" sz="1200" u="none" strike="noStrike">
                          <a:effectLst/>
                        </a:rPr>
                        <a:t>Ginecologia </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4499</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6,42%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6"/>
                  </a:ext>
                </a:extLst>
              </a:tr>
              <a:tr h="200025">
                <a:tc>
                  <a:txBody>
                    <a:bodyPr/>
                    <a:lstStyle/>
                    <a:p>
                      <a:pPr algn="l" fontAlgn="ctr"/>
                      <a:r>
                        <a:rPr lang="en-US" sz="1200" u="none" strike="noStrike">
                          <a:effectLst/>
                        </a:rPr>
                        <a:t>Cirugía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2327</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3,32%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7"/>
                  </a:ext>
                </a:extLst>
              </a:tr>
              <a:tr h="200025">
                <a:tc>
                  <a:txBody>
                    <a:bodyPr/>
                    <a:lstStyle/>
                    <a:p>
                      <a:pPr algn="l" fontAlgn="ctr"/>
                      <a:r>
                        <a:rPr lang="en-US" sz="1200" u="none" strike="noStrike">
                          <a:effectLst/>
                        </a:rPr>
                        <a:t>Neumologia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1287</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1,84%</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8"/>
                  </a:ext>
                </a:extLst>
              </a:tr>
              <a:tr h="200025">
                <a:tc>
                  <a:txBody>
                    <a:bodyPr/>
                    <a:lstStyle/>
                    <a:p>
                      <a:pPr algn="l" fontAlgn="ctr"/>
                      <a:r>
                        <a:rPr lang="en-US" sz="1200" u="none" strike="noStrike">
                          <a:effectLst/>
                        </a:rPr>
                        <a:t>Traum. y Ortopedia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1169</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1,67%</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9"/>
                  </a:ext>
                </a:extLst>
              </a:tr>
              <a:tr h="200025">
                <a:tc>
                  <a:txBody>
                    <a:bodyPr/>
                    <a:lstStyle/>
                    <a:p>
                      <a:pPr algn="l" fontAlgn="ctr"/>
                      <a:r>
                        <a:rPr lang="en-US" sz="1200" u="none" strike="noStrike">
                          <a:effectLst/>
                        </a:rPr>
                        <a:t>Oftalmología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895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1,28%</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0"/>
                  </a:ext>
                </a:extLst>
              </a:tr>
              <a:tr h="200025">
                <a:tc>
                  <a:txBody>
                    <a:bodyPr/>
                    <a:lstStyle/>
                    <a:p>
                      <a:pPr algn="l" fontAlgn="ctr"/>
                      <a:r>
                        <a:rPr lang="en-US" sz="1200" u="none" strike="noStrike">
                          <a:effectLst/>
                        </a:rPr>
                        <a:t>Medicina Interna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0,02%</a:t>
                      </a:r>
                      <a:endParaRPr lang="en-US"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1"/>
                  </a:ext>
                </a:extLst>
              </a:tr>
              <a:tr h="190500">
                <a:tc>
                  <a:txBody>
                    <a:bodyPr/>
                    <a:lstStyle/>
                    <a:p>
                      <a:pPr algn="l" fontAlgn="ctr"/>
                      <a:r>
                        <a:rPr lang="en-US" sz="1200" u="none" strike="noStrike">
                          <a:effectLst/>
                        </a:rPr>
                        <a:t>TOTAL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70050</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dirty="0">
                          <a:effectLst/>
                        </a:rPr>
                        <a:t>100,00%</a:t>
                      </a:r>
                      <a:endParaRPr lang="en-US"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135640954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xmlns="" id="{FDF042C2-2129-2FA4-6F7B-253422F79E70}"/>
            </a:ext>
          </a:extLst>
        </p:cNvPr>
        <p:cNvGrpSpPr/>
        <p:nvPr/>
      </p:nvGrpSpPr>
      <p:grpSpPr>
        <a:xfrm>
          <a:off x="0" y="0"/>
          <a:ext cx="0" cy="0"/>
          <a:chOff x="0" y="0"/>
          <a:chExt cx="0" cy="0"/>
        </a:xfrm>
      </p:grpSpPr>
      <p:graphicFrame>
        <p:nvGraphicFramePr>
          <p:cNvPr id="5" name="34 Gráfico">
            <a:extLst>
              <a:ext uri="{FF2B5EF4-FFF2-40B4-BE49-F238E27FC236}">
                <a16:creationId xmlns:a16="http://schemas.microsoft.com/office/drawing/2014/main" xmlns="" id="{AF589EED-BB0D-4A61-809B-D9F7A11318E9}"/>
              </a:ext>
            </a:extLst>
          </p:cNvPr>
          <p:cNvGraphicFramePr>
            <a:graphicFrameLocks/>
          </p:cNvGraphicFramePr>
          <p:nvPr>
            <p:extLst>
              <p:ext uri="{D42A27DB-BD31-4B8C-83A1-F6EECF244321}">
                <p14:modId xmlns:p14="http://schemas.microsoft.com/office/powerpoint/2010/main" val="3730390669"/>
              </p:ext>
            </p:extLst>
          </p:nvPr>
        </p:nvGraphicFramePr>
        <p:xfrm>
          <a:off x="395536" y="836712"/>
          <a:ext cx="8497639" cy="5904656"/>
        </p:xfrm>
        <a:graphic>
          <a:graphicData uri="http://schemas.openxmlformats.org/drawingml/2006/chart">
            <c:chart xmlns:c="http://schemas.openxmlformats.org/drawingml/2006/chart" xmlns:r="http://schemas.openxmlformats.org/officeDocument/2006/relationships" r:id="rId3"/>
          </a:graphicData>
        </a:graphic>
      </p:graphicFrame>
      <p:sp>
        <p:nvSpPr>
          <p:cNvPr id="420866" name="Rectangle 4">
            <a:extLst>
              <a:ext uri="{FF2B5EF4-FFF2-40B4-BE49-F238E27FC236}">
                <a16:creationId xmlns:a16="http://schemas.microsoft.com/office/drawing/2014/main" xmlns="" id="{48F8DA24-171C-A974-C20F-E37E2E0ED9E7}"/>
              </a:ext>
            </a:extLst>
          </p:cNvPr>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2024</a:t>
            </a:r>
          </a:p>
        </p:txBody>
      </p:sp>
      <p:sp>
        <p:nvSpPr>
          <p:cNvPr id="9" name="Text Box 5">
            <a:extLst>
              <a:ext uri="{FF2B5EF4-FFF2-40B4-BE49-F238E27FC236}">
                <a16:creationId xmlns:a16="http://schemas.microsoft.com/office/drawing/2014/main" xmlns="" id="{A190FD6C-A29A-FB55-4824-3D07270A52E9}"/>
              </a:ext>
            </a:extLst>
          </p:cNvPr>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6" name="Tabla 5">
            <a:extLst>
              <a:ext uri="{FF2B5EF4-FFF2-40B4-BE49-F238E27FC236}">
                <a16:creationId xmlns:a16="http://schemas.microsoft.com/office/drawing/2014/main" xmlns="" id="{8EC64F4B-2426-DE3A-DA22-DBAC73F8DBDC}"/>
              </a:ext>
            </a:extLst>
          </p:cNvPr>
          <p:cNvGraphicFramePr>
            <a:graphicFrameLocks noGrp="1"/>
          </p:cNvGraphicFramePr>
          <p:nvPr>
            <p:extLst>
              <p:ext uri="{D42A27DB-BD31-4B8C-83A1-F6EECF244321}">
                <p14:modId xmlns:p14="http://schemas.microsoft.com/office/powerpoint/2010/main" val="3519855547"/>
              </p:ext>
            </p:extLst>
          </p:nvPr>
        </p:nvGraphicFramePr>
        <p:xfrm>
          <a:off x="2555776" y="964552"/>
          <a:ext cx="4188025" cy="2564130"/>
        </p:xfrm>
        <a:graphic>
          <a:graphicData uri="http://schemas.openxmlformats.org/drawingml/2006/table">
            <a:tbl>
              <a:tblPr>
                <a:tableStyleId>{5C22544A-7EE6-4342-B048-85BDC9FD1C3A}</a:tableStyleId>
              </a:tblPr>
              <a:tblGrid>
                <a:gridCol w="1656184">
                  <a:extLst>
                    <a:ext uri="{9D8B030D-6E8A-4147-A177-3AD203B41FA5}">
                      <a16:colId xmlns:a16="http://schemas.microsoft.com/office/drawing/2014/main" xmlns="" val="2555971889"/>
                    </a:ext>
                  </a:extLst>
                </a:gridCol>
                <a:gridCol w="1223083">
                  <a:extLst>
                    <a:ext uri="{9D8B030D-6E8A-4147-A177-3AD203B41FA5}">
                      <a16:colId xmlns:a16="http://schemas.microsoft.com/office/drawing/2014/main" xmlns="" val="3814114618"/>
                    </a:ext>
                  </a:extLst>
                </a:gridCol>
                <a:gridCol w="1308758">
                  <a:extLst>
                    <a:ext uri="{9D8B030D-6E8A-4147-A177-3AD203B41FA5}">
                      <a16:colId xmlns:a16="http://schemas.microsoft.com/office/drawing/2014/main" xmlns="" val="402456342"/>
                    </a:ext>
                  </a:extLst>
                </a:gridCol>
              </a:tblGrid>
              <a:tr h="191401">
                <a:tc>
                  <a:txBody>
                    <a:bodyPr/>
                    <a:lstStyle/>
                    <a:p>
                      <a:pPr algn="l" fontAlgn="b"/>
                      <a:r>
                        <a:rPr lang="es-PE" sz="1100" u="none" strike="noStrike">
                          <a:effectLst/>
                        </a:rPr>
                        <a:t>CONSULTORIO</a:t>
                      </a:r>
                      <a:endParaRPr lang="es-PE"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PE" sz="1100" u="none" strike="noStrike">
                          <a:effectLst/>
                        </a:rPr>
                        <a:t>TOTAL</a:t>
                      </a:r>
                      <a:endParaRPr lang="es-PE"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s-PE" sz="1100" u="none" strike="noStrike" dirty="0">
                          <a:effectLst/>
                        </a:rPr>
                        <a:t>%</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633641386"/>
                  </a:ext>
                </a:extLst>
              </a:tr>
              <a:tr h="147321">
                <a:tc>
                  <a:txBody>
                    <a:bodyPr/>
                    <a:lstStyle/>
                    <a:p>
                      <a:pPr algn="l" fontAlgn="ctr"/>
                      <a:r>
                        <a:rPr lang="es-PE" sz="1200" u="none" strike="noStrike" dirty="0">
                          <a:effectLst/>
                        </a:rPr>
                        <a:t>Obstetricia</a:t>
                      </a:r>
                      <a:endParaRPr lang="es-PE" sz="1200" b="0" i="0" u="none" strike="noStrike" dirty="0">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31404</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38.59%</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613267909"/>
                  </a:ext>
                </a:extLst>
              </a:tr>
              <a:tr h="147321">
                <a:tc>
                  <a:txBody>
                    <a:bodyPr/>
                    <a:lstStyle/>
                    <a:p>
                      <a:pPr algn="l" fontAlgn="ctr"/>
                      <a:r>
                        <a:rPr lang="es-PE" sz="1200" u="none" strike="noStrike">
                          <a:effectLst/>
                        </a:rPr>
                        <a:t>Psicología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14866</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18.27%</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4199554271"/>
                  </a:ext>
                </a:extLst>
              </a:tr>
              <a:tr h="208321">
                <a:tc>
                  <a:txBody>
                    <a:bodyPr/>
                    <a:lstStyle/>
                    <a:p>
                      <a:pPr algn="l" fontAlgn="ctr"/>
                      <a:r>
                        <a:rPr lang="es-PE" sz="1200" u="none" strike="noStrike">
                          <a:effectLst/>
                        </a:rPr>
                        <a:t>Pediatría General</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b"/>
                      <a:r>
                        <a:rPr lang="es-PE" sz="1100" u="none" strike="noStrike">
                          <a:effectLst/>
                        </a:rPr>
                        <a:t>9295</a:t>
                      </a:r>
                      <a:endParaRPr lang="es-PE"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s-PE" sz="1100" u="none" strike="noStrike" dirty="0">
                          <a:effectLst/>
                        </a:rPr>
                        <a:t>11.42%</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3274151502"/>
                  </a:ext>
                </a:extLst>
              </a:tr>
              <a:tr h="208321">
                <a:tc>
                  <a:txBody>
                    <a:bodyPr/>
                    <a:lstStyle/>
                    <a:p>
                      <a:pPr algn="l" fontAlgn="ctr"/>
                      <a:r>
                        <a:rPr lang="es-PE" sz="1200" u="none" strike="noStrike">
                          <a:effectLst/>
                        </a:rPr>
                        <a:t>Medicina General</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7754</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9.53%</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3459639315"/>
                  </a:ext>
                </a:extLst>
              </a:tr>
              <a:tr h="309838">
                <a:tc>
                  <a:txBody>
                    <a:bodyPr/>
                    <a:lstStyle/>
                    <a:p>
                      <a:pPr algn="l" fontAlgn="ctr"/>
                      <a:r>
                        <a:rPr lang="es-PE" sz="1200" u="none" strike="noStrike">
                          <a:effectLst/>
                        </a:rPr>
                        <a:t>Planificación Familiar</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6934</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8.52%</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133977871"/>
                  </a:ext>
                </a:extLst>
              </a:tr>
              <a:tr h="208321">
                <a:tc>
                  <a:txBody>
                    <a:bodyPr/>
                    <a:lstStyle/>
                    <a:p>
                      <a:pPr algn="l" fontAlgn="ctr"/>
                      <a:r>
                        <a:rPr lang="es-PE" sz="1200" u="none" strike="noStrike">
                          <a:effectLst/>
                        </a:rPr>
                        <a:t>Ginecología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5793</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a:effectLst/>
                        </a:rPr>
                        <a:t>7.12%</a:t>
                      </a:r>
                      <a:endParaRPr lang="es-PE"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2033510625"/>
                  </a:ext>
                </a:extLst>
              </a:tr>
              <a:tr h="208321">
                <a:tc>
                  <a:txBody>
                    <a:bodyPr/>
                    <a:lstStyle/>
                    <a:p>
                      <a:pPr algn="l" fontAlgn="ctr"/>
                      <a:r>
                        <a:rPr lang="es-PE" sz="1200" u="none" strike="noStrike">
                          <a:effectLst/>
                        </a:rPr>
                        <a:t>Cirugía General</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dirty="0">
                          <a:effectLst/>
                        </a:rPr>
                        <a:t>2542</a:t>
                      </a:r>
                      <a:endParaRPr lang="es-PE"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a:effectLst/>
                        </a:rPr>
                        <a:t>3.12%</a:t>
                      </a:r>
                      <a:endParaRPr lang="es-PE"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49934747"/>
                  </a:ext>
                </a:extLst>
              </a:tr>
              <a:tr h="208321">
                <a:tc>
                  <a:txBody>
                    <a:bodyPr/>
                    <a:lstStyle/>
                    <a:p>
                      <a:pPr algn="l" fontAlgn="ctr"/>
                      <a:r>
                        <a:rPr lang="es-PE" sz="1200" u="none" strike="noStrike">
                          <a:effectLst/>
                        </a:rPr>
                        <a:t>Oftalmología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dirty="0">
                          <a:effectLst/>
                        </a:rPr>
                        <a:t>1322</a:t>
                      </a:r>
                      <a:endParaRPr lang="es-PE"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1.62%</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2986730931"/>
                  </a:ext>
                </a:extLst>
              </a:tr>
              <a:tr h="235750">
                <a:tc>
                  <a:txBody>
                    <a:bodyPr/>
                    <a:lstStyle/>
                    <a:p>
                      <a:pPr algn="l" fontAlgn="ctr"/>
                      <a:r>
                        <a:rPr lang="es-PE" sz="1200" u="none" strike="noStrike">
                          <a:effectLst/>
                        </a:rPr>
                        <a:t>Traum. y Ortopedia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873</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1.07%</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2146010052"/>
                  </a:ext>
                </a:extLst>
              </a:tr>
              <a:tr h="208321">
                <a:tc>
                  <a:txBody>
                    <a:bodyPr/>
                    <a:lstStyle/>
                    <a:p>
                      <a:pPr algn="l" fontAlgn="ctr"/>
                      <a:r>
                        <a:rPr lang="es-PE" sz="1200" u="none" strike="noStrike">
                          <a:effectLst/>
                        </a:rPr>
                        <a:t>Neumología</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a:effectLst/>
                        </a:rPr>
                        <a:t>601</a:t>
                      </a:r>
                      <a:endParaRPr lang="es-PE" sz="1100" b="0" i="0" u="none" strike="noStrike">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0.74%</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3187781764"/>
                  </a:ext>
                </a:extLst>
              </a:tr>
              <a:tr h="147321">
                <a:tc>
                  <a:txBody>
                    <a:bodyPr/>
                    <a:lstStyle/>
                    <a:p>
                      <a:pPr algn="l" fontAlgn="ctr"/>
                      <a:r>
                        <a:rPr lang="es-PE" sz="1200" u="none" strike="noStrike">
                          <a:effectLst/>
                        </a:rPr>
                        <a:t>TOTAL</a:t>
                      </a:r>
                      <a:endParaRPr lang="es-PE" sz="1200" b="0" i="0" u="none" strike="noStrike">
                        <a:solidFill>
                          <a:srgbClr val="000000"/>
                        </a:solidFill>
                        <a:effectLst/>
                        <a:latin typeface="Arial Narrow" panose="020B0606020202030204" pitchFamily="34" charset="0"/>
                      </a:endParaRPr>
                    </a:p>
                  </a:txBody>
                  <a:tcPr marL="9525" marR="9525" marT="9525" marB="0" anchor="ctr"/>
                </a:tc>
                <a:tc>
                  <a:txBody>
                    <a:bodyPr/>
                    <a:lstStyle/>
                    <a:p>
                      <a:pPr algn="r" fontAlgn="ctr"/>
                      <a:r>
                        <a:rPr lang="es-PE" sz="1100" u="none" strike="noStrike" dirty="0">
                          <a:effectLst/>
                        </a:rPr>
                        <a:t>81384</a:t>
                      </a:r>
                      <a:endParaRPr lang="es-PE" sz="11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r" fontAlgn="b"/>
                      <a:r>
                        <a:rPr lang="es-PE" sz="1100" u="none" strike="noStrike" dirty="0">
                          <a:effectLst/>
                        </a:rPr>
                        <a:t>100.00%</a:t>
                      </a:r>
                      <a:endParaRPr lang="es-PE"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xmlns="" val="1789750829"/>
                  </a:ext>
                </a:extLst>
              </a:tr>
            </a:tbl>
          </a:graphicData>
        </a:graphic>
      </p:graphicFrame>
    </p:spTree>
    <p:extLst>
      <p:ext uri="{BB962C8B-B14F-4D97-AF65-F5344CB8AC3E}">
        <p14:creationId xmlns:p14="http://schemas.microsoft.com/office/powerpoint/2010/main" val="155050499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DF042C2-2129-2FA4-6F7B-253422F79E70}"/>
            </a:ext>
          </a:extLst>
        </p:cNvPr>
        <p:cNvGrpSpPr/>
        <p:nvPr/>
      </p:nvGrpSpPr>
      <p:grpSpPr>
        <a:xfrm>
          <a:off x="0" y="0"/>
          <a:ext cx="0" cy="0"/>
          <a:chOff x="0" y="0"/>
          <a:chExt cx="0" cy="0"/>
        </a:xfrm>
      </p:grpSpPr>
      <p:sp>
        <p:nvSpPr>
          <p:cNvPr id="420866" name="Rectangle 4">
            <a:extLst>
              <a:ext uri="{FF2B5EF4-FFF2-40B4-BE49-F238E27FC236}">
                <a16:creationId xmlns:a16="http://schemas.microsoft.com/office/drawing/2014/main" xmlns="" id="{48F8DA24-171C-A974-C20F-E37E2E0ED9E7}"/>
              </a:ext>
            </a:extLst>
          </p:cNvPr>
          <p:cNvSpPr>
            <a:spLocks noChangeArrowheads="1"/>
          </p:cNvSpPr>
          <p:nvPr/>
        </p:nvSpPr>
        <p:spPr bwMode="auto">
          <a:xfrm>
            <a:off x="0" y="0"/>
            <a:ext cx="8893175"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PORCENTAJE DE ATENCIONES POR SERVICIO </a:t>
            </a:r>
            <a:r>
              <a:rPr lang="es-ES_tradnl" sz="2400" b="1" dirty="0" smtClean="0">
                <a:effectLst>
                  <a:outerShdw blurRad="38100" dist="38100" dir="2700000" algn="tl">
                    <a:srgbClr val="010199"/>
                  </a:outerShdw>
                </a:effectLst>
                <a:latin typeface="Verdana" pitchFamily="34" charset="0"/>
              </a:rPr>
              <a:t>2025</a:t>
            </a:r>
            <a:endParaRPr lang="es-ES_tradnl" sz="2400" b="1" dirty="0">
              <a:effectLst>
                <a:outerShdw blurRad="38100" dist="38100" dir="2700000" algn="tl">
                  <a:srgbClr val="010199"/>
                </a:outerShdw>
              </a:effectLst>
              <a:latin typeface="Verdana" pitchFamily="34" charset="0"/>
            </a:endParaRPr>
          </a:p>
        </p:txBody>
      </p:sp>
      <p:sp>
        <p:nvSpPr>
          <p:cNvPr id="9" name="Text Box 5">
            <a:extLst>
              <a:ext uri="{FF2B5EF4-FFF2-40B4-BE49-F238E27FC236}">
                <a16:creationId xmlns:a16="http://schemas.microsoft.com/office/drawing/2014/main" xmlns="" id="{A190FD6C-A29A-FB55-4824-3D07270A52E9}"/>
              </a:ext>
            </a:extLst>
          </p:cNvPr>
          <p:cNvSpPr txBox="1">
            <a:spLocks noChangeArrowheads="1"/>
          </p:cNvSpPr>
          <p:nvPr/>
        </p:nvSpPr>
        <p:spPr bwMode="auto">
          <a:xfrm>
            <a:off x="7092280" y="6461125"/>
            <a:ext cx="2029924"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7" name="34 Gráfico">
            <a:extLst>
              <a:ext uri="{FF2B5EF4-FFF2-40B4-BE49-F238E27FC236}">
                <a16:creationId xmlns="" xmlns:xdr="http://schemas.openxmlformats.org/drawingml/2006/spreadsheetDrawing" xmlns:a16="http://schemas.microsoft.com/office/drawing/2014/main" xmlns:lc="http://schemas.openxmlformats.org/drawingml/2006/lockedCanvas" id="{AF589EED-BB0D-4A61-809B-D9F7A11318E9}"/>
              </a:ext>
            </a:extLst>
          </p:cNvPr>
          <p:cNvGraphicFramePr>
            <a:graphicFrameLocks/>
          </p:cNvGraphicFramePr>
          <p:nvPr>
            <p:extLst>
              <p:ext uri="{D42A27DB-BD31-4B8C-83A1-F6EECF244321}">
                <p14:modId xmlns:p14="http://schemas.microsoft.com/office/powerpoint/2010/main" val="4235178728"/>
              </p:ext>
            </p:extLst>
          </p:nvPr>
        </p:nvGraphicFramePr>
        <p:xfrm>
          <a:off x="107504" y="1000125"/>
          <a:ext cx="8856984" cy="57412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Table 1"/>
          <p:cNvGraphicFramePr>
            <a:graphicFrameLocks noGrp="1"/>
          </p:cNvGraphicFramePr>
          <p:nvPr>
            <p:extLst>
              <p:ext uri="{D42A27DB-BD31-4B8C-83A1-F6EECF244321}">
                <p14:modId xmlns:p14="http://schemas.microsoft.com/office/powerpoint/2010/main" val="4242657609"/>
              </p:ext>
            </p:extLst>
          </p:nvPr>
        </p:nvGraphicFramePr>
        <p:xfrm>
          <a:off x="3635896" y="1124744"/>
          <a:ext cx="3744414" cy="2750820"/>
        </p:xfrm>
        <a:graphic>
          <a:graphicData uri="http://schemas.openxmlformats.org/drawingml/2006/table">
            <a:tbl>
              <a:tblPr>
                <a:tableStyleId>{5C22544A-7EE6-4342-B048-85BDC9FD1C3A}</a:tableStyleId>
              </a:tblPr>
              <a:tblGrid>
                <a:gridCol w="1248138"/>
                <a:gridCol w="1248138"/>
                <a:gridCol w="1248138"/>
              </a:tblGrid>
              <a:tr h="200025">
                <a:tc>
                  <a:txBody>
                    <a:bodyPr/>
                    <a:lstStyle/>
                    <a:p>
                      <a:pPr algn="l" fontAlgn="b"/>
                      <a:r>
                        <a:rPr lang="en-US" sz="1100" u="none" strike="noStrike">
                          <a:effectLst/>
                        </a:rPr>
                        <a:t>CONSULTORIO</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TOTAL</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Obstetricia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34171</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41,29%</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Psicología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11923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14,41%</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Medicina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11058</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13,36%</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Pediatría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8662</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10,47%</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Ginecologia </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7323</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8,85%</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Planificación Familiar</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2994</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3,62%</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Cirugía General</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2395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2,89%</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Oftalmología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2119</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2,56%</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Traum. y Ortopedia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1085</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1,31%</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Neumologia</a:t>
                      </a:r>
                      <a:endParaRPr lang="en-US" sz="1200" b="0" i="0" u="none" strike="noStrike">
                        <a:solidFill>
                          <a:srgbClr val="000000"/>
                        </a:solidFill>
                        <a:effectLst/>
                        <a:latin typeface="Arial Narrow"/>
                      </a:endParaRPr>
                    </a:p>
                  </a:txBody>
                  <a:tcPr marL="9525" marR="9525" marT="9525" marB="0" anchor="ctr"/>
                </a:tc>
                <a:tc>
                  <a:txBody>
                    <a:bodyPr/>
                    <a:lstStyle/>
                    <a:p>
                      <a:pPr algn="ctr" fontAlgn="ctr"/>
                      <a:r>
                        <a:rPr lang="en-US" sz="1200" u="none" strike="noStrike">
                          <a:effectLst/>
                        </a:rPr>
                        <a:t>1036</a:t>
                      </a:r>
                      <a:endParaRPr lang="en-US" sz="1200" b="0" i="0" u="none" strike="noStrike">
                        <a:solidFill>
                          <a:srgbClr val="000000"/>
                        </a:solidFill>
                        <a:effectLst/>
                        <a:latin typeface="Arial"/>
                      </a:endParaRPr>
                    </a:p>
                  </a:txBody>
                  <a:tcPr marL="9525" marR="9525" marT="9525" marB="0" anchor="ctr"/>
                </a:tc>
                <a:tc>
                  <a:txBody>
                    <a:bodyPr/>
                    <a:lstStyle/>
                    <a:p>
                      <a:pPr algn="r" fontAlgn="b"/>
                      <a:r>
                        <a:rPr lang="en-US" sz="1100" u="none" strike="noStrike">
                          <a:effectLst/>
                        </a:rPr>
                        <a:t>1,25%</a:t>
                      </a:r>
                      <a:endParaRPr lang="en-US" sz="1100" b="0" i="0" u="none" strike="noStrike">
                        <a:solidFill>
                          <a:srgbClr val="000000"/>
                        </a:solidFill>
                        <a:effectLst/>
                        <a:latin typeface="Calibri"/>
                      </a:endParaRPr>
                    </a:p>
                  </a:txBody>
                  <a:tcPr marL="9525" marR="9525" marT="9525" marB="0" anchor="b"/>
                </a:tc>
              </a:tr>
              <a:tr h="200025">
                <a:tc>
                  <a:txBody>
                    <a:bodyPr/>
                    <a:lstStyle/>
                    <a:p>
                      <a:pPr algn="l" fontAlgn="ctr"/>
                      <a:r>
                        <a:rPr lang="en-US" sz="1200" u="none" strike="noStrike">
                          <a:effectLst/>
                        </a:rPr>
                        <a:t>TOTAL</a:t>
                      </a:r>
                      <a:endParaRPr lang="en-US" sz="1200" b="0" i="0" u="none" strike="noStrike">
                        <a:solidFill>
                          <a:srgbClr val="000000"/>
                        </a:solidFill>
                        <a:effectLst/>
                        <a:latin typeface="Arial Narrow"/>
                      </a:endParaRPr>
                    </a:p>
                  </a:txBody>
                  <a:tcPr marL="9525" marR="9525" marT="9525" marB="0" anchor="ctr"/>
                </a:tc>
                <a:tc>
                  <a:txBody>
                    <a:bodyPr/>
                    <a:lstStyle/>
                    <a:p>
                      <a:pPr algn="r" fontAlgn="ctr"/>
                      <a:r>
                        <a:rPr lang="en-US" sz="1100" u="none" strike="noStrike">
                          <a:effectLst/>
                        </a:rPr>
                        <a:t>82766</a:t>
                      </a:r>
                      <a:endParaRPr lang="en-US" sz="1100" b="0" i="0" u="none" strike="noStrike">
                        <a:solidFill>
                          <a:srgbClr val="000000"/>
                        </a:solidFill>
                        <a:effectLst/>
                        <a:latin typeface="Calibri"/>
                      </a:endParaRPr>
                    </a:p>
                  </a:txBody>
                  <a:tcPr marL="9525" marR="9525" marT="9525" marB="0" anchor="ctr"/>
                </a:tc>
                <a:tc>
                  <a:txBody>
                    <a:bodyPr/>
                    <a:lstStyle/>
                    <a:p>
                      <a:pPr algn="r" fontAlgn="b"/>
                      <a:r>
                        <a:rPr lang="en-US" sz="1100" u="none" strike="noStrike" dirty="0">
                          <a:effectLst/>
                        </a:rPr>
                        <a:t>100,00%</a:t>
                      </a:r>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229230014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idx="4294967295"/>
          </p:nvPr>
        </p:nvSpPr>
        <p:spPr>
          <a:xfrm>
            <a:off x="323528" y="1700808"/>
            <a:ext cx="8640960" cy="2951163"/>
          </a:xfrm>
          <a:prstGeom prst="rect">
            <a:avLst/>
          </a:prstGeom>
        </p:spPr>
        <p:txBody>
          <a:bodyPr anchorCtr="0">
            <a:noAutofit/>
          </a:bodyPr>
          <a:lstStyle/>
          <a:p>
            <a:pP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INTENSIDAD Y EXTENSION DE USO</a:t>
            </a:r>
            <a:endParaRPr lang="es-ES" sz="5400" dirty="0">
              <a:solidFill>
                <a:schemeClr val="bg2">
                  <a:lumMod val="10000"/>
                </a:schemeClr>
              </a:solidFill>
              <a:effectLst>
                <a:outerShdw blurRad="38100" dist="38100" dir="2700000" algn="tl">
                  <a:srgbClr val="FFFFFF"/>
                </a:outerShdw>
              </a:effectLst>
              <a:latin typeface="Cooper Black" pitchFamily="18" charset="0"/>
            </a:endParaRPr>
          </a:p>
        </p:txBody>
      </p:sp>
    </p:spTree>
    <p:extLst>
      <p:ext uri="{BB962C8B-B14F-4D97-AF65-F5344CB8AC3E}">
        <p14:creationId xmlns:p14="http://schemas.microsoft.com/office/powerpoint/2010/main" val="2963945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9" name="21 Gráfico"/>
          <p:cNvGraphicFramePr>
            <a:graphicFrameLocks/>
          </p:cNvGraphicFramePr>
          <p:nvPr>
            <p:extLst>
              <p:ext uri="{D42A27DB-BD31-4B8C-83A1-F6EECF244321}">
                <p14:modId xmlns:p14="http://schemas.microsoft.com/office/powerpoint/2010/main" val="2302892728"/>
              </p:ext>
            </p:extLst>
          </p:nvPr>
        </p:nvGraphicFramePr>
        <p:xfrm>
          <a:off x="179513" y="688702"/>
          <a:ext cx="8496944" cy="5761496"/>
        </p:xfrm>
        <a:graphic>
          <a:graphicData uri="http://schemas.openxmlformats.org/drawingml/2006/chart">
            <c:chart xmlns:c="http://schemas.openxmlformats.org/drawingml/2006/chart" xmlns:r="http://schemas.openxmlformats.org/officeDocument/2006/relationships" r:id="rId3"/>
          </a:graphicData>
        </a:graphic>
      </p:graphicFrame>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2013 – 2023</a:t>
            </a:r>
          </a:p>
        </p:txBody>
      </p:sp>
      <p:sp>
        <p:nvSpPr>
          <p:cNvPr id="424964" name="Text Box 5"/>
          <p:cNvSpPr txBox="1">
            <a:spLocks noChangeArrowheads="1"/>
          </p:cNvSpPr>
          <p:nvPr/>
        </p:nvSpPr>
        <p:spPr bwMode="auto">
          <a:xfrm>
            <a:off x="6444208" y="6450198"/>
            <a:ext cx="2709491"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Estándar 4 – 80 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sp>
        <p:nvSpPr>
          <p:cNvPr id="3" name="2 Rectángulo"/>
          <p:cNvSpPr/>
          <p:nvPr/>
        </p:nvSpPr>
        <p:spPr>
          <a:xfrm>
            <a:off x="1115616" y="4620373"/>
            <a:ext cx="5976664"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8" name="7 Rectángulo"/>
          <p:cNvSpPr/>
          <p:nvPr/>
        </p:nvSpPr>
        <p:spPr>
          <a:xfrm>
            <a:off x="1115616" y="5661248"/>
            <a:ext cx="5976664" cy="45719"/>
          </a:xfrm>
          <a:prstGeom prst="rect">
            <a:avLst/>
          </a:prstGeom>
          <a:solidFill>
            <a:srgbClr val="05FF05"/>
          </a:solidFill>
          <a:ln>
            <a:solidFill>
              <a:srgbClr val="05FF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110873940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xmlns="" id="{A581C75E-6DF6-246F-C208-0D2EA6293F11}"/>
            </a:ext>
          </a:extLst>
        </p:cNvPr>
        <p:cNvGrpSpPr/>
        <p:nvPr/>
      </p:nvGrpSpPr>
      <p:grpSpPr>
        <a:xfrm>
          <a:off x="0" y="0"/>
          <a:ext cx="0" cy="0"/>
          <a:chOff x="0" y="0"/>
          <a:chExt cx="0" cy="0"/>
        </a:xfrm>
      </p:grpSpPr>
      <p:sp>
        <p:nvSpPr>
          <p:cNvPr id="424963" name="Rectangle 4">
            <a:extLst>
              <a:ext uri="{FF2B5EF4-FFF2-40B4-BE49-F238E27FC236}">
                <a16:creationId xmlns:a16="http://schemas.microsoft.com/office/drawing/2014/main" xmlns="" id="{B32D3277-09BF-2943-6204-C49C7A2BC5A4}"/>
              </a:ext>
            </a:extLst>
          </p:cNvPr>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2013 – 2024</a:t>
            </a:r>
          </a:p>
        </p:txBody>
      </p:sp>
      <p:sp>
        <p:nvSpPr>
          <p:cNvPr id="424964" name="Text Box 5">
            <a:extLst>
              <a:ext uri="{FF2B5EF4-FFF2-40B4-BE49-F238E27FC236}">
                <a16:creationId xmlns:a16="http://schemas.microsoft.com/office/drawing/2014/main" xmlns="" id="{79C8214D-5A06-E41F-7102-0E24D1DA4528}"/>
              </a:ext>
            </a:extLst>
          </p:cNvPr>
          <p:cNvSpPr txBox="1">
            <a:spLocks noChangeArrowheads="1"/>
          </p:cNvSpPr>
          <p:nvPr/>
        </p:nvSpPr>
        <p:spPr bwMode="auto">
          <a:xfrm>
            <a:off x="6444208" y="6450198"/>
            <a:ext cx="2709491"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Estándar 4 – 80 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3" name="21 Gráfico">
            <a:extLst>
              <a:ext uri="{FF2B5EF4-FFF2-40B4-BE49-F238E27FC236}">
                <a16:creationId xmlns:a16="http://schemas.microsoft.com/office/drawing/2014/main" xmlns="" id="{00000000-0008-0000-0400-000016000000}"/>
              </a:ext>
            </a:extLst>
          </p:cNvPr>
          <p:cNvGraphicFramePr>
            <a:graphicFrameLocks/>
          </p:cNvGraphicFramePr>
          <p:nvPr>
            <p:extLst>
              <p:ext uri="{D42A27DB-BD31-4B8C-83A1-F6EECF244321}">
                <p14:modId xmlns:p14="http://schemas.microsoft.com/office/powerpoint/2010/main" val="291706370"/>
              </p:ext>
            </p:extLst>
          </p:nvPr>
        </p:nvGraphicFramePr>
        <p:xfrm>
          <a:off x="467544" y="1219799"/>
          <a:ext cx="8136904" cy="5230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902195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2018</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1798552772"/>
              </p:ext>
            </p:extLst>
          </p:nvPr>
        </p:nvGraphicFramePr>
        <p:xfrm>
          <a:off x="3635896" y="1196752"/>
          <a:ext cx="5408623" cy="4392717"/>
        </p:xfrm>
        <a:graphic>
          <a:graphicData uri="http://schemas.openxmlformats.org/presentationml/2006/ole">
            <mc:AlternateContent xmlns:mc="http://schemas.openxmlformats.org/markup-compatibility/2006">
              <mc:Choice xmlns:v="urn:schemas-microsoft-com:vml" Requires="v">
                <p:oleObj spid="_x0000_s3120"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96752"/>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511625039"/>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14122</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3141786954"/>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3779455037"/>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18050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2520425817"/>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3118425514"/>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483574569"/>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2800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3836057032"/>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3644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1582502916"/>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5605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9" name="8 Tabla"/>
          <p:cNvGraphicFramePr>
            <a:graphicFrameLocks noGrp="1"/>
          </p:cNvGraphicFramePr>
          <p:nvPr>
            <p:extLst>
              <p:ext uri="{D42A27DB-BD31-4B8C-83A1-F6EECF244321}">
                <p14:modId xmlns:p14="http://schemas.microsoft.com/office/powerpoint/2010/main" val="1900543876"/>
              </p:ext>
            </p:extLst>
          </p:nvPr>
        </p:nvGraphicFramePr>
        <p:xfrm>
          <a:off x="251520" y="405130"/>
          <a:ext cx="2592287" cy="2015757"/>
        </p:xfrm>
        <a:graphic>
          <a:graphicData uri="http://schemas.openxmlformats.org/drawingml/2006/table">
            <a:tbl>
              <a:tblPr/>
              <a:tblGrid>
                <a:gridCol w="1238368">
                  <a:extLst>
                    <a:ext uri="{9D8B030D-6E8A-4147-A177-3AD203B41FA5}">
                      <a16:colId xmlns:a16="http://schemas.microsoft.com/office/drawing/2014/main" xmlns="" val="20000"/>
                    </a:ext>
                  </a:extLst>
                </a:gridCol>
                <a:gridCol w="835912">
                  <a:extLst>
                    <a:ext uri="{9D8B030D-6E8A-4147-A177-3AD203B41FA5}">
                      <a16:colId xmlns:a16="http://schemas.microsoft.com/office/drawing/2014/main" xmlns="" val="20001"/>
                    </a:ext>
                  </a:extLst>
                </a:gridCol>
                <a:gridCol w="518007">
                  <a:extLst>
                    <a:ext uri="{9D8B030D-6E8A-4147-A177-3AD203B41FA5}">
                      <a16:colId xmlns:a16="http://schemas.microsoft.com/office/drawing/2014/main" xmlns="" val="20002"/>
                    </a:ext>
                  </a:extLst>
                </a:gridCol>
              </a:tblGrid>
              <a:tr h="278055">
                <a:tc>
                  <a:txBody>
                    <a:bodyPr/>
                    <a:lstStyle/>
                    <a:p>
                      <a:pPr algn="l" fontAlgn="b"/>
                      <a:r>
                        <a:rPr lang="es-ES" sz="1000" b="1" i="0" u="none" strike="noStrike" dirty="0">
                          <a:effectLst/>
                          <a:latin typeface="Arial"/>
                        </a:rPr>
                        <a:t>PROVINCIA/DIST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b"/>
                      <a:r>
                        <a:rPr lang="es-ES" sz="1000" b="1" i="0" u="none" strike="noStrike">
                          <a:effectLst/>
                          <a:latin typeface="Arial"/>
                        </a:rPr>
                        <a:t>CANTIDAD</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l" fontAlgn="b"/>
                      <a:r>
                        <a:rPr lang="es-ES" sz="1000" b="1" i="0" u="none" strike="noStrike">
                          <a:effectLst/>
                          <a:latin typeface="Arial"/>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93078">
                <a:tc>
                  <a:txBody>
                    <a:bodyPr/>
                    <a:lstStyle/>
                    <a:p>
                      <a:pPr algn="l" fontAlgn="b"/>
                      <a:r>
                        <a:rPr lang="es-ES" sz="1000" b="1" i="0" u="none" strike="noStrike">
                          <a:effectLst/>
                          <a:latin typeface="Calibri"/>
                        </a:rPr>
                        <a:t>ESPINAR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69935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100.0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93078">
                <a:tc>
                  <a:txBody>
                    <a:bodyPr/>
                    <a:lstStyle/>
                    <a:p>
                      <a:pPr algn="l" fontAlgn="b"/>
                      <a:r>
                        <a:rPr lang="es-ES" sz="1000" b="1" i="0" u="none" strike="noStrike">
                          <a:effectLst/>
                          <a:latin typeface="Calibri"/>
                        </a:rPr>
                        <a:t>ESPINAR dist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dirty="0">
                          <a:effectLst/>
                          <a:latin typeface="Calibri"/>
                        </a:rPr>
                        <a:t>33621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48.1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93078">
                <a:tc>
                  <a:txBody>
                    <a:bodyPr/>
                    <a:lstStyle/>
                    <a:p>
                      <a:pPr algn="l" fontAlgn="b"/>
                      <a:r>
                        <a:rPr lang="es-ES" sz="1000" b="1" i="0" u="none" strike="noStrike">
                          <a:effectLst/>
                          <a:latin typeface="Calibri"/>
                        </a:rPr>
                        <a:t>CONDOROMA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1416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93078">
                <a:tc>
                  <a:txBody>
                    <a:bodyPr/>
                    <a:lstStyle/>
                    <a:p>
                      <a:pPr algn="l" fontAlgn="b"/>
                      <a:r>
                        <a:rPr lang="es-ES" sz="1000" b="1" i="0" u="none" strike="noStrike">
                          <a:effectLst/>
                          <a:latin typeface="Calibri"/>
                        </a:rPr>
                        <a:t>COPORAQUE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18050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dirty="0">
                          <a:effectLst/>
                          <a:latin typeface="Arial"/>
                        </a:rPr>
                        <a:t>25.8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93078">
                <a:tc>
                  <a:txBody>
                    <a:bodyPr/>
                    <a:lstStyle/>
                    <a:p>
                      <a:pPr algn="l" fontAlgn="b"/>
                      <a:r>
                        <a:rPr lang="es-ES" sz="1000" b="1" i="0" u="none" strike="noStrike">
                          <a:effectLst/>
                          <a:latin typeface="Calibri"/>
                        </a:rPr>
                        <a:t>OCORURO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dirty="0">
                          <a:effectLst/>
                          <a:latin typeface="Calibri"/>
                        </a:rPr>
                        <a:t>1624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93078">
                <a:tc>
                  <a:txBody>
                    <a:bodyPr/>
                    <a:lstStyle/>
                    <a:p>
                      <a:pPr algn="l" fontAlgn="b"/>
                      <a:r>
                        <a:rPr lang="es-ES" sz="1000" b="1" i="0" u="none" strike="noStrike">
                          <a:effectLst/>
                          <a:latin typeface="Calibri"/>
                        </a:rPr>
                        <a:t>PALLPATA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5605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93078">
                <a:tc>
                  <a:txBody>
                    <a:bodyPr/>
                    <a:lstStyle/>
                    <a:p>
                      <a:pPr algn="l" fontAlgn="b"/>
                      <a:r>
                        <a:rPr lang="es-ES" sz="1000" b="1" i="0" u="none" strike="noStrike">
                          <a:effectLst/>
                          <a:latin typeface="Calibri"/>
                        </a:rPr>
                        <a:t>PICHIGUA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3644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93078">
                <a:tc>
                  <a:txBody>
                    <a:bodyPr/>
                    <a:lstStyle/>
                    <a:p>
                      <a:pPr algn="l" fontAlgn="b"/>
                      <a:r>
                        <a:rPr lang="es-ES" sz="1000" b="1" i="0" u="none" strike="noStrike">
                          <a:effectLst/>
                          <a:latin typeface="Calibri"/>
                        </a:rPr>
                        <a:t>SUYCKUTAMBO</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2800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a:effectLst/>
                          <a:latin typeface="Arial"/>
                        </a:rPr>
                        <a:t>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193078">
                <a:tc>
                  <a:txBody>
                    <a:bodyPr/>
                    <a:lstStyle/>
                    <a:p>
                      <a:pPr algn="l" fontAlgn="b"/>
                      <a:r>
                        <a:rPr lang="es-ES" sz="1000" b="1" i="0" u="none" strike="noStrike">
                          <a:effectLst/>
                          <a:latin typeface="Calibri"/>
                        </a:rPr>
                        <a:t>ALTO PICHIGUA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r" fontAlgn="b"/>
                      <a:r>
                        <a:rPr lang="es-ES" sz="1000" b="1" i="0" u="none" strike="noStrike">
                          <a:effectLst/>
                          <a:latin typeface="Calibri"/>
                        </a:rPr>
                        <a:t>3175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ES" sz="1000" b="0" i="0" u="none" strike="noStrike" dirty="0">
                          <a:effectLst/>
                          <a:latin typeface="Arial"/>
                        </a:rPr>
                        <a:t>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graphicFrame>
        <p:nvGraphicFramePr>
          <p:cNvPr id="16" name="2 Gráfico"/>
          <p:cNvGraphicFramePr>
            <a:graphicFrameLocks/>
          </p:cNvGraphicFramePr>
          <p:nvPr>
            <p:extLst>
              <p:ext uri="{D42A27DB-BD31-4B8C-83A1-F6EECF244321}">
                <p14:modId xmlns:p14="http://schemas.microsoft.com/office/powerpoint/2010/main" val="3499637187"/>
              </p:ext>
            </p:extLst>
          </p:nvPr>
        </p:nvGraphicFramePr>
        <p:xfrm>
          <a:off x="323528" y="2492896"/>
          <a:ext cx="3238894" cy="3197852"/>
        </p:xfrm>
        <a:graphic>
          <a:graphicData uri="http://schemas.openxmlformats.org/drawingml/2006/chart">
            <c:chart xmlns:c="http://schemas.openxmlformats.org/drawingml/2006/chart" xmlns:r="http://schemas.openxmlformats.org/officeDocument/2006/relationships" r:id="rId6"/>
          </a:graphicData>
        </a:graphic>
      </p:graphicFrame>
      <p:pic>
        <p:nvPicPr>
          <p:cNvPr id="3170" name="Picture 9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16216" y="27219"/>
            <a:ext cx="2627784" cy="1529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1 Tabla"/>
          <p:cNvGraphicFramePr>
            <a:graphicFrameLocks noGrp="1"/>
          </p:cNvGraphicFramePr>
          <p:nvPr>
            <p:extLst>
              <p:ext uri="{D42A27DB-BD31-4B8C-83A1-F6EECF244321}">
                <p14:modId xmlns:p14="http://schemas.microsoft.com/office/powerpoint/2010/main" val="1906992195"/>
              </p:ext>
            </p:extLst>
          </p:nvPr>
        </p:nvGraphicFramePr>
        <p:xfrm>
          <a:off x="755576" y="5373217"/>
          <a:ext cx="6768752" cy="722325"/>
        </p:xfrm>
        <a:graphic>
          <a:graphicData uri="http://schemas.openxmlformats.org/drawingml/2006/table">
            <a:tbl>
              <a:tblPr/>
              <a:tblGrid>
                <a:gridCol w="1080120">
                  <a:extLst>
                    <a:ext uri="{9D8B030D-6E8A-4147-A177-3AD203B41FA5}">
                      <a16:colId xmlns:a16="http://schemas.microsoft.com/office/drawing/2014/main" xmlns="" val="20000"/>
                    </a:ext>
                  </a:extLst>
                </a:gridCol>
                <a:gridCol w="648072">
                  <a:extLst>
                    <a:ext uri="{9D8B030D-6E8A-4147-A177-3AD203B41FA5}">
                      <a16:colId xmlns:a16="http://schemas.microsoft.com/office/drawing/2014/main" xmlns="" val="20001"/>
                    </a:ext>
                  </a:extLst>
                </a:gridCol>
                <a:gridCol w="648072">
                  <a:extLst>
                    <a:ext uri="{9D8B030D-6E8A-4147-A177-3AD203B41FA5}">
                      <a16:colId xmlns:a16="http://schemas.microsoft.com/office/drawing/2014/main" xmlns="" val="20002"/>
                    </a:ext>
                  </a:extLst>
                </a:gridCol>
                <a:gridCol w="432048">
                  <a:extLst>
                    <a:ext uri="{9D8B030D-6E8A-4147-A177-3AD203B41FA5}">
                      <a16:colId xmlns:a16="http://schemas.microsoft.com/office/drawing/2014/main" xmlns="" val="20003"/>
                    </a:ext>
                  </a:extLst>
                </a:gridCol>
                <a:gridCol w="576064">
                  <a:extLst>
                    <a:ext uri="{9D8B030D-6E8A-4147-A177-3AD203B41FA5}">
                      <a16:colId xmlns:a16="http://schemas.microsoft.com/office/drawing/2014/main" xmlns="" val="20004"/>
                    </a:ext>
                  </a:extLst>
                </a:gridCol>
                <a:gridCol w="576064">
                  <a:extLst>
                    <a:ext uri="{9D8B030D-6E8A-4147-A177-3AD203B41FA5}">
                      <a16:colId xmlns:a16="http://schemas.microsoft.com/office/drawing/2014/main" xmlns="" val="20005"/>
                    </a:ext>
                  </a:extLst>
                </a:gridCol>
                <a:gridCol w="576064">
                  <a:extLst>
                    <a:ext uri="{9D8B030D-6E8A-4147-A177-3AD203B41FA5}">
                      <a16:colId xmlns:a16="http://schemas.microsoft.com/office/drawing/2014/main" xmlns="" val="20006"/>
                    </a:ext>
                  </a:extLst>
                </a:gridCol>
                <a:gridCol w="648072">
                  <a:extLst>
                    <a:ext uri="{9D8B030D-6E8A-4147-A177-3AD203B41FA5}">
                      <a16:colId xmlns:a16="http://schemas.microsoft.com/office/drawing/2014/main" xmlns="" val="20007"/>
                    </a:ext>
                  </a:extLst>
                </a:gridCol>
                <a:gridCol w="504056">
                  <a:extLst>
                    <a:ext uri="{9D8B030D-6E8A-4147-A177-3AD203B41FA5}">
                      <a16:colId xmlns:a16="http://schemas.microsoft.com/office/drawing/2014/main" xmlns="" val="20008"/>
                    </a:ext>
                  </a:extLst>
                </a:gridCol>
                <a:gridCol w="504056">
                  <a:extLst>
                    <a:ext uri="{9D8B030D-6E8A-4147-A177-3AD203B41FA5}">
                      <a16:colId xmlns:a16="http://schemas.microsoft.com/office/drawing/2014/main" xmlns="" val="20009"/>
                    </a:ext>
                  </a:extLst>
                </a:gridCol>
                <a:gridCol w="576064">
                  <a:extLst>
                    <a:ext uri="{9D8B030D-6E8A-4147-A177-3AD203B41FA5}">
                      <a16:colId xmlns:a16="http://schemas.microsoft.com/office/drawing/2014/main" xmlns="" val="20010"/>
                    </a:ext>
                  </a:extLst>
                </a:gridCol>
              </a:tblGrid>
              <a:tr h="159264">
                <a:tc rowSpan="2">
                  <a:txBody>
                    <a:bodyPr/>
                    <a:lstStyle/>
                    <a:p>
                      <a:pPr algn="ctr" rtl="0" fontAlgn="ctr"/>
                      <a:r>
                        <a:rPr lang="es-ES" sz="1000" b="1" i="0" u="none" strike="noStrike" dirty="0">
                          <a:effectLst/>
                          <a:latin typeface="Arial"/>
                        </a:rPr>
                        <a:t>DISTRITO/EE.SS</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TOTAL</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Pobla. Fem. Total</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gridSpan="3">
                  <a:txBody>
                    <a:bodyPr/>
                    <a:lstStyle/>
                    <a:p>
                      <a:pPr algn="ctr" rtl="0" fontAlgn="ctr"/>
                      <a:r>
                        <a:rPr lang="es-ES" sz="1000" b="1" i="0" u="none" strike="noStrike">
                          <a:effectLst/>
                          <a:latin typeface="Arial"/>
                        </a:rPr>
                        <a:t>POBLACION FEMENINA</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hMerge="1">
                  <a:txBody>
                    <a:bodyPr/>
                    <a:lstStyle/>
                    <a:p>
                      <a:endParaRPr lang="es-ES"/>
                    </a:p>
                  </a:txBody>
                  <a:tcPr/>
                </a:tc>
                <a:tc hMerge="1">
                  <a:txBody>
                    <a:bodyPr/>
                    <a:lstStyle/>
                    <a:p>
                      <a:endParaRPr lang="es-ES"/>
                    </a:p>
                  </a:txBody>
                  <a:tcPr/>
                </a:tc>
                <a:tc rowSpan="2">
                  <a:txBody>
                    <a:bodyPr/>
                    <a:lstStyle/>
                    <a:p>
                      <a:pPr algn="ctr" rtl="0" fontAlgn="ctr"/>
                      <a:r>
                        <a:rPr lang="es-ES" sz="1000" b="1" i="0" u="none" strike="noStrike">
                          <a:effectLst/>
                          <a:latin typeface="Arial"/>
                        </a:rPr>
                        <a:t>Gestan.</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Nacim.</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1000" b="1" i="0" u="none" strike="noStrike">
                          <a:effectLst/>
                          <a:latin typeface="Arial"/>
                        </a:rPr>
                        <a:t>28 dias</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900" b="1" i="0" u="none" strike="noStrike">
                          <a:effectLst/>
                          <a:latin typeface="Arial"/>
                        </a:rPr>
                        <a:t>0-5 Meses</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rowSpan="2">
                  <a:txBody>
                    <a:bodyPr/>
                    <a:lstStyle/>
                    <a:p>
                      <a:pPr algn="ctr" rtl="0" fontAlgn="ctr"/>
                      <a:r>
                        <a:rPr lang="es-ES" sz="900" b="1" i="0" u="none" strike="noStrike">
                          <a:effectLst/>
                          <a:latin typeface="Arial"/>
                        </a:rPr>
                        <a:t>6 -11 Meses</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186078">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lgn="ctr" rtl="0" fontAlgn="ctr"/>
                      <a:r>
                        <a:rPr lang="es-ES" sz="1000" b="1" i="0" u="none" strike="noStrike">
                          <a:effectLst/>
                          <a:latin typeface="Arial"/>
                        </a:rPr>
                        <a:t>10-14</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s-ES" sz="1000" b="1" i="0" u="none" strike="noStrike">
                          <a:effectLst/>
                          <a:latin typeface="Arial"/>
                        </a:rPr>
                        <a:t>15-19</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rtl="0" fontAlgn="ctr"/>
                      <a:r>
                        <a:rPr lang="es-ES" sz="1000" b="1" i="0" u="none" strike="noStrike">
                          <a:effectLst/>
                          <a:latin typeface="Arial"/>
                        </a:rPr>
                        <a:t>20-49</a:t>
                      </a:r>
                    </a:p>
                  </a:txBody>
                  <a:tcPr marL="9109" marR="9109" marT="91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xmlns="" val="10001"/>
                  </a:ext>
                </a:extLst>
              </a:tr>
              <a:tr h="374738">
                <a:tc>
                  <a:txBody>
                    <a:bodyPr/>
                    <a:lstStyle/>
                    <a:p>
                      <a:pPr algn="ctr" rtl="0" fontAlgn="b"/>
                      <a:r>
                        <a:rPr lang="es-ES" sz="1100" b="0" i="0" u="none" strike="noStrike">
                          <a:effectLst/>
                          <a:latin typeface="Calibri"/>
                        </a:rPr>
                        <a:t>Hospital Espinar</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14146</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6468</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688.8</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668</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dirty="0">
                          <a:solidFill>
                            <a:srgbClr val="000000"/>
                          </a:solidFill>
                          <a:effectLst/>
                          <a:latin typeface="Calibri"/>
                        </a:rPr>
                        <a:t>3013.1</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310</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247</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18</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a:solidFill>
                            <a:srgbClr val="000000"/>
                          </a:solidFill>
                          <a:effectLst/>
                          <a:latin typeface="Calibri"/>
                        </a:rPr>
                        <a:t>112</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s-ES" sz="1100" b="0" i="0" u="none" strike="noStrike" dirty="0">
                          <a:solidFill>
                            <a:srgbClr val="000000"/>
                          </a:solidFill>
                          <a:effectLst/>
                          <a:latin typeface="Calibri"/>
                        </a:rPr>
                        <a:t>116</a:t>
                      </a:r>
                    </a:p>
                  </a:txBody>
                  <a:tcPr marL="9109" marR="9109" marT="91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401778822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581C75E-6DF6-246F-C208-0D2EA6293F11}"/>
            </a:ext>
          </a:extLst>
        </p:cNvPr>
        <p:cNvGrpSpPr/>
        <p:nvPr/>
      </p:nvGrpSpPr>
      <p:grpSpPr>
        <a:xfrm>
          <a:off x="0" y="0"/>
          <a:ext cx="0" cy="0"/>
          <a:chOff x="0" y="0"/>
          <a:chExt cx="0" cy="0"/>
        </a:xfrm>
      </p:grpSpPr>
      <p:sp>
        <p:nvSpPr>
          <p:cNvPr id="424963" name="Rectangle 4">
            <a:extLst>
              <a:ext uri="{FF2B5EF4-FFF2-40B4-BE49-F238E27FC236}">
                <a16:creationId xmlns:a16="http://schemas.microsoft.com/office/drawing/2014/main" xmlns="" id="{B32D3277-09BF-2943-6204-C49C7A2BC5A4}"/>
              </a:ext>
            </a:extLst>
          </p:cNvPr>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2013 – </a:t>
            </a:r>
            <a:r>
              <a:rPr lang="es-ES_tradnl" sz="2400" b="1" dirty="0" smtClean="0">
                <a:effectLst>
                  <a:outerShdw blurRad="38100" dist="38100" dir="2700000" algn="tl">
                    <a:srgbClr val="010199"/>
                  </a:outerShdw>
                </a:effectLst>
                <a:latin typeface="Verdana" pitchFamily="34" charset="0"/>
              </a:rPr>
              <a:t>2025</a:t>
            </a:r>
            <a:endParaRPr lang="es-ES_tradnl" sz="2400" b="1" dirty="0">
              <a:effectLst>
                <a:outerShdw blurRad="38100" dist="38100" dir="2700000" algn="tl">
                  <a:srgbClr val="010199"/>
                </a:outerShdw>
              </a:effectLst>
              <a:latin typeface="Verdana" pitchFamily="34" charset="0"/>
            </a:endParaRPr>
          </a:p>
        </p:txBody>
      </p:sp>
      <p:sp>
        <p:nvSpPr>
          <p:cNvPr id="424964" name="Text Box 5">
            <a:extLst>
              <a:ext uri="{FF2B5EF4-FFF2-40B4-BE49-F238E27FC236}">
                <a16:creationId xmlns:a16="http://schemas.microsoft.com/office/drawing/2014/main" xmlns="" id="{79C8214D-5A06-E41F-7102-0E24D1DA4528}"/>
              </a:ext>
            </a:extLst>
          </p:cNvPr>
          <p:cNvSpPr txBox="1">
            <a:spLocks noChangeArrowheads="1"/>
          </p:cNvSpPr>
          <p:nvPr/>
        </p:nvSpPr>
        <p:spPr bwMode="auto">
          <a:xfrm>
            <a:off x="6444208" y="6450198"/>
            <a:ext cx="2709491" cy="400110"/>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Estándar 4 – 80 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graphicFrame>
        <p:nvGraphicFramePr>
          <p:cNvPr id="5" name="21 Gráfico">
            <a:extLst>
              <a:ext uri="{FF2B5EF4-FFF2-40B4-BE49-F238E27FC236}">
                <a16:creationId xmlns="" xmlns:xdr="http://schemas.openxmlformats.org/drawingml/2006/spreadsheetDrawing" xmlns:a16="http://schemas.microsoft.com/office/drawing/2014/main" xmlns:lc="http://schemas.openxmlformats.org/drawingml/2006/lockedCanvas" id="{00000000-0008-0000-0400-000016000000}"/>
              </a:ext>
            </a:extLst>
          </p:cNvPr>
          <p:cNvGraphicFramePr>
            <a:graphicFrameLocks/>
          </p:cNvGraphicFramePr>
          <p:nvPr>
            <p:extLst>
              <p:ext uri="{D42A27DB-BD31-4B8C-83A1-F6EECF244321}">
                <p14:modId xmlns:p14="http://schemas.microsoft.com/office/powerpoint/2010/main" val="1207679823"/>
              </p:ext>
            </p:extLst>
          </p:nvPr>
        </p:nvGraphicFramePr>
        <p:xfrm>
          <a:off x="107504" y="1188765"/>
          <a:ext cx="8856984" cy="533657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041951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2016</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700808"/>
            <a:ext cx="8602754" cy="361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535973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2017</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7" name="40 Ima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9" y="2169953"/>
            <a:ext cx="8496944" cy="36425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39177"/>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2018</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283" y="1970619"/>
            <a:ext cx="8639982" cy="3690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572053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2019</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219" y="1628800"/>
            <a:ext cx="8183561" cy="447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7445458"/>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2020</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5" name="4 Ima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051" y="1556792"/>
            <a:ext cx="8704124"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130027"/>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2021</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6" name="Imagen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610" y="1340768"/>
            <a:ext cx="8255765" cy="453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759245"/>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2022</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456" y="1642155"/>
            <a:ext cx="8381015" cy="314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191093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24963" name="Rectangle 4"/>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2023</a:t>
            </a:r>
          </a:p>
        </p:txBody>
      </p:sp>
      <p:sp>
        <p:nvSpPr>
          <p:cNvPr id="424964" name="Text Box 5"/>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093913"/>
            <a:ext cx="8424936" cy="3567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6585298"/>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xmlns="" id="{48AFAEE3-6D99-CFF9-053B-20DA3F415250}"/>
            </a:ext>
          </a:extLst>
        </p:cNvPr>
        <p:cNvGrpSpPr/>
        <p:nvPr/>
      </p:nvGrpSpPr>
      <p:grpSpPr>
        <a:xfrm>
          <a:off x="0" y="0"/>
          <a:ext cx="0" cy="0"/>
          <a:chOff x="0" y="0"/>
          <a:chExt cx="0" cy="0"/>
        </a:xfrm>
      </p:grpSpPr>
      <p:sp>
        <p:nvSpPr>
          <p:cNvPr id="424963" name="Rectangle 4">
            <a:extLst>
              <a:ext uri="{FF2B5EF4-FFF2-40B4-BE49-F238E27FC236}">
                <a16:creationId xmlns:a16="http://schemas.microsoft.com/office/drawing/2014/main" xmlns="" id="{34D7AE72-2F51-0DE4-CD38-71A6AA0EFBC1}"/>
              </a:ext>
            </a:extLst>
          </p:cNvPr>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2024</a:t>
            </a:r>
          </a:p>
        </p:txBody>
      </p:sp>
      <p:sp>
        <p:nvSpPr>
          <p:cNvPr id="424964" name="Text Box 5">
            <a:extLst>
              <a:ext uri="{FF2B5EF4-FFF2-40B4-BE49-F238E27FC236}">
                <a16:creationId xmlns:a16="http://schemas.microsoft.com/office/drawing/2014/main" xmlns="" id="{4C317E89-6308-8972-59A4-51E58C7F90DF}"/>
              </a:ext>
            </a:extLst>
          </p:cNvPr>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6" name="Imagen 5">
            <a:extLst>
              <a:ext uri="{FF2B5EF4-FFF2-40B4-BE49-F238E27FC236}">
                <a16:creationId xmlns:a16="http://schemas.microsoft.com/office/drawing/2014/main" xmlns="" id="{8ECA07CC-BEAB-BFB0-1744-762D679F00DE}"/>
              </a:ext>
            </a:extLst>
          </p:cNvPr>
          <p:cNvPicPr>
            <a:picLocks noChangeAspect="1"/>
          </p:cNvPicPr>
          <p:nvPr/>
        </p:nvPicPr>
        <p:blipFill>
          <a:blip r:embed="rId3"/>
          <a:stretch>
            <a:fillRect/>
          </a:stretch>
        </p:blipFill>
        <p:spPr>
          <a:xfrm>
            <a:off x="683568" y="1844824"/>
            <a:ext cx="7932034" cy="3168352"/>
          </a:xfrm>
          <a:prstGeom prst="rect">
            <a:avLst/>
          </a:prstGeom>
        </p:spPr>
      </p:pic>
    </p:spTree>
    <p:extLst>
      <p:ext uri="{BB962C8B-B14F-4D97-AF65-F5344CB8AC3E}">
        <p14:creationId xmlns:p14="http://schemas.microsoft.com/office/powerpoint/2010/main" val="21949592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2019</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623465746"/>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4144"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098373516"/>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14122</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3114491762"/>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2327667229"/>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18050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3959662520"/>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2439522258"/>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2194268807"/>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2800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638965219"/>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3644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2916852589"/>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5605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3202" name="Picture 1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6137" y="79375"/>
            <a:ext cx="2318016" cy="1477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8" name="2 Gráfico"/>
          <p:cNvGraphicFramePr>
            <a:graphicFrameLocks/>
          </p:cNvGraphicFramePr>
          <p:nvPr>
            <p:extLst>
              <p:ext uri="{D42A27DB-BD31-4B8C-83A1-F6EECF244321}">
                <p14:modId xmlns:p14="http://schemas.microsoft.com/office/powerpoint/2010/main" val="2930530189"/>
              </p:ext>
            </p:extLst>
          </p:nvPr>
        </p:nvGraphicFramePr>
        <p:xfrm>
          <a:off x="323528" y="2564904"/>
          <a:ext cx="2786895" cy="2678038"/>
        </p:xfrm>
        <a:graphic>
          <a:graphicData uri="http://schemas.openxmlformats.org/drawingml/2006/chart">
            <c:chart xmlns:c="http://schemas.openxmlformats.org/drawingml/2006/chart" xmlns:r="http://schemas.openxmlformats.org/officeDocument/2006/relationships" r:id="rId7"/>
          </a:graphicData>
        </a:graphic>
      </p:graphicFrame>
      <p:pic>
        <p:nvPicPr>
          <p:cNvPr id="3205" name="Picture 1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1856" y="5926807"/>
            <a:ext cx="67341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06" name="Picture 1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504" y="29277"/>
            <a:ext cx="2295525"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0857220"/>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48AFAEE3-6D99-CFF9-053B-20DA3F415250}"/>
            </a:ext>
          </a:extLst>
        </p:cNvPr>
        <p:cNvGrpSpPr/>
        <p:nvPr/>
      </p:nvGrpSpPr>
      <p:grpSpPr>
        <a:xfrm>
          <a:off x="0" y="0"/>
          <a:ext cx="0" cy="0"/>
          <a:chOff x="0" y="0"/>
          <a:chExt cx="0" cy="0"/>
        </a:xfrm>
      </p:grpSpPr>
      <p:sp>
        <p:nvSpPr>
          <p:cNvPr id="424963" name="Rectangle 4">
            <a:extLst>
              <a:ext uri="{FF2B5EF4-FFF2-40B4-BE49-F238E27FC236}">
                <a16:creationId xmlns:a16="http://schemas.microsoft.com/office/drawing/2014/main" xmlns="" id="{34D7AE72-2F51-0DE4-CD38-71A6AA0EFBC1}"/>
              </a:ext>
            </a:extLst>
          </p:cNvPr>
          <p:cNvSpPr>
            <a:spLocks noChangeArrowheads="1"/>
          </p:cNvSpPr>
          <p:nvPr/>
        </p:nvSpPr>
        <p:spPr bwMode="auto">
          <a:xfrm>
            <a:off x="323528" y="188640"/>
            <a:ext cx="8569647" cy="1000125"/>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sz="2400" b="1" dirty="0">
                <a:effectLst>
                  <a:outerShdw blurRad="38100" dist="38100" dir="2700000" algn="tl">
                    <a:srgbClr val="010199"/>
                  </a:outerShdw>
                </a:effectLst>
                <a:latin typeface="Verdana" pitchFamily="34" charset="0"/>
              </a:rPr>
              <a:t>EXTENSION - INTENSIDAD DE USO</a:t>
            </a:r>
          </a:p>
          <a:p>
            <a:pPr algn="ctr" defTabSz="762000" eaLnBrk="0" fontAlgn="base" hangingPunct="0">
              <a:spcBef>
                <a:spcPct val="0"/>
              </a:spcBef>
              <a:spcAft>
                <a:spcPct val="0"/>
              </a:spcAft>
              <a:defRPr/>
            </a:pPr>
            <a:r>
              <a:rPr lang="es-ES_tradnl" sz="2400" b="1" dirty="0" smtClean="0">
                <a:effectLst>
                  <a:outerShdw blurRad="38100" dist="38100" dir="2700000" algn="tl">
                    <a:srgbClr val="010199"/>
                  </a:outerShdw>
                </a:effectLst>
                <a:latin typeface="Verdana" pitchFamily="34" charset="0"/>
              </a:rPr>
              <a:t>2025</a:t>
            </a:r>
            <a:endParaRPr lang="es-ES_tradnl" sz="2400" b="1" dirty="0">
              <a:effectLst>
                <a:outerShdw blurRad="38100" dist="38100" dir="2700000" algn="tl">
                  <a:srgbClr val="010199"/>
                </a:outerShdw>
              </a:effectLst>
              <a:latin typeface="Verdana" pitchFamily="34" charset="0"/>
            </a:endParaRPr>
          </a:p>
        </p:txBody>
      </p:sp>
      <p:sp>
        <p:nvSpPr>
          <p:cNvPr id="424964" name="Text Box 5">
            <a:extLst>
              <a:ext uri="{FF2B5EF4-FFF2-40B4-BE49-F238E27FC236}">
                <a16:creationId xmlns:a16="http://schemas.microsoft.com/office/drawing/2014/main" xmlns="" id="{4C317E89-6308-8972-59A4-51E58C7F90DF}"/>
              </a:ext>
            </a:extLst>
          </p:cNvPr>
          <p:cNvSpPr txBox="1">
            <a:spLocks noChangeArrowheads="1"/>
          </p:cNvSpPr>
          <p:nvPr/>
        </p:nvSpPr>
        <p:spPr bwMode="auto">
          <a:xfrm>
            <a:off x="7534027" y="6450198"/>
            <a:ext cx="1619672" cy="396875"/>
          </a:xfrm>
          <a:prstGeom prst="rect">
            <a:avLst/>
          </a:prstGeom>
          <a:noFill/>
          <a:ln w="9525">
            <a:noFill/>
            <a:miter lim="800000"/>
            <a:headEnd/>
            <a:tailEnd/>
          </a:ln>
        </p:spPr>
        <p:txBody>
          <a:bodyPr wrap="square">
            <a:spAutoFit/>
          </a:bodyPr>
          <a:lstStyle/>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Fuente: U.E.I – HIS, </a:t>
            </a:r>
          </a:p>
          <a:p>
            <a:pPr algn="just" eaLnBrk="0" fontAlgn="base" hangingPunct="0">
              <a:spcBef>
                <a:spcPct val="0"/>
              </a:spcBef>
              <a:spcAft>
                <a:spcPct val="0"/>
              </a:spcAft>
              <a:defRPr/>
            </a:pPr>
            <a:r>
              <a:rPr lang="es-MX" sz="1000" b="1" dirty="0">
                <a:effectLst>
                  <a:outerShdw blurRad="38100" dist="38100" dir="2700000" algn="tl">
                    <a:srgbClr val="010199"/>
                  </a:outerShdw>
                </a:effectLst>
                <a:latin typeface="Times New Roman" pitchFamily="18" charset="0"/>
              </a:rPr>
              <a:t>               </a:t>
            </a:r>
            <a:endParaRPr lang="es-ES" sz="1000" b="1" dirty="0">
              <a:effectLst>
                <a:outerShdw blurRad="38100" dist="38100" dir="2700000" algn="tl">
                  <a:srgbClr val="010199"/>
                </a:outerShdw>
              </a:effectLst>
              <a:latin typeface="Times New Roman" pitchFamily="18" charset="0"/>
            </a:endParaRP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215" y="2132857"/>
            <a:ext cx="8640960" cy="3434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4799869"/>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ChangeArrowheads="1"/>
          </p:cNvSpPr>
          <p:nvPr>
            <p:ph type="title" idx="4294967295"/>
          </p:nvPr>
        </p:nvSpPr>
        <p:spPr>
          <a:xfrm>
            <a:off x="0" y="2781300"/>
            <a:ext cx="7113588" cy="935038"/>
          </a:xfrm>
          <a:prstGeom prst="rect">
            <a:avLst/>
          </a:prstGeom>
        </p:spPr>
        <p:txBody>
          <a:bodyPr anchorCtr="0">
            <a:normAutofit/>
          </a:bodyPr>
          <a:lstStyle/>
          <a:p>
            <a:pP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MORBILIDAD</a:t>
            </a:r>
          </a:p>
        </p:txBody>
      </p:sp>
    </p:spTree>
    <p:extLst>
      <p:ext uri="{BB962C8B-B14F-4D97-AF65-F5344CB8AC3E}">
        <p14:creationId xmlns:p14="http://schemas.microsoft.com/office/powerpoint/2010/main" val="19440055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solidFill>
                  <a:prstClr val="black"/>
                </a:solidFill>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solidFill>
                  <a:prstClr val="black"/>
                </a:solidFill>
                <a:latin typeface="Verdana"/>
              </a:rPr>
              <a:t>DIEZ PRIMERAS CAUSAS DE MORBILIDAD </a:t>
            </a:r>
          </a:p>
          <a:p>
            <a:pPr algn="ctr" fontAlgn="base">
              <a:spcBef>
                <a:spcPct val="0"/>
              </a:spcBef>
              <a:spcAft>
                <a:spcPct val="0"/>
              </a:spcAft>
            </a:pPr>
            <a:r>
              <a:rPr lang="es-ES_tradnl" sz="2000" b="1" dirty="0">
                <a:solidFill>
                  <a:prstClr val="black"/>
                </a:solidFill>
                <a:latin typeface="Verdana"/>
              </a:rPr>
              <a:t>HOSPITAL ESPINAR</a:t>
            </a:r>
          </a:p>
          <a:p>
            <a:pPr algn="ctr" fontAlgn="base">
              <a:spcBef>
                <a:spcPct val="0"/>
              </a:spcBef>
              <a:spcAft>
                <a:spcPct val="0"/>
              </a:spcAft>
            </a:pPr>
            <a:r>
              <a:rPr lang="es-ES_tradnl" sz="2000" b="1" dirty="0">
                <a:solidFill>
                  <a:prstClr val="black"/>
                </a:solidFill>
                <a:latin typeface="Verdana"/>
              </a:rPr>
              <a:t>ANUAL 2016 </a:t>
            </a:r>
            <a:endParaRPr lang="es-MX" sz="2000" b="1" dirty="0">
              <a:solidFill>
                <a:prstClr val="black"/>
              </a:solidFill>
              <a:latin typeface="Verdana"/>
            </a:endParaRPr>
          </a:p>
        </p:txBody>
      </p:sp>
      <p:pic>
        <p:nvPicPr>
          <p:cNvPr id="8265" name="Picture 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1340768"/>
            <a:ext cx="8562975"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702916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2017 </a:t>
            </a:r>
            <a:endParaRPr lang="es-MX" sz="2000" b="1" dirty="0">
              <a:latin typeface="Verdana"/>
            </a:endParaRPr>
          </a:p>
        </p:txBody>
      </p:sp>
      <p:pic>
        <p:nvPicPr>
          <p:cNvPr id="163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1340768"/>
            <a:ext cx="8562975"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161288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2018 </a:t>
            </a:r>
            <a:endParaRPr lang="es-MX" sz="2000" b="1" dirty="0">
              <a:latin typeface="Verdana"/>
            </a:endParaRP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1556792"/>
            <a:ext cx="8562975"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438289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2019 </a:t>
            </a:r>
            <a:endParaRPr lang="es-MX" sz="2000" b="1" dirty="0">
              <a:latin typeface="Verdana"/>
            </a:endParaRP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1412776"/>
            <a:ext cx="8562975"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222169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2020</a:t>
            </a:r>
            <a:endParaRPr lang="es-MX" sz="2000" b="1" dirty="0">
              <a:latin typeface="Verdana"/>
            </a:endParaRPr>
          </a:p>
        </p:txBody>
      </p:sp>
      <p:pic>
        <p:nvPicPr>
          <p:cNvPr id="3" name="Imagen 2"/>
          <p:cNvPicPr>
            <a:picLocks noChangeAspect="1"/>
          </p:cNvPicPr>
          <p:nvPr/>
        </p:nvPicPr>
        <p:blipFill>
          <a:blip r:embed="rId3"/>
          <a:stretch>
            <a:fillRect/>
          </a:stretch>
        </p:blipFill>
        <p:spPr>
          <a:xfrm>
            <a:off x="11868" y="1760700"/>
            <a:ext cx="9120264" cy="3336600"/>
          </a:xfrm>
          <a:prstGeom prst="rect">
            <a:avLst/>
          </a:prstGeom>
        </p:spPr>
      </p:pic>
    </p:spTree>
    <p:extLst>
      <p:ext uri="{BB962C8B-B14F-4D97-AF65-F5344CB8AC3E}">
        <p14:creationId xmlns:p14="http://schemas.microsoft.com/office/powerpoint/2010/main" val="372859306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2021</a:t>
            </a:r>
            <a:endParaRPr lang="es-MX" sz="2000" b="1" dirty="0">
              <a:latin typeface="Verdana"/>
            </a:endParaRPr>
          </a:p>
        </p:txBody>
      </p:sp>
      <p:pic>
        <p:nvPicPr>
          <p:cNvPr id="2" name="Imagen 1"/>
          <p:cNvPicPr>
            <a:picLocks noChangeAspect="1"/>
          </p:cNvPicPr>
          <p:nvPr/>
        </p:nvPicPr>
        <p:blipFill>
          <a:blip r:embed="rId3"/>
          <a:stretch>
            <a:fillRect/>
          </a:stretch>
        </p:blipFill>
        <p:spPr>
          <a:xfrm>
            <a:off x="160511" y="2362510"/>
            <a:ext cx="8643589" cy="2947216"/>
          </a:xfrm>
          <a:prstGeom prst="rect">
            <a:avLst/>
          </a:prstGeom>
        </p:spPr>
      </p:pic>
    </p:spTree>
    <p:extLst>
      <p:ext uri="{BB962C8B-B14F-4D97-AF65-F5344CB8AC3E}">
        <p14:creationId xmlns:p14="http://schemas.microsoft.com/office/powerpoint/2010/main" val="227048718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2022</a:t>
            </a:r>
            <a:endParaRPr lang="es-MX" sz="2000" b="1" dirty="0">
              <a:latin typeface="Verdana"/>
            </a:endParaRPr>
          </a:p>
        </p:txBody>
      </p:sp>
      <p:pic>
        <p:nvPicPr>
          <p:cNvPr id="163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3" y="2087091"/>
            <a:ext cx="8785100"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991132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2023</a:t>
            </a:r>
            <a:endParaRPr lang="es-MX" sz="2000" b="1" dirty="0">
              <a:latin typeface="Verdana"/>
            </a:endParaRPr>
          </a:p>
        </p:txBody>
      </p:sp>
      <p:pic>
        <p:nvPicPr>
          <p:cNvPr id="153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804987"/>
            <a:ext cx="8277225" cy="324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770522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2020</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24492692"/>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5168"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192255086"/>
              </p:ext>
            </p:extLst>
          </p:nvPr>
        </p:nvGraphicFramePr>
        <p:xfrm>
          <a:off x="6139167" y="3068960"/>
          <a:ext cx="735231" cy="39624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14122</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2395932722"/>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1416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157881686"/>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18050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683216235"/>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1624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715087606"/>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3157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3375087791"/>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2800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732915973"/>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3644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2746136544"/>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5605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3202" name="Picture 1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6137" y="79375"/>
            <a:ext cx="2318016" cy="1477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8" name="2 Gráfico"/>
          <p:cNvGraphicFramePr>
            <a:graphicFrameLocks/>
          </p:cNvGraphicFramePr>
          <p:nvPr>
            <p:extLst>
              <p:ext uri="{D42A27DB-BD31-4B8C-83A1-F6EECF244321}">
                <p14:modId xmlns:p14="http://schemas.microsoft.com/office/powerpoint/2010/main" val="2092819274"/>
              </p:ext>
            </p:extLst>
          </p:nvPr>
        </p:nvGraphicFramePr>
        <p:xfrm>
          <a:off x="323528" y="2564904"/>
          <a:ext cx="2786895" cy="2678038"/>
        </p:xfrm>
        <a:graphic>
          <a:graphicData uri="http://schemas.openxmlformats.org/drawingml/2006/chart">
            <c:chart xmlns:c="http://schemas.openxmlformats.org/drawingml/2006/chart" xmlns:r="http://schemas.openxmlformats.org/officeDocument/2006/relationships" r:id="rId7"/>
          </a:graphicData>
        </a:graphic>
      </p:graphicFrame>
      <p:pic>
        <p:nvPicPr>
          <p:cNvPr id="3205" name="Picture 1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51856" y="5926807"/>
            <a:ext cx="673417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06" name="Picture 1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504" y="29277"/>
            <a:ext cx="2295525"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3475886"/>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BE50EE0-0003-27D0-2A86-00F33A5ECE4E}"/>
            </a:ext>
          </a:extLst>
        </p:cNvPr>
        <p:cNvGrpSpPr/>
        <p:nvPr/>
      </p:nvGrpSpPr>
      <p:grpSpPr>
        <a:xfrm>
          <a:off x="0" y="0"/>
          <a:ext cx="0" cy="0"/>
          <a:chOff x="0" y="0"/>
          <a:chExt cx="0" cy="0"/>
        </a:xfrm>
      </p:grpSpPr>
      <p:sp>
        <p:nvSpPr>
          <p:cNvPr id="435203" name="WordArt 4">
            <a:extLst>
              <a:ext uri="{FF2B5EF4-FFF2-40B4-BE49-F238E27FC236}">
                <a16:creationId xmlns:a16="http://schemas.microsoft.com/office/drawing/2014/main" xmlns="" id="{088A6823-8825-5A3A-8F38-38BDB3A38EC5}"/>
              </a:ext>
            </a:extLst>
          </p:cNvPr>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a:extLst>
              <a:ext uri="{FF2B5EF4-FFF2-40B4-BE49-F238E27FC236}">
                <a16:creationId xmlns:a16="http://schemas.microsoft.com/office/drawing/2014/main" xmlns="" id="{4C633389-A4E8-BAF4-161C-F0B9FFCD60FA}"/>
              </a:ext>
            </a:extLst>
          </p:cNvPr>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2024</a:t>
            </a:r>
          </a:p>
        </p:txBody>
      </p:sp>
      <p:pic>
        <p:nvPicPr>
          <p:cNvPr id="7" name="Imagen 6">
            <a:extLst>
              <a:ext uri="{FF2B5EF4-FFF2-40B4-BE49-F238E27FC236}">
                <a16:creationId xmlns:a16="http://schemas.microsoft.com/office/drawing/2014/main" xmlns="" id="{705C8F4F-3092-AF62-3C7D-2C5CDB4FF88D}"/>
              </a:ext>
            </a:extLst>
          </p:cNvPr>
          <p:cNvPicPr>
            <a:picLocks noChangeAspect="1"/>
          </p:cNvPicPr>
          <p:nvPr/>
        </p:nvPicPr>
        <p:blipFill>
          <a:blip r:embed="rId3"/>
          <a:stretch>
            <a:fillRect/>
          </a:stretch>
        </p:blipFill>
        <p:spPr>
          <a:xfrm>
            <a:off x="161764" y="1922263"/>
            <a:ext cx="8820472" cy="3013474"/>
          </a:xfrm>
          <a:prstGeom prst="rect">
            <a:avLst/>
          </a:prstGeom>
        </p:spPr>
      </p:pic>
    </p:spTree>
    <p:extLst>
      <p:ext uri="{BB962C8B-B14F-4D97-AF65-F5344CB8AC3E}">
        <p14:creationId xmlns:p14="http://schemas.microsoft.com/office/powerpoint/2010/main" val="222673533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0BE50EE0-0003-27D0-2A86-00F33A5ECE4E}"/>
            </a:ext>
          </a:extLst>
        </p:cNvPr>
        <p:cNvGrpSpPr/>
        <p:nvPr/>
      </p:nvGrpSpPr>
      <p:grpSpPr>
        <a:xfrm>
          <a:off x="0" y="0"/>
          <a:ext cx="0" cy="0"/>
          <a:chOff x="0" y="0"/>
          <a:chExt cx="0" cy="0"/>
        </a:xfrm>
      </p:grpSpPr>
      <p:sp>
        <p:nvSpPr>
          <p:cNvPr id="435203" name="WordArt 4">
            <a:extLst>
              <a:ext uri="{FF2B5EF4-FFF2-40B4-BE49-F238E27FC236}">
                <a16:creationId xmlns:a16="http://schemas.microsoft.com/office/drawing/2014/main" xmlns="" id="{088A6823-8825-5A3A-8F38-38BDB3A38EC5}"/>
              </a:ext>
            </a:extLst>
          </p:cNvPr>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a:extLst>
              <a:ext uri="{FF2B5EF4-FFF2-40B4-BE49-F238E27FC236}">
                <a16:creationId xmlns:a16="http://schemas.microsoft.com/office/drawing/2014/main" xmlns="" id="{4C633389-A4E8-BAF4-161C-F0B9FFCD60FA}"/>
              </a:ext>
            </a:extLst>
          </p:cNvPr>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MORBILIDAD </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a:latin typeface="Verdana"/>
              </a:rPr>
              <a:t>ANUAL </a:t>
            </a:r>
            <a:r>
              <a:rPr lang="es-ES_tradnl" sz="2000" b="1" smtClean="0">
                <a:latin typeface="Verdana"/>
              </a:rPr>
              <a:t>2025</a:t>
            </a:r>
            <a:endParaRPr lang="es-ES_tradnl" sz="2000" b="1" dirty="0">
              <a:latin typeface="Verdana"/>
            </a:endParaRPr>
          </a:p>
        </p:txBody>
      </p:sp>
      <p:pic>
        <p:nvPicPr>
          <p:cNvPr id="1331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8" y="2206625"/>
            <a:ext cx="9039225"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495380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ChangeArrowheads="1"/>
          </p:cNvSpPr>
          <p:nvPr>
            <p:ph type="title" idx="4294967295"/>
          </p:nvPr>
        </p:nvSpPr>
        <p:spPr>
          <a:xfrm>
            <a:off x="0" y="2781300"/>
            <a:ext cx="7113588" cy="935038"/>
          </a:xfrm>
          <a:prstGeom prst="rect">
            <a:avLst/>
          </a:prstGeom>
        </p:spPr>
        <p:txBody>
          <a:bodyPr anchorCtr="0">
            <a:normAutofit/>
          </a:bodyPr>
          <a:lstStyle/>
          <a:p>
            <a:pP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NATALIDAD</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5940153" y="6615387"/>
            <a:ext cx="302446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a:t>
            </a:r>
            <a:r>
              <a:rPr lang="es-ES" sz="3600" kern="10" spc="720" dirty="0" err="1">
                <a:ln w="9525">
                  <a:noFill/>
                  <a:round/>
                  <a:headEnd/>
                  <a:tailEnd/>
                </a:ln>
                <a:effectLst>
                  <a:outerShdw dist="45791" dir="3378596" algn="ctr" rotWithShape="0">
                    <a:srgbClr val="4D4D4D">
                      <a:alpha val="79999"/>
                    </a:srgbClr>
                  </a:outerShdw>
                </a:effectLst>
                <a:latin typeface="Arial Black"/>
              </a:rPr>
              <a:t>sinadef</a:t>
            </a:r>
            <a:r>
              <a:rPr lang="es-ES" sz="3600" kern="10" spc="720" dirty="0">
                <a:ln w="9525">
                  <a:noFill/>
                  <a:round/>
                  <a:headEnd/>
                  <a:tailEnd/>
                </a:ln>
                <a:effectLst>
                  <a:outerShdw dist="45791" dir="3378596" algn="ctr" rotWithShape="0">
                    <a:srgbClr val="4D4D4D">
                      <a:alpha val="79999"/>
                    </a:srgbClr>
                  </a:outerShdw>
                </a:effectLst>
                <a:latin typeface="Arial Black"/>
              </a:rPr>
              <a:t> – FORMATOS FÍSICOS ENTREGADOS AL ÁREA</a:t>
            </a:r>
          </a:p>
        </p:txBody>
      </p:sp>
      <p:sp>
        <p:nvSpPr>
          <p:cNvPr id="10" name="Text Box 5"/>
          <p:cNvSpPr txBox="1">
            <a:spLocks noChangeArrowheads="1"/>
          </p:cNvSpPr>
          <p:nvPr/>
        </p:nvSpPr>
        <p:spPr bwMode="auto">
          <a:xfrm>
            <a:off x="0" y="0"/>
            <a:ext cx="8964613" cy="830997"/>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smtClean="0">
                <a:latin typeface="Verdana"/>
              </a:rPr>
              <a:t>TASA BRUTA DE NATALIDAD - REPORTE </a:t>
            </a:r>
            <a:r>
              <a:rPr lang="es-ES_tradnl" sz="2400" b="1" dirty="0">
                <a:latin typeface="Verdana"/>
              </a:rPr>
              <a:t>DE </a:t>
            </a:r>
            <a:r>
              <a:rPr lang="es-ES_tradnl" sz="2400" b="1" dirty="0" smtClean="0">
                <a:latin typeface="Verdana"/>
              </a:rPr>
              <a:t>CNV </a:t>
            </a:r>
            <a:r>
              <a:rPr lang="es-ES_tradnl" sz="2400" b="1" dirty="0">
                <a:latin typeface="Verdana"/>
              </a:rPr>
              <a:t>2025</a:t>
            </a:r>
            <a:endParaRPr lang="es-MX" sz="2000" b="1" dirty="0">
              <a:latin typeface="Verdana"/>
            </a:endParaRPr>
          </a:p>
        </p:txBody>
      </p:sp>
      <p:graphicFrame>
        <p:nvGraphicFramePr>
          <p:cNvPr id="5" name="Table 4"/>
          <p:cNvGraphicFramePr>
            <a:graphicFrameLocks noGrp="1"/>
          </p:cNvGraphicFramePr>
          <p:nvPr>
            <p:extLst>
              <p:ext uri="{D42A27DB-BD31-4B8C-83A1-F6EECF244321}">
                <p14:modId xmlns:p14="http://schemas.microsoft.com/office/powerpoint/2010/main" val="3536300277"/>
              </p:ext>
            </p:extLst>
          </p:nvPr>
        </p:nvGraphicFramePr>
        <p:xfrm>
          <a:off x="395536" y="980728"/>
          <a:ext cx="5067300" cy="323850"/>
        </p:xfrm>
        <a:graphic>
          <a:graphicData uri="http://schemas.openxmlformats.org/drawingml/2006/table">
            <a:tbl>
              <a:tblPr>
                <a:tableStyleId>{073A0DAA-6AF3-43AB-8588-CEC1D06C72B9}</a:tableStyleId>
              </a:tblPr>
              <a:tblGrid>
                <a:gridCol w="2324100"/>
                <a:gridCol w="457200"/>
                <a:gridCol w="457200"/>
                <a:gridCol w="457200"/>
                <a:gridCol w="457200"/>
                <a:gridCol w="457200"/>
                <a:gridCol w="457200"/>
              </a:tblGrid>
              <a:tr h="161925">
                <a:tc>
                  <a:txBody>
                    <a:bodyPr/>
                    <a:lstStyle/>
                    <a:p>
                      <a:pPr algn="l" fontAlgn="b"/>
                      <a:r>
                        <a:rPr lang="en-US" sz="1000" u="none" strike="noStrike">
                          <a:effectLst/>
                        </a:rPr>
                        <a:t>Población</a:t>
                      </a:r>
                      <a:endParaRPr lang="en-US" sz="1000" b="1" i="0" u="none" strike="noStrike">
                        <a:effectLst/>
                        <a:latin typeface="Arial"/>
                      </a:endParaRPr>
                    </a:p>
                  </a:txBody>
                  <a:tcPr marL="9525" marR="9525" marT="9525" marB="0" anchor="b"/>
                </a:tc>
                <a:tc>
                  <a:txBody>
                    <a:bodyPr/>
                    <a:lstStyle/>
                    <a:p>
                      <a:pPr algn="l" fontAlgn="b"/>
                      <a:endParaRPr lang="en-US" sz="1000" b="0" i="0" u="none" strike="noStrike">
                        <a:effectLst/>
                        <a:latin typeface="Arial"/>
                      </a:endParaRPr>
                    </a:p>
                  </a:txBody>
                  <a:tcPr marL="9525" marR="9525" marT="9525" marB="0" anchor="b"/>
                </a:tc>
                <a:tc>
                  <a:txBody>
                    <a:bodyPr/>
                    <a:lstStyle/>
                    <a:p>
                      <a:pPr algn="l" fontAlgn="b"/>
                      <a:endParaRPr lang="en-US" sz="1000" b="0" i="0" u="none" strike="noStrike">
                        <a:effectLst/>
                        <a:latin typeface="Arial"/>
                      </a:endParaRPr>
                    </a:p>
                  </a:txBody>
                  <a:tcPr marL="9525" marR="9525" marT="9525" marB="0" anchor="b"/>
                </a:tc>
                <a:tc>
                  <a:txBody>
                    <a:bodyPr/>
                    <a:lstStyle/>
                    <a:p>
                      <a:pPr algn="r" fontAlgn="b"/>
                      <a:r>
                        <a:rPr lang="en-US" sz="1000" u="none" strike="noStrike">
                          <a:effectLst/>
                        </a:rPr>
                        <a:t>16692</a:t>
                      </a:r>
                      <a:endParaRPr lang="en-US" sz="1000" b="0" i="0" u="none" strike="noStrike">
                        <a:effectLst/>
                        <a:latin typeface="Arial"/>
                      </a:endParaRPr>
                    </a:p>
                  </a:txBody>
                  <a:tcPr marL="9525" marR="9525" marT="9525" marB="0" anchor="b"/>
                </a:tc>
                <a:tc>
                  <a:txBody>
                    <a:bodyPr/>
                    <a:lstStyle/>
                    <a:p>
                      <a:pPr algn="l" fontAlgn="b"/>
                      <a:endParaRPr lang="en-US" sz="1000" b="0" i="0" u="none" strike="noStrike">
                        <a:effectLst/>
                        <a:latin typeface="Arial"/>
                      </a:endParaRPr>
                    </a:p>
                  </a:txBody>
                  <a:tcPr marL="9525" marR="9525" marT="9525" marB="0" anchor="b"/>
                </a:tc>
                <a:tc>
                  <a:txBody>
                    <a:bodyPr/>
                    <a:lstStyle/>
                    <a:p>
                      <a:pPr algn="l" fontAlgn="b"/>
                      <a:r>
                        <a:rPr lang="en-US" sz="1000" u="none" strike="noStrike">
                          <a:effectLst/>
                        </a:rPr>
                        <a:t>Prom.</a:t>
                      </a:r>
                      <a:endParaRPr lang="en-US" sz="1000" b="0" i="0" u="none" strike="noStrike">
                        <a:effectLst/>
                        <a:latin typeface="Arial"/>
                      </a:endParaRPr>
                    </a:p>
                  </a:txBody>
                  <a:tcPr marL="9525" marR="9525" marT="9525" marB="0" anchor="b"/>
                </a:tc>
                <a:tc>
                  <a:txBody>
                    <a:bodyPr/>
                    <a:lstStyle/>
                    <a:p>
                      <a:pPr algn="r" fontAlgn="b"/>
                      <a:r>
                        <a:rPr lang="en-US" sz="1000" u="none" strike="noStrike">
                          <a:effectLst/>
                        </a:rPr>
                        <a:t>35</a:t>
                      </a:r>
                      <a:endParaRPr lang="en-US" sz="1000" b="0" i="0" u="none" strike="noStrike">
                        <a:effectLst/>
                        <a:latin typeface="Arial"/>
                      </a:endParaRPr>
                    </a:p>
                  </a:txBody>
                  <a:tcPr marL="9525" marR="9525" marT="9525" marB="0" anchor="b"/>
                </a:tc>
              </a:tr>
              <a:tr h="161925">
                <a:tc>
                  <a:txBody>
                    <a:bodyPr/>
                    <a:lstStyle/>
                    <a:p>
                      <a:pPr algn="l" fontAlgn="b"/>
                      <a:r>
                        <a:rPr lang="en-US" sz="1000" u="none" strike="noStrike">
                          <a:effectLst/>
                        </a:rPr>
                        <a:t>Tasa bruta de Natalidad</a:t>
                      </a:r>
                      <a:endParaRPr lang="en-US" sz="1000" b="1" i="0" u="none" strike="noStrike">
                        <a:effectLst/>
                        <a:latin typeface="Arial"/>
                      </a:endParaRPr>
                    </a:p>
                  </a:txBody>
                  <a:tcPr marL="9525" marR="9525" marT="9525" marB="0" anchor="b"/>
                </a:tc>
                <a:tc>
                  <a:txBody>
                    <a:bodyPr/>
                    <a:lstStyle/>
                    <a:p>
                      <a:pPr algn="l" fontAlgn="b"/>
                      <a:endParaRPr lang="en-US" sz="1000" b="0" i="0" u="none" strike="noStrike">
                        <a:effectLst/>
                        <a:latin typeface="Arial"/>
                      </a:endParaRPr>
                    </a:p>
                  </a:txBody>
                  <a:tcPr marL="9525" marR="9525" marT="9525" marB="0" anchor="b"/>
                </a:tc>
                <a:tc>
                  <a:txBody>
                    <a:bodyPr/>
                    <a:lstStyle/>
                    <a:p>
                      <a:pPr algn="l" fontAlgn="b"/>
                      <a:endParaRPr lang="en-US" sz="1000" b="0" i="0" u="none" strike="noStrike">
                        <a:effectLst/>
                        <a:latin typeface="Arial"/>
                      </a:endParaRPr>
                    </a:p>
                  </a:txBody>
                  <a:tcPr marL="9525" marR="9525" marT="9525" marB="0" anchor="b"/>
                </a:tc>
                <a:tc>
                  <a:txBody>
                    <a:bodyPr/>
                    <a:lstStyle/>
                    <a:p>
                      <a:pPr algn="r" fontAlgn="b"/>
                      <a:r>
                        <a:rPr lang="en-US" sz="1000" u="none" strike="noStrike">
                          <a:effectLst/>
                        </a:rPr>
                        <a:t>25,2</a:t>
                      </a:r>
                      <a:endParaRPr lang="en-US" sz="1000" b="0" i="0" u="none" strike="noStrike">
                        <a:effectLst/>
                        <a:latin typeface="Arial"/>
                      </a:endParaRPr>
                    </a:p>
                  </a:txBody>
                  <a:tcPr marL="9525" marR="9525" marT="9525" marB="0" anchor="b"/>
                </a:tc>
                <a:tc>
                  <a:txBody>
                    <a:bodyPr/>
                    <a:lstStyle/>
                    <a:p>
                      <a:pPr algn="l" fontAlgn="b"/>
                      <a:endParaRPr lang="en-US" sz="1000" b="0" i="0" u="none" strike="noStrike">
                        <a:effectLst/>
                        <a:latin typeface="Arial"/>
                      </a:endParaRPr>
                    </a:p>
                  </a:txBody>
                  <a:tcPr marL="9525" marR="9525" marT="9525" marB="0" anchor="b"/>
                </a:tc>
                <a:tc>
                  <a:txBody>
                    <a:bodyPr/>
                    <a:lstStyle/>
                    <a:p>
                      <a:pPr algn="l" fontAlgn="b"/>
                      <a:endParaRPr lang="en-US" sz="1000" b="0" i="0" u="none" strike="noStrike">
                        <a:effectLst/>
                        <a:latin typeface="Arial"/>
                      </a:endParaRPr>
                    </a:p>
                  </a:txBody>
                  <a:tcPr marL="9525" marR="9525" marT="9525" marB="0" anchor="b"/>
                </a:tc>
                <a:tc>
                  <a:txBody>
                    <a:bodyPr/>
                    <a:lstStyle/>
                    <a:p>
                      <a:pPr algn="l" fontAlgn="b"/>
                      <a:endParaRPr lang="en-US" sz="1000" b="0" i="0" u="none" strike="noStrike" dirty="0">
                        <a:effectLst/>
                        <a:latin typeface="Arial"/>
                      </a:endParaRPr>
                    </a:p>
                  </a:txBody>
                  <a:tcPr marL="9525" marR="9525" marT="9525" marB="0" anchor="b"/>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879456338"/>
              </p:ext>
            </p:extLst>
          </p:nvPr>
        </p:nvGraphicFramePr>
        <p:xfrm>
          <a:off x="367509" y="1484784"/>
          <a:ext cx="8229594" cy="807995"/>
        </p:xfrm>
        <a:graphic>
          <a:graphicData uri="http://schemas.openxmlformats.org/drawingml/2006/table">
            <a:tbl>
              <a:tblPr>
                <a:tableStyleId>{073A0DAA-6AF3-43AB-8588-CEC1D06C72B9}</a:tableStyleId>
              </a:tblPr>
              <a:tblGrid>
                <a:gridCol w="2244436"/>
                <a:gridCol w="441528"/>
                <a:gridCol w="441528"/>
                <a:gridCol w="441528"/>
                <a:gridCol w="441528"/>
                <a:gridCol w="441528"/>
                <a:gridCol w="441528"/>
                <a:gridCol w="441528"/>
                <a:gridCol w="441528"/>
                <a:gridCol w="441528"/>
                <a:gridCol w="441528"/>
                <a:gridCol w="441528"/>
                <a:gridCol w="441528"/>
                <a:gridCol w="686822"/>
              </a:tblGrid>
              <a:tr h="156375">
                <a:tc>
                  <a:txBody>
                    <a:bodyPr/>
                    <a:lstStyle/>
                    <a:p>
                      <a:pPr algn="l" fontAlgn="b"/>
                      <a:r>
                        <a:rPr lang="en-US" sz="1000" u="none" strike="noStrike">
                          <a:effectLst/>
                        </a:rPr>
                        <a:t>Cuenta de mes</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mes</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r>
              <a:tr h="156375">
                <a:tc>
                  <a:txBody>
                    <a:bodyPr/>
                    <a:lstStyle/>
                    <a:p>
                      <a:pPr algn="l" fontAlgn="b"/>
                      <a:r>
                        <a:rPr lang="en-US" sz="1000" u="none" strike="noStrike">
                          <a:effectLst/>
                        </a:rPr>
                        <a:t>EESS</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1</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2</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4</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5</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6</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7</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8</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9</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11</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10</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12</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Grand Total</a:t>
                      </a:r>
                      <a:endParaRPr lang="en-US" sz="1000" b="0" i="0" u="none" strike="noStrike">
                        <a:effectLst/>
                        <a:latin typeface="Arial"/>
                      </a:endParaRPr>
                    </a:p>
                  </a:txBody>
                  <a:tcPr marL="9199" marR="9199" marT="9199" marB="0" anchor="b"/>
                </a:tc>
              </a:tr>
              <a:tr h="156375">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1</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l" fontAlgn="b"/>
                      <a:r>
                        <a:rPr lang="en-US" sz="1000" u="none" strike="noStrike">
                          <a:effectLst/>
                        </a:rPr>
                        <a:t> </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1</a:t>
                      </a:r>
                      <a:endParaRPr lang="en-US" sz="1000" b="0" i="0" u="none" strike="noStrike">
                        <a:effectLst/>
                        <a:latin typeface="Arial"/>
                      </a:endParaRPr>
                    </a:p>
                  </a:txBody>
                  <a:tcPr marL="9199" marR="9199" marT="9199" marB="0" anchor="b"/>
                </a:tc>
              </a:tr>
              <a:tr h="156375">
                <a:tc>
                  <a:txBody>
                    <a:bodyPr/>
                    <a:lstStyle/>
                    <a:p>
                      <a:pPr algn="l" fontAlgn="b"/>
                      <a:r>
                        <a:rPr lang="en-US" sz="1000" u="none" strike="noStrike">
                          <a:effectLst/>
                        </a:rPr>
                        <a:t>ESPINAR</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43</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31</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40</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34</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29</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39</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33</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36</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28</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28</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39</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40</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420</a:t>
                      </a:r>
                      <a:endParaRPr lang="en-US" sz="1000" b="0" i="0" u="none" strike="noStrike">
                        <a:effectLst/>
                        <a:latin typeface="Arial"/>
                      </a:endParaRPr>
                    </a:p>
                  </a:txBody>
                  <a:tcPr marL="9199" marR="9199" marT="9199" marB="0" anchor="b"/>
                </a:tc>
              </a:tr>
              <a:tr h="156375">
                <a:tc>
                  <a:txBody>
                    <a:bodyPr/>
                    <a:lstStyle/>
                    <a:p>
                      <a:pPr algn="l" fontAlgn="b"/>
                      <a:r>
                        <a:rPr lang="en-US" sz="1000" u="none" strike="noStrike">
                          <a:effectLst/>
                        </a:rPr>
                        <a:t>Grand Total</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43</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31</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40</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34</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30</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39</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33</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36</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28</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28</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39</a:t>
                      </a:r>
                      <a:endParaRPr lang="en-US" sz="1000" b="0" i="0" u="none" strike="noStrike">
                        <a:effectLst/>
                        <a:latin typeface="Arial"/>
                      </a:endParaRPr>
                    </a:p>
                  </a:txBody>
                  <a:tcPr marL="9199" marR="9199" marT="9199" marB="0" anchor="b"/>
                </a:tc>
                <a:tc>
                  <a:txBody>
                    <a:bodyPr/>
                    <a:lstStyle/>
                    <a:p>
                      <a:pPr algn="r" fontAlgn="b"/>
                      <a:r>
                        <a:rPr lang="en-US" sz="1000" u="none" strike="noStrike">
                          <a:effectLst/>
                        </a:rPr>
                        <a:t>40</a:t>
                      </a:r>
                      <a:endParaRPr lang="en-US" sz="1000" b="0" i="0" u="none" strike="noStrike">
                        <a:effectLst/>
                        <a:latin typeface="Arial"/>
                      </a:endParaRPr>
                    </a:p>
                  </a:txBody>
                  <a:tcPr marL="9199" marR="9199" marT="9199" marB="0" anchor="b"/>
                </a:tc>
                <a:tc>
                  <a:txBody>
                    <a:bodyPr/>
                    <a:lstStyle/>
                    <a:p>
                      <a:pPr algn="r" fontAlgn="b"/>
                      <a:r>
                        <a:rPr lang="en-US" sz="1000" u="none" strike="noStrike" dirty="0">
                          <a:effectLst/>
                        </a:rPr>
                        <a:t>421</a:t>
                      </a:r>
                      <a:endParaRPr lang="en-US" sz="1000" b="0" i="0" u="none" strike="noStrike" dirty="0">
                        <a:effectLst/>
                        <a:latin typeface="Arial"/>
                      </a:endParaRPr>
                    </a:p>
                  </a:txBody>
                  <a:tcPr marL="9199" marR="9199" marT="9199" marB="0" anchor="b"/>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565057445"/>
              </p:ext>
            </p:extLst>
          </p:nvPr>
        </p:nvGraphicFramePr>
        <p:xfrm>
          <a:off x="395536" y="2492896"/>
          <a:ext cx="6896100" cy="723900"/>
        </p:xfrm>
        <a:graphic>
          <a:graphicData uri="http://schemas.openxmlformats.org/drawingml/2006/table">
            <a:tbl>
              <a:tblPr>
                <a:tableStyleId>{073A0DAA-6AF3-43AB-8588-CEC1D06C72B9}</a:tableStyleId>
              </a:tblPr>
              <a:tblGrid>
                <a:gridCol w="2324100"/>
                <a:gridCol w="457200"/>
                <a:gridCol w="457200"/>
                <a:gridCol w="457200"/>
                <a:gridCol w="457200"/>
                <a:gridCol w="457200"/>
                <a:gridCol w="457200"/>
                <a:gridCol w="457200"/>
                <a:gridCol w="457200"/>
                <a:gridCol w="457200"/>
                <a:gridCol w="457200"/>
              </a:tblGrid>
              <a:tr h="180975">
                <a:tc>
                  <a:txBody>
                    <a:bodyPr/>
                    <a:lstStyle/>
                    <a:p>
                      <a:pPr algn="l" rtl="0" fontAlgn="b"/>
                      <a:r>
                        <a:rPr lang="en-US" sz="1100" u="none" strike="noStrike" dirty="0">
                          <a:effectLst/>
                        </a:rPr>
                        <a:t>NACIMIENTOS</a:t>
                      </a:r>
                      <a:endParaRPr lang="en-US" sz="1100" b="0" i="0" u="none" strike="noStrike" dirty="0">
                        <a:solidFill>
                          <a:srgbClr val="000000"/>
                        </a:solidFill>
                        <a:effectLst/>
                        <a:latin typeface="Arial"/>
                      </a:endParaRPr>
                    </a:p>
                  </a:txBody>
                  <a:tcPr marL="9525" marR="9525" marT="9525" marB="0" anchor="b"/>
                </a:tc>
                <a:tc>
                  <a:txBody>
                    <a:bodyPr/>
                    <a:lstStyle/>
                    <a:p>
                      <a:pPr algn="r" rtl="0" fontAlgn="b"/>
                      <a:r>
                        <a:rPr lang="en-US" sz="1100" u="none" strike="noStrike">
                          <a:effectLst/>
                        </a:rPr>
                        <a:t>2016</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2017</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2018</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2019</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2020</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2021</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2022</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dirty="0">
                          <a:effectLst/>
                        </a:rPr>
                        <a:t>2023</a:t>
                      </a:r>
                      <a:endParaRPr lang="en-US" sz="1100" b="0" i="0" u="none" strike="noStrike" dirty="0">
                        <a:solidFill>
                          <a:srgbClr val="000000"/>
                        </a:solidFill>
                        <a:effectLst/>
                        <a:latin typeface="Arial"/>
                      </a:endParaRPr>
                    </a:p>
                  </a:txBody>
                  <a:tcPr marL="9525" marR="9525" marT="9525" marB="0" anchor="b"/>
                </a:tc>
                <a:tc>
                  <a:txBody>
                    <a:bodyPr/>
                    <a:lstStyle/>
                    <a:p>
                      <a:pPr algn="r" rtl="0" fontAlgn="b"/>
                      <a:r>
                        <a:rPr lang="en-US" sz="1100" u="none" strike="noStrike">
                          <a:effectLst/>
                        </a:rPr>
                        <a:t>2024</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2025</a:t>
                      </a:r>
                      <a:endParaRPr lang="en-US" sz="1100" b="0" i="0" u="none" strike="noStrike">
                        <a:solidFill>
                          <a:srgbClr val="000000"/>
                        </a:solidFill>
                        <a:effectLst/>
                        <a:latin typeface="Arial"/>
                      </a:endParaRPr>
                    </a:p>
                  </a:txBody>
                  <a:tcPr marL="9525" marR="9525" marT="9525" marB="0" anchor="b"/>
                </a:tc>
              </a:tr>
              <a:tr h="180975">
                <a:tc>
                  <a:txBody>
                    <a:bodyPr/>
                    <a:lstStyle/>
                    <a:p>
                      <a:pPr algn="l" rtl="0" fontAlgn="b"/>
                      <a:r>
                        <a:rPr lang="en-US" sz="1100" u="none" strike="noStrike">
                          <a:effectLst/>
                        </a:rPr>
                        <a:t>Nº de Nacimientos</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601</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639</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584</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581</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536</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517</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563</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548</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433</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421</a:t>
                      </a:r>
                      <a:endParaRPr lang="en-US" sz="1100" b="0" i="0" u="none" strike="noStrike">
                        <a:solidFill>
                          <a:srgbClr val="000000"/>
                        </a:solidFill>
                        <a:effectLst/>
                        <a:latin typeface="Arial"/>
                      </a:endParaRPr>
                    </a:p>
                  </a:txBody>
                  <a:tcPr marL="9525" marR="9525" marT="9525" marB="0" anchor="b"/>
                </a:tc>
              </a:tr>
              <a:tr h="180975">
                <a:tc>
                  <a:txBody>
                    <a:bodyPr/>
                    <a:lstStyle/>
                    <a:p>
                      <a:pPr algn="l" rtl="0" fontAlgn="b"/>
                      <a:r>
                        <a:rPr lang="es-MX" sz="1100" u="none" strike="noStrike">
                          <a:effectLst/>
                        </a:rPr>
                        <a:t>Población total a mitad de periodo </a:t>
                      </a:r>
                      <a:endParaRPr lang="es-MX"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14037</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14122</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14146</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14281</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14281</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14796</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dirty="0">
                          <a:effectLst/>
                        </a:rPr>
                        <a:t>14435</a:t>
                      </a:r>
                      <a:endParaRPr lang="en-US" sz="1100" b="0" i="0" u="none" strike="noStrike" dirty="0">
                        <a:solidFill>
                          <a:srgbClr val="000000"/>
                        </a:solidFill>
                        <a:effectLst/>
                        <a:latin typeface="Arial"/>
                      </a:endParaRPr>
                    </a:p>
                  </a:txBody>
                  <a:tcPr marL="9525" marR="9525" marT="9525" marB="0" anchor="b"/>
                </a:tc>
                <a:tc>
                  <a:txBody>
                    <a:bodyPr/>
                    <a:lstStyle/>
                    <a:p>
                      <a:pPr algn="r" rtl="0" fontAlgn="b"/>
                      <a:r>
                        <a:rPr lang="en-US" sz="1100" u="none" strike="noStrike">
                          <a:effectLst/>
                        </a:rPr>
                        <a:t>16563</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000" u="none" strike="noStrike">
                          <a:effectLst/>
                        </a:rPr>
                        <a:t>17053</a:t>
                      </a:r>
                      <a:endParaRPr lang="en-US" sz="10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16692</a:t>
                      </a:r>
                      <a:endParaRPr lang="en-US" sz="1100" b="0" i="0" u="none" strike="noStrike">
                        <a:solidFill>
                          <a:srgbClr val="000000"/>
                        </a:solidFill>
                        <a:effectLst/>
                        <a:latin typeface="Arial"/>
                      </a:endParaRPr>
                    </a:p>
                  </a:txBody>
                  <a:tcPr marL="9525" marR="9525" marT="9525" marB="0" anchor="b"/>
                </a:tc>
              </a:tr>
              <a:tr h="180975">
                <a:tc>
                  <a:txBody>
                    <a:bodyPr/>
                    <a:lstStyle/>
                    <a:p>
                      <a:pPr algn="l" rtl="0" fontAlgn="b"/>
                      <a:r>
                        <a:rPr lang="en-US" sz="1100" u="none" strike="noStrike">
                          <a:effectLst/>
                        </a:rPr>
                        <a:t>Tasa de natalidad x 1000</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42,82</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45,25</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41,28</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40,68</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37,53</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a:effectLst/>
                        </a:rPr>
                        <a:t>34,94</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dirty="0">
                          <a:effectLst/>
                        </a:rPr>
                        <a:t>39</a:t>
                      </a:r>
                      <a:endParaRPr lang="en-US" sz="1100" b="0" i="0" u="none" strike="noStrike" dirty="0">
                        <a:solidFill>
                          <a:srgbClr val="000000"/>
                        </a:solidFill>
                        <a:effectLst/>
                        <a:latin typeface="Arial"/>
                      </a:endParaRPr>
                    </a:p>
                  </a:txBody>
                  <a:tcPr marL="9525" marR="9525" marT="9525" marB="0" anchor="b"/>
                </a:tc>
                <a:tc>
                  <a:txBody>
                    <a:bodyPr/>
                    <a:lstStyle/>
                    <a:p>
                      <a:pPr algn="r" rtl="0" fontAlgn="b"/>
                      <a:r>
                        <a:rPr lang="en-US" sz="1100" u="none" strike="noStrike">
                          <a:effectLst/>
                        </a:rPr>
                        <a:t>33,09</a:t>
                      </a:r>
                      <a:endParaRPr lang="en-US" sz="1100" b="0" i="0" u="none" strike="noStrike">
                        <a:solidFill>
                          <a:srgbClr val="000000"/>
                        </a:solidFill>
                        <a:effectLst/>
                        <a:latin typeface="Arial"/>
                      </a:endParaRPr>
                    </a:p>
                  </a:txBody>
                  <a:tcPr marL="9525" marR="9525" marT="9525" marB="0" anchor="b"/>
                </a:tc>
                <a:tc>
                  <a:txBody>
                    <a:bodyPr/>
                    <a:lstStyle/>
                    <a:p>
                      <a:pPr algn="r" rtl="0" fontAlgn="b"/>
                      <a:r>
                        <a:rPr lang="en-US" sz="1000" u="none" strike="noStrike">
                          <a:effectLst/>
                        </a:rPr>
                        <a:t>25,391</a:t>
                      </a:r>
                      <a:endParaRPr lang="en-US" sz="1000" b="0" i="0" u="none" strike="noStrike">
                        <a:solidFill>
                          <a:srgbClr val="000000"/>
                        </a:solidFill>
                        <a:effectLst/>
                        <a:latin typeface="Arial"/>
                      </a:endParaRPr>
                    </a:p>
                  </a:txBody>
                  <a:tcPr marL="9525" marR="9525" marT="9525" marB="0" anchor="b"/>
                </a:tc>
                <a:tc>
                  <a:txBody>
                    <a:bodyPr/>
                    <a:lstStyle/>
                    <a:p>
                      <a:pPr algn="r" rtl="0" fontAlgn="b"/>
                      <a:r>
                        <a:rPr lang="en-US" sz="1100" u="none" strike="noStrike" dirty="0">
                          <a:effectLst/>
                        </a:rPr>
                        <a:t>25,2</a:t>
                      </a:r>
                      <a:endParaRPr lang="en-US" sz="1100" b="0" i="0" u="none" strike="noStrike" dirty="0">
                        <a:solidFill>
                          <a:srgbClr val="000000"/>
                        </a:solidFill>
                        <a:effectLst/>
                        <a:latin typeface="Arial"/>
                      </a:endParaRPr>
                    </a:p>
                  </a:txBody>
                  <a:tcPr marL="9525" marR="9525" marT="9525" marB="0" anchor="b"/>
                </a:tc>
              </a:tr>
            </a:tbl>
          </a:graphicData>
        </a:graphic>
      </p:graphicFrame>
      <p:pic>
        <p:nvPicPr>
          <p:cNvPr id="11" name="1 Image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535" y="3356992"/>
            <a:ext cx="5400601" cy="290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753907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ChangeArrowheads="1"/>
          </p:cNvSpPr>
          <p:nvPr>
            <p:ph type="title" idx="4294967295"/>
          </p:nvPr>
        </p:nvSpPr>
        <p:spPr>
          <a:xfrm>
            <a:off x="0" y="2781300"/>
            <a:ext cx="7113588" cy="935038"/>
          </a:xfrm>
          <a:prstGeom prst="rect">
            <a:avLst/>
          </a:prstGeom>
        </p:spPr>
        <p:txBody>
          <a:bodyPr anchorCtr="0">
            <a:normAutofit/>
          </a:bodyPr>
          <a:lstStyle/>
          <a:p>
            <a:pP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MORTALIDAD</a:t>
            </a:r>
          </a:p>
        </p:txBody>
      </p:sp>
    </p:spTree>
    <p:extLst>
      <p:ext uri="{BB962C8B-B14F-4D97-AF65-F5344CB8AC3E}">
        <p14:creationId xmlns:p14="http://schemas.microsoft.com/office/powerpoint/2010/main" val="12851320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5940153" y="6615387"/>
            <a:ext cx="302446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a:t>
            </a:r>
            <a:r>
              <a:rPr lang="es-ES" sz="3600" kern="10" spc="720" dirty="0" err="1">
                <a:ln w="9525">
                  <a:noFill/>
                  <a:round/>
                  <a:headEnd/>
                  <a:tailEnd/>
                </a:ln>
                <a:effectLst>
                  <a:outerShdw dist="45791" dir="3378596" algn="ctr" rotWithShape="0">
                    <a:srgbClr val="4D4D4D">
                      <a:alpha val="79999"/>
                    </a:srgbClr>
                  </a:outerShdw>
                </a:effectLst>
                <a:latin typeface="Arial Black"/>
              </a:rPr>
              <a:t>sinadef</a:t>
            </a:r>
            <a:r>
              <a:rPr lang="es-ES" sz="3600" kern="10" spc="720" dirty="0">
                <a:ln w="9525">
                  <a:noFill/>
                  <a:round/>
                  <a:headEnd/>
                  <a:tailEnd/>
                </a:ln>
                <a:effectLst>
                  <a:outerShdw dist="45791" dir="3378596" algn="ctr" rotWithShape="0">
                    <a:srgbClr val="4D4D4D">
                      <a:alpha val="79999"/>
                    </a:srgbClr>
                  </a:outerShdw>
                </a:effectLst>
                <a:latin typeface="Arial Black"/>
              </a:rPr>
              <a:t> – FORMATOS FÍSICOS ENTREGADOS AL ÁREA</a:t>
            </a:r>
          </a:p>
        </p:txBody>
      </p:sp>
      <p:sp>
        <p:nvSpPr>
          <p:cNvPr id="10" name="Text Box 5"/>
          <p:cNvSpPr txBox="1">
            <a:spLocks noChangeArrowheads="1"/>
          </p:cNvSpPr>
          <p:nvPr/>
        </p:nvSpPr>
        <p:spPr bwMode="auto">
          <a:xfrm>
            <a:off x="0" y="0"/>
            <a:ext cx="8964613" cy="461665"/>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MORTALIDAD GENERAL</a:t>
            </a:r>
            <a:endParaRPr lang="es-MX" sz="2000" b="1" dirty="0">
              <a:latin typeface="Verdana"/>
            </a:endParaRPr>
          </a:p>
        </p:txBody>
      </p:sp>
      <p:graphicFrame>
        <p:nvGraphicFramePr>
          <p:cNvPr id="7" name="1 Gráfico"/>
          <p:cNvGraphicFramePr>
            <a:graphicFrameLocks/>
          </p:cNvGraphicFramePr>
          <p:nvPr>
            <p:extLst>
              <p:ext uri="{D42A27DB-BD31-4B8C-83A1-F6EECF244321}">
                <p14:modId xmlns:p14="http://schemas.microsoft.com/office/powerpoint/2010/main" val="413121424"/>
              </p:ext>
            </p:extLst>
          </p:nvPr>
        </p:nvGraphicFramePr>
        <p:xfrm>
          <a:off x="179386" y="461665"/>
          <a:ext cx="8785227" cy="455151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091027438"/>
              </p:ext>
            </p:extLst>
          </p:nvPr>
        </p:nvGraphicFramePr>
        <p:xfrm>
          <a:off x="34503" y="5305111"/>
          <a:ext cx="9036492" cy="1296144"/>
        </p:xfrm>
        <a:graphic>
          <a:graphicData uri="http://schemas.openxmlformats.org/drawingml/2006/table">
            <a:tbl>
              <a:tblPr>
                <a:tableStyleId>{5C22544A-7EE6-4342-B048-85BDC9FD1C3A}</a:tableStyleId>
              </a:tblPr>
              <a:tblGrid>
                <a:gridCol w="4896544">
                  <a:extLst>
                    <a:ext uri="{9D8B030D-6E8A-4147-A177-3AD203B41FA5}">
                      <a16:colId xmlns:a16="http://schemas.microsoft.com/office/drawing/2014/main" xmlns="" val="20000"/>
                    </a:ext>
                  </a:extLst>
                </a:gridCol>
                <a:gridCol w="504056">
                  <a:extLst>
                    <a:ext uri="{9D8B030D-6E8A-4147-A177-3AD203B41FA5}">
                      <a16:colId xmlns:a16="http://schemas.microsoft.com/office/drawing/2014/main" xmlns="" val="20001"/>
                    </a:ext>
                  </a:extLst>
                </a:gridCol>
                <a:gridCol w="576064">
                  <a:extLst>
                    <a:ext uri="{9D8B030D-6E8A-4147-A177-3AD203B41FA5}">
                      <a16:colId xmlns:a16="http://schemas.microsoft.com/office/drawing/2014/main" xmlns="" val="20002"/>
                    </a:ext>
                  </a:extLst>
                </a:gridCol>
                <a:gridCol w="576064">
                  <a:extLst>
                    <a:ext uri="{9D8B030D-6E8A-4147-A177-3AD203B41FA5}">
                      <a16:colId xmlns:a16="http://schemas.microsoft.com/office/drawing/2014/main" xmlns="" val="20003"/>
                    </a:ext>
                  </a:extLst>
                </a:gridCol>
                <a:gridCol w="504056">
                  <a:extLst>
                    <a:ext uri="{9D8B030D-6E8A-4147-A177-3AD203B41FA5}">
                      <a16:colId xmlns:a16="http://schemas.microsoft.com/office/drawing/2014/main" xmlns="" val="20004"/>
                    </a:ext>
                  </a:extLst>
                </a:gridCol>
                <a:gridCol w="504056">
                  <a:extLst>
                    <a:ext uri="{9D8B030D-6E8A-4147-A177-3AD203B41FA5}">
                      <a16:colId xmlns:a16="http://schemas.microsoft.com/office/drawing/2014/main" xmlns="" val="20005"/>
                    </a:ext>
                  </a:extLst>
                </a:gridCol>
                <a:gridCol w="504056">
                  <a:extLst>
                    <a:ext uri="{9D8B030D-6E8A-4147-A177-3AD203B41FA5}">
                      <a16:colId xmlns:a16="http://schemas.microsoft.com/office/drawing/2014/main" xmlns="" val="20006"/>
                    </a:ext>
                  </a:extLst>
                </a:gridCol>
                <a:gridCol w="504056">
                  <a:extLst>
                    <a:ext uri="{9D8B030D-6E8A-4147-A177-3AD203B41FA5}">
                      <a16:colId xmlns:a16="http://schemas.microsoft.com/office/drawing/2014/main" xmlns="" val="20007"/>
                    </a:ext>
                  </a:extLst>
                </a:gridCol>
                <a:gridCol w="467540">
                  <a:extLst>
                    <a:ext uri="{9D8B030D-6E8A-4147-A177-3AD203B41FA5}">
                      <a16:colId xmlns:a16="http://schemas.microsoft.com/office/drawing/2014/main" xmlns="" val="20008"/>
                    </a:ext>
                  </a:extLst>
                </a:gridCol>
              </a:tblGrid>
              <a:tr h="371475">
                <a:tc>
                  <a:txBody>
                    <a:bodyPr/>
                    <a:lstStyle/>
                    <a:p>
                      <a:pPr algn="l" rtl="0" fontAlgn="b"/>
                      <a:r>
                        <a:rPr lang="en-US" sz="1100" u="none" strike="noStrike" dirty="0">
                          <a:effectLst/>
                        </a:rPr>
                        <a:t>DEFUNCIONES</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2016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2019</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2022</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2023</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0"/>
                  </a:ext>
                </a:extLst>
              </a:tr>
              <a:tr h="276597">
                <a:tc>
                  <a:txBody>
                    <a:bodyPr/>
                    <a:lstStyle/>
                    <a:p>
                      <a:pPr algn="l" rtl="0" fontAlgn="b"/>
                      <a:r>
                        <a:rPr lang="en-US" sz="1100" u="none" strike="noStrike" dirty="0">
                          <a:effectLst/>
                        </a:rPr>
                        <a:t>Nº de </a:t>
                      </a:r>
                      <a:r>
                        <a:rPr lang="en-US" sz="1100" u="none" strike="noStrike" dirty="0" err="1">
                          <a:effectLst/>
                        </a:rPr>
                        <a:t>Muertes</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18</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18</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31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27</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20</a:t>
                      </a:r>
                      <a:endParaRPr lang="en-US" sz="1100" b="0" i="0" u="none" strike="noStrike">
                        <a:solidFill>
                          <a:srgbClr val="FFFFFF"/>
                        </a:solidFill>
                        <a:effectLst/>
                        <a:latin typeface="Arial"/>
                      </a:endParaRPr>
                    </a:p>
                  </a:txBody>
                  <a:tcPr marL="9525" marR="9525" marT="9525" marB="0" anchor="b"/>
                </a:tc>
                <a:extLst>
                  <a:ext uri="{0D108BD9-81ED-4DB2-BD59-A6C34878D82A}">
                    <a16:rowId xmlns:a16="http://schemas.microsoft.com/office/drawing/2014/main" xmlns="" val="10001"/>
                  </a:ext>
                </a:extLst>
              </a:tr>
              <a:tr h="288032">
                <a:tc>
                  <a:txBody>
                    <a:bodyPr/>
                    <a:lstStyle/>
                    <a:p>
                      <a:pPr algn="l" rtl="0" fontAlgn="b"/>
                      <a:r>
                        <a:rPr lang="es-MX" sz="1100" u="none" strike="noStrike">
                          <a:effectLst/>
                        </a:rPr>
                        <a:t>Población total a mitad de periodo </a:t>
                      </a:r>
                      <a:endParaRPr lang="es-MX"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14037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14122</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14146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14281</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14281</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14796</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14435</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16563</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2"/>
                  </a:ext>
                </a:extLst>
              </a:tr>
              <a:tr h="360040">
                <a:tc>
                  <a:txBody>
                    <a:bodyPr/>
                    <a:lstStyle/>
                    <a:p>
                      <a:pPr algn="l" rtl="0" fontAlgn="b"/>
                      <a:r>
                        <a:rPr lang="en-US" sz="1100" u="none" strike="noStrike">
                          <a:effectLst/>
                        </a:rPr>
                        <a:t>Tasa bruta de mortalidad x 1000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0,7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1,3</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1,3</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1,3</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2,1</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1,9</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1,2</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77523115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8D99C227-7F41-CF33-776D-E4555479EB08}"/>
            </a:ext>
          </a:extLst>
        </p:cNvPr>
        <p:cNvGrpSpPr/>
        <p:nvPr/>
      </p:nvGrpSpPr>
      <p:grpSpPr>
        <a:xfrm>
          <a:off x="0" y="0"/>
          <a:ext cx="0" cy="0"/>
          <a:chOff x="0" y="0"/>
          <a:chExt cx="0" cy="0"/>
        </a:xfrm>
      </p:grpSpPr>
      <p:sp>
        <p:nvSpPr>
          <p:cNvPr id="435203" name="WordArt 4">
            <a:extLst>
              <a:ext uri="{FF2B5EF4-FFF2-40B4-BE49-F238E27FC236}">
                <a16:creationId xmlns:a16="http://schemas.microsoft.com/office/drawing/2014/main" xmlns="" id="{7E1F830F-8864-528D-E71D-EB0CEFA83517}"/>
              </a:ext>
            </a:extLst>
          </p:cNvPr>
          <p:cNvSpPr>
            <a:spLocks noChangeArrowheads="1" noChangeShapeType="1" noTextEdit="1"/>
          </p:cNvSpPr>
          <p:nvPr/>
        </p:nvSpPr>
        <p:spPr bwMode="auto">
          <a:xfrm>
            <a:off x="5940153" y="6615387"/>
            <a:ext cx="302446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a:t>
            </a:r>
            <a:r>
              <a:rPr lang="es-ES" sz="3600" kern="10" spc="720" dirty="0" err="1">
                <a:ln w="9525">
                  <a:noFill/>
                  <a:round/>
                  <a:headEnd/>
                  <a:tailEnd/>
                </a:ln>
                <a:effectLst>
                  <a:outerShdw dist="45791" dir="3378596" algn="ctr" rotWithShape="0">
                    <a:srgbClr val="4D4D4D">
                      <a:alpha val="79999"/>
                    </a:srgbClr>
                  </a:outerShdw>
                </a:effectLst>
                <a:latin typeface="Arial Black"/>
              </a:rPr>
              <a:t>sinadef</a:t>
            </a:r>
            <a:r>
              <a:rPr lang="es-ES" sz="3600" kern="10" spc="720" dirty="0">
                <a:ln w="9525">
                  <a:noFill/>
                  <a:round/>
                  <a:headEnd/>
                  <a:tailEnd/>
                </a:ln>
                <a:effectLst>
                  <a:outerShdw dist="45791" dir="3378596" algn="ctr" rotWithShape="0">
                    <a:srgbClr val="4D4D4D">
                      <a:alpha val="79999"/>
                    </a:srgbClr>
                  </a:outerShdw>
                </a:effectLst>
                <a:latin typeface="Arial Black"/>
              </a:rPr>
              <a:t> – FORMATOS FÍSICOS ENTREGADOS AL ÁREA</a:t>
            </a:r>
          </a:p>
        </p:txBody>
      </p:sp>
      <p:sp>
        <p:nvSpPr>
          <p:cNvPr id="10" name="Text Box 5">
            <a:extLst>
              <a:ext uri="{FF2B5EF4-FFF2-40B4-BE49-F238E27FC236}">
                <a16:creationId xmlns:a16="http://schemas.microsoft.com/office/drawing/2014/main" xmlns="" id="{27A5287F-D7B3-B99F-1AA4-BBA3B940FD35}"/>
              </a:ext>
            </a:extLst>
          </p:cNvPr>
          <p:cNvSpPr txBox="1">
            <a:spLocks noChangeArrowheads="1"/>
          </p:cNvSpPr>
          <p:nvPr/>
        </p:nvSpPr>
        <p:spPr bwMode="auto">
          <a:xfrm>
            <a:off x="0" y="0"/>
            <a:ext cx="8964613" cy="461665"/>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MORTALIDAD GENERAL</a:t>
            </a:r>
            <a:endParaRPr lang="es-MX" sz="2000" b="1" dirty="0">
              <a:latin typeface="Verdana"/>
            </a:endParaRPr>
          </a:p>
        </p:txBody>
      </p:sp>
      <p:graphicFrame>
        <p:nvGraphicFramePr>
          <p:cNvPr id="3" name="Table 2">
            <a:extLst>
              <a:ext uri="{FF2B5EF4-FFF2-40B4-BE49-F238E27FC236}">
                <a16:creationId xmlns:a16="http://schemas.microsoft.com/office/drawing/2014/main" xmlns="" id="{488E2490-BA83-1EB0-DA9A-D6138AF52B73}"/>
              </a:ext>
            </a:extLst>
          </p:cNvPr>
          <p:cNvGraphicFramePr>
            <a:graphicFrameLocks noGrp="1"/>
          </p:cNvGraphicFramePr>
          <p:nvPr>
            <p:extLst>
              <p:ext uri="{D42A27DB-BD31-4B8C-83A1-F6EECF244321}">
                <p14:modId xmlns:p14="http://schemas.microsoft.com/office/powerpoint/2010/main" val="3748622435"/>
              </p:ext>
            </p:extLst>
          </p:nvPr>
        </p:nvGraphicFramePr>
        <p:xfrm>
          <a:off x="197332" y="5166209"/>
          <a:ext cx="8623141" cy="1296144"/>
        </p:xfrm>
        <a:graphic>
          <a:graphicData uri="http://schemas.openxmlformats.org/drawingml/2006/table">
            <a:tbl>
              <a:tblPr>
                <a:tableStyleId>{5C22544A-7EE6-4342-B048-85BDC9FD1C3A}</a:tableStyleId>
              </a:tblPr>
              <a:tblGrid>
                <a:gridCol w="2792445">
                  <a:extLst>
                    <a:ext uri="{9D8B030D-6E8A-4147-A177-3AD203B41FA5}">
                      <a16:colId xmlns:a16="http://schemas.microsoft.com/office/drawing/2014/main" xmlns="" val="20000"/>
                    </a:ext>
                  </a:extLst>
                </a:gridCol>
                <a:gridCol w="637874">
                  <a:extLst>
                    <a:ext uri="{9D8B030D-6E8A-4147-A177-3AD203B41FA5}">
                      <a16:colId xmlns:a16="http://schemas.microsoft.com/office/drawing/2014/main" xmlns="" val="20001"/>
                    </a:ext>
                  </a:extLst>
                </a:gridCol>
                <a:gridCol w="728999">
                  <a:extLst>
                    <a:ext uri="{9D8B030D-6E8A-4147-A177-3AD203B41FA5}">
                      <a16:colId xmlns:a16="http://schemas.microsoft.com/office/drawing/2014/main" xmlns="" val="20002"/>
                    </a:ext>
                  </a:extLst>
                </a:gridCol>
                <a:gridCol w="728999">
                  <a:extLst>
                    <a:ext uri="{9D8B030D-6E8A-4147-A177-3AD203B41FA5}">
                      <a16:colId xmlns:a16="http://schemas.microsoft.com/office/drawing/2014/main" xmlns="" val="20003"/>
                    </a:ext>
                  </a:extLst>
                </a:gridCol>
                <a:gridCol w="637874">
                  <a:extLst>
                    <a:ext uri="{9D8B030D-6E8A-4147-A177-3AD203B41FA5}">
                      <a16:colId xmlns:a16="http://schemas.microsoft.com/office/drawing/2014/main" xmlns="" val="20004"/>
                    </a:ext>
                  </a:extLst>
                </a:gridCol>
                <a:gridCol w="637874">
                  <a:extLst>
                    <a:ext uri="{9D8B030D-6E8A-4147-A177-3AD203B41FA5}">
                      <a16:colId xmlns:a16="http://schemas.microsoft.com/office/drawing/2014/main" xmlns="" val="20005"/>
                    </a:ext>
                  </a:extLst>
                </a:gridCol>
                <a:gridCol w="637874">
                  <a:extLst>
                    <a:ext uri="{9D8B030D-6E8A-4147-A177-3AD203B41FA5}">
                      <a16:colId xmlns:a16="http://schemas.microsoft.com/office/drawing/2014/main" xmlns="" val="20006"/>
                    </a:ext>
                  </a:extLst>
                </a:gridCol>
                <a:gridCol w="637874">
                  <a:extLst>
                    <a:ext uri="{9D8B030D-6E8A-4147-A177-3AD203B41FA5}">
                      <a16:colId xmlns:a16="http://schemas.microsoft.com/office/drawing/2014/main" xmlns="" val="20007"/>
                    </a:ext>
                  </a:extLst>
                </a:gridCol>
                <a:gridCol w="591664">
                  <a:extLst>
                    <a:ext uri="{9D8B030D-6E8A-4147-A177-3AD203B41FA5}">
                      <a16:colId xmlns:a16="http://schemas.microsoft.com/office/drawing/2014/main" xmlns="" val="20008"/>
                    </a:ext>
                  </a:extLst>
                </a:gridCol>
                <a:gridCol w="591664">
                  <a:extLst>
                    <a:ext uri="{9D8B030D-6E8A-4147-A177-3AD203B41FA5}">
                      <a16:colId xmlns:a16="http://schemas.microsoft.com/office/drawing/2014/main" xmlns="" val="2808179945"/>
                    </a:ext>
                  </a:extLst>
                </a:gridCol>
              </a:tblGrid>
              <a:tr h="371475">
                <a:tc>
                  <a:txBody>
                    <a:bodyPr/>
                    <a:lstStyle/>
                    <a:p>
                      <a:pPr algn="l" rtl="0" fontAlgn="b"/>
                      <a:r>
                        <a:rPr lang="en-US" sz="1100" u="none" strike="noStrike">
                          <a:effectLst/>
                        </a:rPr>
                        <a:t>DEFUNCIONES</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2019</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2021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2022</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2023</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2024</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0"/>
                  </a:ext>
                </a:extLst>
              </a:tr>
              <a:tr h="276597">
                <a:tc>
                  <a:txBody>
                    <a:bodyPr/>
                    <a:lstStyle/>
                    <a:p>
                      <a:pPr algn="l" rtl="0" fontAlgn="b"/>
                      <a:r>
                        <a:rPr lang="en-US" sz="1100" u="none" strike="noStrike" dirty="0">
                          <a:effectLst/>
                        </a:rPr>
                        <a:t>Nº de </a:t>
                      </a:r>
                      <a:r>
                        <a:rPr lang="en-US" sz="1100" u="none" strike="noStrike" dirty="0" err="1">
                          <a:effectLst/>
                        </a:rPr>
                        <a:t>Muertes</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18</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18</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31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20</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22</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1"/>
                  </a:ext>
                </a:extLst>
              </a:tr>
              <a:tr h="288032">
                <a:tc>
                  <a:txBody>
                    <a:bodyPr/>
                    <a:lstStyle/>
                    <a:p>
                      <a:pPr algn="l" rtl="0" fontAlgn="b"/>
                      <a:r>
                        <a:rPr lang="es-MX" sz="1100" u="none" strike="noStrike" dirty="0">
                          <a:effectLst/>
                        </a:rPr>
                        <a:t>Población total a mitad de periodo </a:t>
                      </a:r>
                      <a:endParaRPr lang="es-MX"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14037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14122</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14146</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14281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14281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14796</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14435</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16563</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17053</a:t>
                      </a:r>
                      <a:endParaRPr lang="en-US" sz="1100" b="0" i="0" u="none" strike="noStrike" dirty="0">
                        <a:solidFill>
                          <a:srgbClr val="FFFFFF"/>
                        </a:solidFill>
                        <a:effectLst/>
                        <a:latin typeface="Arial"/>
                      </a:endParaRPr>
                    </a:p>
                  </a:txBody>
                  <a:tcPr marL="9525" marR="9525" marT="9525" marB="0" anchor="b"/>
                </a:tc>
                <a:extLst>
                  <a:ext uri="{0D108BD9-81ED-4DB2-BD59-A6C34878D82A}">
                    <a16:rowId xmlns:a16="http://schemas.microsoft.com/office/drawing/2014/main" xmlns="" val="10002"/>
                  </a:ext>
                </a:extLst>
              </a:tr>
              <a:tr h="360040">
                <a:tc>
                  <a:txBody>
                    <a:bodyPr/>
                    <a:lstStyle/>
                    <a:p>
                      <a:pPr algn="l" rtl="0" fontAlgn="b"/>
                      <a:r>
                        <a:rPr lang="en-US" sz="1100" u="none" strike="noStrike">
                          <a:effectLst/>
                        </a:rPr>
                        <a:t>Tasa bruta de mortalidad x 1000</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0,7</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1,3</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1,3</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a:effectLst/>
                        </a:rPr>
                        <a:t>1,1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1,3</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2,1</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a:effectLst/>
                        </a:rPr>
                        <a:t>1,9</a:t>
                      </a:r>
                      <a:endParaRPr lang="en-US" sz="1100" b="0" i="0" u="none" strike="noStrike">
                        <a:solidFill>
                          <a:srgbClr val="FFFFFF"/>
                        </a:solidFill>
                        <a:effectLst/>
                        <a:latin typeface="Arial"/>
                      </a:endParaRPr>
                    </a:p>
                  </a:txBody>
                  <a:tcPr marL="9525" marR="9525" marT="9525" marB="0" anchor="b"/>
                </a:tc>
                <a:tc>
                  <a:txBody>
                    <a:bodyPr/>
                    <a:lstStyle/>
                    <a:p>
                      <a:pPr algn="r" rtl="0" fontAlgn="b"/>
                      <a:r>
                        <a:rPr lang="en-US" sz="1100" u="none" strike="noStrike" dirty="0">
                          <a:effectLst/>
                        </a:rPr>
                        <a:t>1,2</a:t>
                      </a:r>
                      <a:endParaRPr lang="en-US" sz="1100" b="0" i="0" u="none" strike="noStrike" dirty="0">
                        <a:solidFill>
                          <a:srgbClr val="FFFFFF"/>
                        </a:solidFill>
                        <a:effectLst/>
                        <a:latin typeface="Arial"/>
                      </a:endParaRPr>
                    </a:p>
                  </a:txBody>
                  <a:tcPr marL="9525" marR="9525" marT="9525" marB="0" anchor="b"/>
                </a:tc>
                <a:tc>
                  <a:txBody>
                    <a:bodyPr/>
                    <a:lstStyle/>
                    <a:p>
                      <a:pPr algn="r" rtl="0" fontAlgn="b"/>
                      <a:r>
                        <a:rPr lang="en-US" sz="1100" u="none" strike="noStrike" dirty="0">
                          <a:effectLst/>
                        </a:rPr>
                        <a:t>1,3</a:t>
                      </a:r>
                    </a:p>
                  </a:txBody>
                  <a:tcPr marL="9525" marR="9525" marT="9525" marB="0" anchor="b"/>
                </a:tc>
                <a:extLst>
                  <a:ext uri="{0D108BD9-81ED-4DB2-BD59-A6C34878D82A}">
                    <a16:rowId xmlns:a16="http://schemas.microsoft.com/office/drawing/2014/main" xmlns="" val="10003"/>
                  </a:ext>
                </a:extLst>
              </a:tr>
            </a:tbl>
          </a:graphicData>
        </a:graphic>
      </p:graphicFrame>
      <p:graphicFrame>
        <p:nvGraphicFramePr>
          <p:cNvPr id="4" name="Chart 1">
            <a:extLst>
              <a:ext uri="{FF2B5EF4-FFF2-40B4-BE49-F238E27FC236}">
                <a16:creationId xmlns:a16="http://schemas.microsoft.com/office/drawing/2014/main" xmlns="" id="{00000000-0008-0000-0700-000002000000}"/>
              </a:ext>
            </a:extLst>
          </p:cNvPr>
          <p:cNvGraphicFramePr>
            <a:graphicFrameLocks/>
          </p:cNvGraphicFramePr>
          <p:nvPr>
            <p:extLst>
              <p:ext uri="{D42A27DB-BD31-4B8C-83A1-F6EECF244321}">
                <p14:modId xmlns:p14="http://schemas.microsoft.com/office/powerpoint/2010/main" val="4263245252"/>
              </p:ext>
            </p:extLst>
          </p:nvPr>
        </p:nvGraphicFramePr>
        <p:xfrm>
          <a:off x="297526" y="747511"/>
          <a:ext cx="8369559" cy="42656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8669746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defunciones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2013 AL 2016</a:t>
            </a:r>
            <a:endParaRPr lang="es-MX" sz="2000" b="1" dirty="0">
              <a:latin typeface="Verdana"/>
            </a:endParaRPr>
          </a:p>
        </p:txBody>
      </p:sp>
      <p:graphicFrame>
        <p:nvGraphicFramePr>
          <p:cNvPr id="5" name="4 Tabla"/>
          <p:cNvGraphicFramePr>
            <a:graphicFrameLocks noGrp="1"/>
          </p:cNvGraphicFramePr>
          <p:nvPr>
            <p:extLst>
              <p:ext uri="{D42A27DB-BD31-4B8C-83A1-F6EECF244321}">
                <p14:modId xmlns:p14="http://schemas.microsoft.com/office/powerpoint/2010/main" val="863182621"/>
              </p:ext>
            </p:extLst>
          </p:nvPr>
        </p:nvGraphicFramePr>
        <p:xfrm>
          <a:off x="304800" y="1924050"/>
          <a:ext cx="8534399" cy="3010227"/>
        </p:xfrm>
        <a:graphic>
          <a:graphicData uri="http://schemas.openxmlformats.org/drawingml/2006/table">
            <a:tbl>
              <a:tblPr>
                <a:tableStyleId>{69CF1AB2-1976-4502-BF36-3FF5EA218861}</a:tableStyleId>
              </a:tblPr>
              <a:tblGrid>
                <a:gridCol w="341376">
                  <a:extLst>
                    <a:ext uri="{9D8B030D-6E8A-4147-A177-3AD203B41FA5}">
                      <a16:colId xmlns:a16="http://schemas.microsoft.com/office/drawing/2014/main" xmlns="" val="20000"/>
                    </a:ext>
                  </a:extLst>
                </a:gridCol>
                <a:gridCol w="2983880">
                  <a:extLst>
                    <a:ext uri="{9D8B030D-6E8A-4147-A177-3AD203B41FA5}">
                      <a16:colId xmlns:a16="http://schemas.microsoft.com/office/drawing/2014/main" xmlns="" val="20001"/>
                    </a:ext>
                  </a:extLst>
                </a:gridCol>
                <a:gridCol w="480455">
                  <a:extLst>
                    <a:ext uri="{9D8B030D-6E8A-4147-A177-3AD203B41FA5}">
                      <a16:colId xmlns:a16="http://schemas.microsoft.com/office/drawing/2014/main" xmlns="" val="20002"/>
                    </a:ext>
                  </a:extLst>
                </a:gridCol>
                <a:gridCol w="521546">
                  <a:extLst>
                    <a:ext uri="{9D8B030D-6E8A-4147-A177-3AD203B41FA5}">
                      <a16:colId xmlns:a16="http://schemas.microsoft.com/office/drawing/2014/main" xmlns="" val="20003"/>
                    </a:ext>
                  </a:extLst>
                </a:gridCol>
                <a:gridCol w="369824">
                  <a:extLst>
                    <a:ext uri="{9D8B030D-6E8A-4147-A177-3AD203B41FA5}">
                      <a16:colId xmlns:a16="http://schemas.microsoft.com/office/drawing/2014/main" xmlns="" val="20004"/>
                    </a:ext>
                  </a:extLst>
                </a:gridCol>
                <a:gridCol w="360341">
                  <a:extLst>
                    <a:ext uri="{9D8B030D-6E8A-4147-A177-3AD203B41FA5}">
                      <a16:colId xmlns:a16="http://schemas.microsoft.com/office/drawing/2014/main" xmlns="" val="20005"/>
                    </a:ext>
                  </a:extLst>
                </a:gridCol>
                <a:gridCol w="322411">
                  <a:extLst>
                    <a:ext uri="{9D8B030D-6E8A-4147-A177-3AD203B41FA5}">
                      <a16:colId xmlns:a16="http://schemas.microsoft.com/office/drawing/2014/main" xmlns="" val="20006"/>
                    </a:ext>
                  </a:extLst>
                </a:gridCol>
                <a:gridCol w="455168">
                  <a:extLst>
                    <a:ext uri="{9D8B030D-6E8A-4147-A177-3AD203B41FA5}">
                      <a16:colId xmlns:a16="http://schemas.microsoft.com/office/drawing/2014/main" xmlns="" val="20007"/>
                    </a:ext>
                  </a:extLst>
                </a:gridCol>
                <a:gridCol w="474133">
                  <a:extLst>
                    <a:ext uri="{9D8B030D-6E8A-4147-A177-3AD203B41FA5}">
                      <a16:colId xmlns:a16="http://schemas.microsoft.com/office/drawing/2014/main" xmlns="" val="20008"/>
                    </a:ext>
                  </a:extLst>
                </a:gridCol>
                <a:gridCol w="474133">
                  <a:extLst>
                    <a:ext uri="{9D8B030D-6E8A-4147-A177-3AD203B41FA5}">
                      <a16:colId xmlns:a16="http://schemas.microsoft.com/office/drawing/2014/main" xmlns="" val="20009"/>
                    </a:ext>
                  </a:extLst>
                </a:gridCol>
                <a:gridCol w="360341">
                  <a:extLst>
                    <a:ext uri="{9D8B030D-6E8A-4147-A177-3AD203B41FA5}">
                      <a16:colId xmlns:a16="http://schemas.microsoft.com/office/drawing/2014/main" xmlns="" val="20010"/>
                    </a:ext>
                  </a:extLst>
                </a:gridCol>
                <a:gridCol w="632177">
                  <a:extLst>
                    <a:ext uri="{9D8B030D-6E8A-4147-A177-3AD203B41FA5}">
                      <a16:colId xmlns:a16="http://schemas.microsoft.com/office/drawing/2014/main" xmlns="" val="20011"/>
                    </a:ext>
                  </a:extLst>
                </a:gridCol>
                <a:gridCol w="758614">
                  <a:extLst>
                    <a:ext uri="{9D8B030D-6E8A-4147-A177-3AD203B41FA5}">
                      <a16:colId xmlns:a16="http://schemas.microsoft.com/office/drawing/2014/main" xmlns="" val="20012"/>
                    </a:ext>
                  </a:extLst>
                </a:gridCol>
              </a:tblGrid>
              <a:tr h="189093">
                <a:tc rowSpan="2">
                  <a:txBody>
                    <a:bodyPr/>
                    <a:lstStyle/>
                    <a:p>
                      <a:pPr algn="ctr" fontAlgn="ctr"/>
                      <a:r>
                        <a:rPr lang="es-PE" sz="1000" u="none" strike="noStrike">
                          <a:effectLst/>
                        </a:rPr>
                        <a:t>Nº ORD.</a:t>
                      </a:r>
                      <a:endParaRPr lang="es-PE" sz="1000" b="1" i="0" u="none" strike="noStrike">
                        <a:solidFill>
                          <a:srgbClr val="000000"/>
                        </a:solidFill>
                        <a:effectLst/>
                        <a:latin typeface="Arial"/>
                      </a:endParaRPr>
                    </a:p>
                  </a:txBody>
                  <a:tcPr marL="9455" marR="9455" marT="9455" marB="0" anchor="ctr"/>
                </a:tc>
                <a:tc rowSpan="2">
                  <a:txBody>
                    <a:bodyPr/>
                    <a:lstStyle/>
                    <a:p>
                      <a:pPr algn="ctr" fontAlgn="ctr"/>
                      <a:r>
                        <a:rPr lang="es-PE" sz="1000" u="none" strike="noStrike">
                          <a:effectLst/>
                        </a:rPr>
                        <a:t>GRUPOS DE CAUSAS </a:t>
                      </a:r>
                      <a:endParaRPr lang="es-PE" sz="1000" b="1" i="0" u="none" strike="noStrike">
                        <a:solidFill>
                          <a:srgbClr val="000000"/>
                        </a:solidFill>
                        <a:effectLst/>
                        <a:latin typeface="Arial"/>
                      </a:endParaRPr>
                    </a:p>
                  </a:txBody>
                  <a:tcPr marL="9455" marR="9455" marT="9455" marB="0" anchor="ctr"/>
                </a:tc>
                <a:tc rowSpan="2">
                  <a:txBody>
                    <a:bodyPr/>
                    <a:lstStyle/>
                    <a:p>
                      <a:pPr algn="ctr" fontAlgn="ctr"/>
                      <a:r>
                        <a:rPr lang="es-PE" sz="1000" u="none" strike="noStrike">
                          <a:effectLst/>
                        </a:rPr>
                        <a:t>RN 28 DIAS</a:t>
                      </a:r>
                      <a:endParaRPr lang="es-PE" sz="1000" b="1" i="0" u="none" strike="noStrike">
                        <a:solidFill>
                          <a:srgbClr val="000000"/>
                        </a:solidFill>
                        <a:effectLst/>
                        <a:latin typeface="Arial"/>
                      </a:endParaRPr>
                    </a:p>
                  </a:txBody>
                  <a:tcPr marL="9455" marR="9455" marT="9455" marB="0" anchor="ctr"/>
                </a:tc>
                <a:tc rowSpan="2">
                  <a:txBody>
                    <a:bodyPr/>
                    <a:lstStyle/>
                    <a:p>
                      <a:pPr algn="ctr" fontAlgn="ctr"/>
                      <a:r>
                        <a:rPr lang="es-PE" sz="1000" u="none" strike="noStrike">
                          <a:effectLst/>
                        </a:rPr>
                        <a:t>29 DIAS 11M</a:t>
                      </a:r>
                      <a:endParaRPr lang="es-PE" sz="1000" b="1" i="0" u="none" strike="noStrike">
                        <a:solidFill>
                          <a:srgbClr val="000000"/>
                        </a:solidFill>
                        <a:effectLst/>
                        <a:latin typeface="Arial"/>
                      </a:endParaRPr>
                    </a:p>
                  </a:txBody>
                  <a:tcPr marL="9455" marR="9455" marT="9455" marB="0" anchor="ctr"/>
                </a:tc>
                <a:tc gridSpan="7">
                  <a:txBody>
                    <a:bodyPr/>
                    <a:lstStyle/>
                    <a:p>
                      <a:pPr algn="ctr" fontAlgn="b"/>
                      <a:r>
                        <a:rPr lang="es-PE" sz="1000" u="none" strike="noStrike">
                          <a:effectLst/>
                        </a:rPr>
                        <a:t>GRUPOS ETAREOS</a:t>
                      </a:r>
                      <a:endParaRPr lang="es-PE" sz="1000" b="1" i="0" u="none" strike="noStrike">
                        <a:solidFill>
                          <a:srgbClr val="000000"/>
                        </a:solidFill>
                        <a:effectLst/>
                        <a:latin typeface="Arial"/>
                      </a:endParaRPr>
                    </a:p>
                  </a:txBody>
                  <a:tcPr marL="9455" marR="9455" marT="9455" marB="0" anchor="b"/>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rowSpan="2">
                  <a:txBody>
                    <a:bodyPr/>
                    <a:lstStyle/>
                    <a:p>
                      <a:pPr algn="ctr" fontAlgn="ctr"/>
                      <a:r>
                        <a:rPr lang="es-PE" sz="1000" u="none" strike="noStrike">
                          <a:effectLst/>
                        </a:rPr>
                        <a:t>TOTAL GENERAL</a:t>
                      </a:r>
                      <a:endParaRPr lang="es-PE" sz="1000" b="1" i="0" u="none" strike="noStrike">
                        <a:solidFill>
                          <a:srgbClr val="000000"/>
                        </a:solidFill>
                        <a:effectLst/>
                        <a:latin typeface="Arial"/>
                      </a:endParaRPr>
                    </a:p>
                  </a:txBody>
                  <a:tcPr marL="9455" marR="9455" marT="9455" marB="0" anchor="ctr"/>
                </a:tc>
                <a:tc rowSpan="2">
                  <a:txBody>
                    <a:bodyPr/>
                    <a:lstStyle/>
                    <a:p>
                      <a:pPr algn="ctr" fontAlgn="ctr"/>
                      <a:r>
                        <a:rPr lang="es-PE" sz="1000" u="none" strike="noStrike">
                          <a:effectLst/>
                        </a:rPr>
                        <a:t>%</a:t>
                      </a:r>
                      <a:endParaRPr lang="es-PE" sz="1000" b="1" i="0" u="none" strike="noStrike">
                        <a:solidFill>
                          <a:srgbClr val="000000"/>
                        </a:solidFill>
                        <a:effectLst/>
                        <a:latin typeface="Arial"/>
                      </a:endParaRPr>
                    </a:p>
                  </a:txBody>
                  <a:tcPr marL="9455" marR="9455" marT="9455" marB="0" anchor="ctr"/>
                </a:tc>
                <a:extLst>
                  <a:ext uri="{0D108BD9-81ED-4DB2-BD59-A6C34878D82A}">
                    <a16:rowId xmlns:a16="http://schemas.microsoft.com/office/drawing/2014/main" xmlns="" val="10000"/>
                  </a:ext>
                </a:extLst>
              </a:tr>
              <a:tr h="274185">
                <a:tc vMerge="1">
                  <a:txBody>
                    <a:bodyPr/>
                    <a:lstStyle/>
                    <a:p>
                      <a:endParaRPr lang="es-PE"/>
                    </a:p>
                  </a:txBody>
                  <a:tcPr/>
                </a:tc>
                <a:tc vMerge="1">
                  <a:txBody>
                    <a:bodyPr/>
                    <a:lstStyle/>
                    <a:p>
                      <a:endParaRPr lang="es-PE"/>
                    </a:p>
                  </a:txBody>
                  <a:tcPr/>
                </a:tc>
                <a:tc vMerge="1">
                  <a:txBody>
                    <a:bodyPr/>
                    <a:lstStyle/>
                    <a:p>
                      <a:endParaRPr lang="es-PE"/>
                    </a:p>
                  </a:txBody>
                  <a:tcPr/>
                </a:tc>
                <a:tc vMerge="1">
                  <a:txBody>
                    <a:bodyPr/>
                    <a:lstStyle/>
                    <a:p>
                      <a:endParaRPr lang="es-PE"/>
                    </a:p>
                  </a:txBody>
                  <a:tcPr/>
                </a:tc>
                <a:tc>
                  <a:txBody>
                    <a:bodyPr/>
                    <a:lstStyle/>
                    <a:p>
                      <a:pPr algn="l" fontAlgn="b"/>
                      <a:r>
                        <a:rPr lang="es-PE" sz="1000" u="none" strike="noStrike">
                          <a:effectLst/>
                        </a:rPr>
                        <a:t>&lt;1 A </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1-A 4</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5-9A</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10-14A</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15-19A</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20-59A</a:t>
                      </a:r>
                      <a:endParaRPr lang="es-PE" sz="1000" b="1" i="0" u="none" strike="noStrike">
                        <a:solidFill>
                          <a:srgbClr val="000000"/>
                        </a:solidFill>
                        <a:effectLst/>
                        <a:latin typeface="Arial"/>
                      </a:endParaRPr>
                    </a:p>
                  </a:txBody>
                  <a:tcPr marL="9455" marR="9455" marT="9455" marB="0" anchor="b"/>
                </a:tc>
                <a:tc>
                  <a:txBody>
                    <a:bodyPr/>
                    <a:lstStyle/>
                    <a:p>
                      <a:pPr algn="l" fontAlgn="b"/>
                      <a:r>
                        <a:rPr lang="es-PE" sz="1000" u="none" strike="noStrike">
                          <a:effectLst/>
                        </a:rPr>
                        <a:t>60A+</a:t>
                      </a:r>
                      <a:endParaRPr lang="es-PE" sz="1000" b="1" i="0" u="none" strike="noStrike">
                        <a:solidFill>
                          <a:srgbClr val="000000"/>
                        </a:solidFill>
                        <a:effectLst/>
                        <a:latin typeface="Arial"/>
                      </a:endParaRPr>
                    </a:p>
                  </a:txBody>
                  <a:tcPr marL="9455" marR="9455" marT="9455" marB="0" anchor="b"/>
                </a:tc>
                <a:tc vMerge="1">
                  <a:txBody>
                    <a:bodyPr/>
                    <a:lstStyle/>
                    <a:p>
                      <a:endParaRPr lang="es-PE"/>
                    </a:p>
                  </a:txBody>
                  <a:tcPr/>
                </a:tc>
                <a:tc vMerge="1">
                  <a:txBody>
                    <a:bodyPr/>
                    <a:lstStyle/>
                    <a:p>
                      <a:endParaRPr lang="es-PE"/>
                    </a:p>
                  </a:txBody>
                  <a:tcPr/>
                </a:tc>
                <a:extLst>
                  <a:ext uri="{0D108BD9-81ED-4DB2-BD59-A6C34878D82A}">
                    <a16:rowId xmlns:a16="http://schemas.microsoft.com/office/drawing/2014/main" xmlns="" val="10001"/>
                  </a:ext>
                </a:extLst>
              </a:tr>
              <a:tr h="189093">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SEPTICEMIA, NO ESPECIFICADA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19</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14.1</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2"/>
                  </a:ext>
                </a:extLst>
              </a:tr>
              <a:tr h="189093">
                <a:tc>
                  <a:txBody>
                    <a:bodyPr/>
                    <a:lstStyle/>
                    <a:p>
                      <a:pPr algn="r" fontAlgn="b"/>
                      <a:r>
                        <a:rPr lang="es-PE" sz="1100" u="none" strike="noStrike">
                          <a:effectLst/>
                        </a:rPr>
                        <a:t>2</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INSUFICIENCIA RESPIRATORIA AGUDA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9</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7.4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3"/>
                  </a:ext>
                </a:extLst>
              </a:tr>
              <a:tr h="189093">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BRONCONEUMONIA, NO ESPECIFICADA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7</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7</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4.7</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4"/>
                  </a:ext>
                </a:extLst>
              </a:tr>
              <a:tr h="342258">
                <a:tc>
                  <a:txBody>
                    <a:bodyPr/>
                    <a:lstStyle/>
                    <a:p>
                      <a:pPr algn="r" fontAlgn="b"/>
                      <a:r>
                        <a:rPr lang="es-PE" sz="1100" u="none" strike="noStrike">
                          <a:effectLst/>
                        </a:rPr>
                        <a:t>4</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OTROS SINTOMAS Y SIGNOS GENERALES ESPECIFICADOS</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4</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5"/>
                  </a:ext>
                </a:extLst>
              </a:tr>
              <a:tr h="189093">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NEUMONIA, NO ESPECIFICADA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6"/>
                  </a:ext>
                </a:extLst>
              </a:tr>
              <a:tr h="189093">
                <a:tc>
                  <a:txBody>
                    <a:bodyPr/>
                    <a:lstStyle/>
                    <a:p>
                      <a:pPr algn="r" fontAlgn="b"/>
                      <a:r>
                        <a:rPr lang="es-PE" sz="1100" u="none" strike="noStrike">
                          <a:effectLst/>
                        </a:rPr>
                        <a:t>6</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INSUFICIENCIA RESPIRATORIA, NO ESPECIFICADA</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4</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7"/>
                  </a:ext>
                </a:extLst>
              </a:tr>
              <a:tr h="189093">
                <a:tc>
                  <a:txBody>
                    <a:bodyPr/>
                    <a:lstStyle/>
                    <a:p>
                      <a:pPr algn="r" fontAlgn="b"/>
                      <a:r>
                        <a:rPr lang="es-PE" sz="1100" u="none" strike="noStrike">
                          <a:effectLst/>
                        </a:rPr>
                        <a:t>7</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CHOQUE HIPOVOLEMICO</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3.4</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8"/>
                  </a:ext>
                </a:extLst>
              </a:tr>
              <a:tr h="189093">
                <a:tc>
                  <a:txBody>
                    <a:bodyPr/>
                    <a:lstStyle/>
                    <a:p>
                      <a:pPr algn="r" fontAlgn="b"/>
                      <a:r>
                        <a:rPr lang="es-PE" sz="1100" u="none" strike="noStrike">
                          <a:effectLst/>
                        </a:rPr>
                        <a:t>8</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NEUMONIA BACTERIANA, NO ESPECIFICADA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4</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2.7</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09"/>
                  </a:ext>
                </a:extLst>
              </a:tr>
              <a:tr h="189093">
                <a:tc>
                  <a:txBody>
                    <a:bodyPr/>
                    <a:lstStyle/>
                    <a:p>
                      <a:pPr algn="r" fontAlgn="b"/>
                      <a:r>
                        <a:rPr lang="es-PE" sz="1100" u="none" strike="noStrike">
                          <a:effectLst/>
                        </a:rPr>
                        <a:t>9</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INSUFICIENCIA CARDIACA CONGESTIVA</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2.0</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10"/>
                  </a:ext>
                </a:extLst>
              </a:tr>
              <a:tr h="189093">
                <a:tc>
                  <a:txBody>
                    <a:bodyPr/>
                    <a:lstStyle/>
                    <a:p>
                      <a:pPr algn="r" fontAlgn="b"/>
                      <a:r>
                        <a:rPr lang="es-PE" sz="1100" u="none" strike="noStrike">
                          <a:effectLst/>
                        </a:rPr>
                        <a:t>10</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OTRAS</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9</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14</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dirty="0">
                          <a:effectLst/>
                        </a:rPr>
                        <a:t>15</a:t>
                      </a:r>
                      <a:endParaRPr lang="es-PE" sz="1100" b="0" i="0" u="none" strike="noStrike" dirty="0">
                        <a:solidFill>
                          <a:srgbClr val="000000"/>
                        </a:solidFill>
                        <a:effectLst/>
                        <a:latin typeface="Calibri"/>
                      </a:endParaRPr>
                    </a:p>
                  </a:txBody>
                  <a:tcPr marL="9455" marR="9455" marT="9455" marB="0" anchor="b"/>
                </a:tc>
                <a:tc>
                  <a:txBody>
                    <a:bodyPr/>
                    <a:lstStyle/>
                    <a:p>
                      <a:pPr algn="r" fontAlgn="b"/>
                      <a:r>
                        <a:rPr lang="es-PE" sz="1100" u="none" strike="noStrike">
                          <a:effectLst/>
                        </a:rPr>
                        <a:t>53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83</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55.7</a:t>
                      </a:r>
                      <a:endParaRPr lang="es-PE" sz="1100" b="0" i="0" u="none" strike="noStrike">
                        <a:solidFill>
                          <a:srgbClr val="000000"/>
                        </a:solidFill>
                        <a:effectLst/>
                        <a:latin typeface="Calibri"/>
                      </a:endParaRPr>
                    </a:p>
                  </a:txBody>
                  <a:tcPr marL="9455" marR="9455" marT="9455" marB="0" anchor="b"/>
                </a:tc>
                <a:extLst>
                  <a:ext uri="{0D108BD9-81ED-4DB2-BD59-A6C34878D82A}">
                    <a16:rowId xmlns:a16="http://schemas.microsoft.com/office/drawing/2014/main" xmlns="" val="10011"/>
                  </a:ext>
                </a:extLst>
              </a:tr>
              <a:tr h="189093">
                <a:tc>
                  <a:txBody>
                    <a:bodyPr/>
                    <a:lstStyle/>
                    <a:p>
                      <a:pPr algn="l" fontAlgn="b"/>
                      <a:r>
                        <a:rPr lang="es-PE" sz="1100" u="none" strike="noStrike">
                          <a:effectLst/>
                        </a:rPr>
                        <a:t> </a:t>
                      </a:r>
                      <a:endParaRPr lang="es-PE" sz="1100" b="0" i="0" u="none" strike="noStrike">
                        <a:solidFill>
                          <a:srgbClr val="000000"/>
                        </a:solidFill>
                        <a:effectLst/>
                        <a:latin typeface="Calibri"/>
                      </a:endParaRPr>
                    </a:p>
                  </a:txBody>
                  <a:tcPr marL="9455" marR="9455" marT="9455" marB="0" anchor="b"/>
                </a:tc>
                <a:tc>
                  <a:txBody>
                    <a:bodyPr/>
                    <a:lstStyle/>
                    <a:p>
                      <a:pPr algn="l" fontAlgn="b"/>
                      <a:r>
                        <a:rPr lang="es-PE" sz="1100" u="none" strike="noStrike">
                          <a:effectLst/>
                        </a:rPr>
                        <a:t>TOTAL</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6</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16</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21</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110</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a:effectLst/>
                        </a:rPr>
                        <a:t>149</a:t>
                      </a:r>
                      <a:endParaRPr lang="es-PE" sz="1100" b="0" i="0" u="none" strike="noStrike">
                        <a:solidFill>
                          <a:srgbClr val="000000"/>
                        </a:solidFill>
                        <a:effectLst/>
                        <a:latin typeface="Calibri"/>
                      </a:endParaRPr>
                    </a:p>
                  </a:txBody>
                  <a:tcPr marL="9455" marR="9455" marT="9455" marB="0" anchor="b"/>
                </a:tc>
                <a:tc>
                  <a:txBody>
                    <a:bodyPr/>
                    <a:lstStyle/>
                    <a:p>
                      <a:pPr algn="r" fontAlgn="b"/>
                      <a:r>
                        <a:rPr lang="es-PE" sz="1100" u="none" strike="noStrike" dirty="0">
                          <a:effectLst/>
                        </a:rPr>
                        <a:t>100.0</a:t>
                      </a:r>
                      <a:endParaRPr lang="es-PE" sz="1100" b="0" i="0" u="none" strike="noStrike" dirty="0">
                        <a:solidFill>
                          <a:srgbClr val="000000"/>
                        </a:solidFill>
                        <a:effectLst/>
                        <a:latin typeface="Calibri"/>
                      </a:endParaRPr>
                    </a:p>
                  </a:txBody>
                  <a:tcPr marL="9455" marR="9455" marT="9455" marB="0" anchor="b"/>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217834979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2016</a:t>
            </a:r>
            <a:endParaRPr lang="es-MX" sz="2000" b="1" dirty="0">
              <a:latin typeface="Verdana"/>
            </a:endParaRPr>
          </a:p>
        </p:txBody>
      </p:sp>
      <p:graphicFrame>
        <p:nvGraphicFramePr>
          <p:cNvPr id="4" name="3 Tabla"/>
          <p:cNvGraphicFramePr>
            <a:graphicFrameLocks noGrp="1"/>
          </p:cNvGraphicFramePr>
          <p:nvPr>
            <p:extLst>
              <p:ext uri="{D42A27DB-BD31-4B8C-83A1-F6EECF244321}">
                <p14:modId xmlns:p14="http://schemas.microsoft.com/office/powerpoint/2010/main" val="766136535"/>
              </p:ext>
            </p:extLst>
          </p:nvPr>
        </p:nvGraphicFramePr>
        <p:xfrm>
          <a:off x="395538" y="1600158"/>
          <a:ext cx="8208907" cy="3666574"/>
        </p:xfrm>
        <a:graphic>
          <a:graphicData uri="http://schemas.openxmlformats.org/drawingml/2006/table">
            <a:tbl>
              <a:tblPr/>
              <a:tblGrid>
                <a:gridCol w="296609">
                  <a:extLst>
                    <a:ext uri="{9D8B030D-6E8A-4147-A177-3AD203B41FA5}">
                      <a16:colId xmlns:a16="http://schemas.microsoft.com/office/drawing/2014/main" xmlns="" val="20000"/>
                    </a:ext>
                  </a:extLst>
                </a:gridCol>
                <a:gridCol w="2592577">
                  <a:extLst>
                    <a:ext uri="{9D8B030D-6E8A-4147-A177-3AD203B41FA5}">
                      <a16:colId xmlns:a16="http://schemas.microsoft.com/office/drawing/2014/main" xmlns="" val="20001"/>
                    </a:ext>
                  </a:extLst>
                </a:gridCol>
                <a:gridCol w="417448">
                  <a:extLst>
                    <a:ext uri="{9D8B030D-6E8A-4147-A177-3AD203B41FA5}">
                      <a16:colId xmlns:a16="http://schemas.microsoft.com/office/drawing/2014/main" xmlns="" val="20002"/>
                    </a:ext>
                  </a:extLst>
                </a:gridCol>
                <a:gridCol w="453152">
                  <a:extLst>
                    <a:ext uri="{9D8B030D-6E8A-4147-A177-3AD203B41FA5}">
                      <a16:colId xmlns:a16="http://schemas.microsoft.com/office/drawing/2014/main" xmlns="" val="20003"/>
                    </a:ext>
                  </a:extLst>
                </a:gridCol>
                <a:gridCol w="321326">
                  <a:extLst>
                    <a:ext uri="{9D8B030D-6E8A-4147-A177-3AD203B41FA5}">
                      <a16:colId xmlns:a16="http://schemas.microsoft.com/office/drawing/2014/main" xmlns="" val="20004"/>
                    </a:ext>
                  </a:extLst>
                </a:gridCol>
                <a:gridCol w="469629">
                  <a:extLst>
                    <a:ext uri="{9D8B030D-6E8A-4147-A177-3AD203B41FA5}">
                      <a16:colId xmlns:a16="http://schemas.microsoft.com/office/drawing/2014/main" xmlns="" val="20005"/>
                    </a:ext>
                  </a:extLst>
                </a:gridCol>
                <a:gridCol w="469629">
                  <a:extLst>
                    <a:ext uri="{9D8B030D-6E8A-4147-A177-3AD203B41FA5}">
                      <a16:colId xmlns:a16="http://schemas.microsoft.com/office/drawing/2014/main" xmlns="" val="20006"/>
                    </a:ext>
                  </a:extLst>
                </a:gridCol>
                <a:gridCol w="469629">
                  <a:extLst>
                    <a:ext uri="{9D8B030D-6E8A-4147-A177-3AD203B41FA5}">
                      <a16:colId xmlns:a16="http://schemas.microsoft.com/office/drawing/2014/main" xmlns="" val="20007"/>
                    </a:ext>
                  </a:extLst>
                </a:gridCol>
                <a:gridCol w="469629">
                  <a:extLst>
                    <a:ext uri="{9D8B030D-6E8A-4147-A177-3AD203B41FA5}">
                      <a16:colId xmlns:a16="http://schemas.microsoft.com/office/drawing/2014/main" xmlns="" val="20008"/>
                    </a:ext>
                  </a:extLst>
                </a:gridCol>
                <a:gridCol w="469629">
                  <a:extLst>
                    <a:ext uri="{9D8B030D-6E8A-4147-A177-3AD203B41FA5}">
                      <a16:colId xmlns:a16="http://schemas.microsoft.com/office/drawing/2014/main" xmlns="" val="20009"/>
                    </a:ext>
                  </a:extLst>
                </a:gridCol>
                <a:gridCol w="469629">
                  <a:extLst>
                    <a:ext uri="{9D8B030D-6E8A-4147-A177-3AD203B41FA5}">
                      <a16:colId xmlns:a16="http://schemas.microsoft.com/office/drawing/2014/main" xmlns="" val="20010"/>
                    </a:ext>
                  </a:extLst>
                </a:gridCol>
                <a:gridCol w="650891">
                  <a:extLst>
                    <a:ext uri="{9D8B030D-6E8A-4147-A177-3AD203B41FA5}">
                      <a16:colId xmlns:a16="http://schemas.microsoft.com/office/drawing/2014/main" xmlns="" val="20011"/>
                    </a:ext>
                  </a:extLst>
                </a:gridCol>
                <a:gridCol w="659130">
                  <a:extLst>
                    <a:ext uri="{9D8B030D-6E8A-4147-A177-3AD203B41FA5}">
                      <a16:colId xmlns:a16="http://schemas.microsoft.com/office/drawing/2014/main" xmlns="" val="20012"/>
                    </a:ext>
                  </a:extLst>
                </a:gridCol>
              </a:tblGrid>
              <a:tr h="262641">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Nº ORD.</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GRUPOS DE CAUSAS </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RN 28 DIAS</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29 DIAS 11M</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gridSpan="7">
                  <a:txBody>
                    <a:bodyPr/>
                    <a:lstStyle/>
                    <a:p>
                      <a:pPr algn="ctr" fontAlgn="b"/>
                      <a:r>
                        <a:rPr lang="es-ES" sz="1200" b="1" i="0" u="none" strike="noStrike">
                          <a:solidFill>
                            <a:srgbClr val="000000"/>
                          </a:solidFill>
                          <a:effectLst/>
                          <a:latin typeface="Arial" panose="020B0604020202020204" pitchFamily="34" charset="0"/>
                          <a:cs typeface="Arial" panose="020B0604020202020204" pitchFamily="34" charset="0"/>
                        </a:rPr>
                        <a:t>GRUPOS ETAREOS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TOTAL GENERAL</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extLst>
                  <a:ext uri="{0D108BD9-81ED-4DB2-BD59-A6C34878D82A}">
                    <a16:rowId xmlns:a16="http://schemas.microsoft.com/office/drawing/2014/main" xmlns="" val="10000"/>
                  </a:ext>
                </a:extLst>
              </a:tr>
              <a:tr h="405345">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&lt;1 A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1-A 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5-9A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10-14A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15-19A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20-59A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60A+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xmlns="" val="10001"/>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INSUFICIENCIA RESPIRATORIA AGUDA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senilidad</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4"/>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SEPTICEMIA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5"/>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leucemia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6"/>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estado epiletico</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7"/>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7</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NEUMONIA GRAVE</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8"/>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8</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cancer de prostata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9"/>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9</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edema cerebral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0"/>
                  </a:ext>
                </a:extLst>
              </a:tr>
              <a:tr h="262641">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TODAS LAS DEMAS CAUSAS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1"/>
                  </a:ext>
                </a:extLst>
              </a:tr>
              <a:tr h="262641">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TOTAL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8</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dirty="0">
                          <a:solidFill>
                            <a:srgbClr val="000000"/>
                          </a:solidFill>
                          <a:effectLst/>
                          <a:latin typeface="Arial" panose="020B0604020202020204" pitchFamily="34" charset="0"/>
                          <a:cs typeface="Arial" panose="020B0604020202020204" pitchFamily="34" charset="0"/>
                        </a:rPr>
                        <a:t>100.0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2"/>
                  </a:ext>
                </a:extLst>
              </a:tr>
            </a:tbl>
          </a:graphicData>
        </a:graphic>
      </p:graphicFrame>
    </p:spTree>
    <p:extLst>
      <p:ext uri="{BB962C8B-B14F-4D97-AF65-F5344CB8AC3E}">
        <p14:creationId xmlns:p14="http://schemas.microsoft.com/office/powerpoint/2010/main" val="10410134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2017</a:t>
            </a:r>
            <a:endParaRPr lang="es-MX" sz="2000" b="1" dirty="0">
              <a:latin typeface="Verdana"/>
            </a:endParaRPr>
          </a:p>
        </p:txBody>
      </p:sp>
      <p:graphicFrame>
        <p:nvGraphicFramePr>
          <p:cNvPr id="6" name="5 Tabla"/>
          <p:cNvGraphicFramePr>
            <a:graphicFrameLocks noGrp="1"/>
          </p:cNvGraphicFramePr>
          <p:nvPr>
            <p:extLst>
              <p:ext uri="{D42A27DB-BD31-4B8C-83A1-F6EECF244321}">
                <p14:modId xmlns:p14="http://schemas.microsoft.com/office/powerpoint/2010/main" val="3515612100"/>
              </p:ext>
            </p:extLst>
          </p:nvPr>
        </p:nvGraphicFramePr>
        <p:xfrm>
          <a:off x="395536" y="1844824"/>
          <a:ext cx="8136901" cy="3997611"/>
        </p:xfrm>
        <a:graphic>
          <a:graphicData uri="http://schemas.openxmlformats.org/drawingml/2006/table">
            <a:tbl>
              <a:tblPr/>
              <a:tblGrid>
                <a:gridCol w="294007">
                  <a:extLst>
                    <a:ext uri="{9D8B030D-6E8A-4147-A177-3AD203B41FA5}">
                      <a16:colId xmlns:a16="http://schemas.microsoft.com/office/drawing/2014/main" xmlns="" val="20000"/>
                    </a:ext>
                  </a:extLst>
                </a:gridCol>
                <a:gridCol w="2569835">
                  <a:extLst>
                    <a:ext uri="{9D8B030D-6E8A-4147-A177-3AD203B41FA5}">
                      <a16:colId xmlns:a16="http://schemas.microsoft.com/office/drawing/2014/main" xmlns="" val="20001"/>
                    </a:ext>
                  </a:extLst>
                </a:gridCol>
                <a:gridCol w="413786">
                  <a:extLst>
                    <a:ext uri="{9D8B030D-6E8A-4147-A177-3AD203B41FA5}">
                      <a16:colId xmlns:a16="http://schemas.microsoft.com/office/drawing/2014/main" xmlns="" val="20002"/>
                    </a:ext>
                  </a:extLst>
                </a:gridCol>
                <a:gridCol w="449177">
                  <a:extLst>
                    <a:ext uri="{9D8B030D-6E8A-4147-A177-3AD203B41FA5}">
                      <a16:colId xmlns:a16="http://schemas.microsoft.com/office/drawing/2014/main" xmlns="" val="20003"/>
                    </a:ext>
                  </a:extLst>
                </a:gridCol>
                <a:gridCol w="318507">
                  <a:extLst>
                    <a:ext uri="{9D8B030D-6E8A-4147-A177-3AD203B41FA5}">
                      <a16:colId xmlns:a16="http://schemas.microsoft.com/office/drawing/2014/main" xmlns="" val="20004"/>
                    </a:ext>
                  </a:extLst>
                </a:gridCol>
                <a:gridCol w="465510">
                  <a:extLst>
                    <a:ext uri="{9D8B030D-6E8A-4147-A177-3AD203B41FA5}">
                      <a16:colId xmlns:a16="http://schemas.microsoft.com/office/drawing/2014/main" xmlns="" val="20005"/>
                    </a:ext>
                  </a:extLst>
                </a:gridCol>
                <a:gridCol w="465510">
                  <a:extLst>
                    <a:ext uri="{9D8B030D-6E8A-4147-A177-3AD203B41FA5}">
                      <a16:colId xmlns:a16="http://schemas.microsoft.com/office/drawing/2014/main" xmlns="" val="20006"/>
                    </a:ext>
                  </a:extLst>
                </a:gridCol>
                <a:gridCol w="465510">
                  <a:extLst>
                    <a:ext uri="{9D8B030D-6E8A-4147-A177-3AD203B41FA5}">
                      <a16:colId xmlns:a16="http://schemas.microsoft.com/office/drawing/2014/main" xmlns="" val="20007"/>
                    </a:ext>
                  </a:extLst>
                </a:gridCol>
                <a:gridCol w="465510">
                  <a:extLst>
                    <a:ext uri="{9D8B030D-6E8A-4147-A177-3AD203B41FA5}">
                      <a16:colId xmlns:a16="http://schemas.microsoft.com/office/drawing/2014/main" xmlns="" val="20008"/>
                    </a:ext>
                  </a:extLst>
                </a:gridCol>
                <a:gridCol w="465510">
                  <a:extLst>
                    <a:ext uri="{9D8B030D-6E8A-4147-A177-3AD203B41FA5}">
                      <a16:colId xmlns:a16="http://schemas.microsoft.com/office/drawing/2014/main" xmlns="" val="20009"/>
                    </a:ext>
                  </a:extLst>
                </a:gridCol>
                <a:gridCol w="465510">
                  <a:extLst>
                    <a:ext uri="{9D8B030D-6E8A-4147-A177-3AD203B41FA5}">
                      <a16:colId xmlns:a16="http://schemas.microsoft.com/office/drawing/2014/main" xmlns="" val="20010"/>
                    </a:ext>
                  </a:extLst>
                </a:gridCol>
                <a:gridCol w="645181">
                  <a:extLst>
                    <a:ext uri="{9D8B030D-6E8A-4147-A177-3AD203B41FA5}">
                      <a16:colId xmlns:a16="http://schemas.microsoft.com/office/drawing/2014/main" xmlns="" val="20011"/>
                    </a:ext>
                  </a:extLst>
                </a:gridCol>
                <a:gridCol w="653348">
                  <a:extLst>
                    <a:ext uri="{9D8B030D-6E8A-4147-A177-3AD203B41FA5}">
                      <a16:colId xmlns:a16="http://schemas.microsoft.com/office/drawing/2014/main" xmlns="" val="20012"/>
                    </a:ext>
                  </a:extLst>
                </a:gridCol>
              </a:tblGrid>
              <a:tr h="239873">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Nº ORD.</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GRUPOS DE CAUSAS </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RN 28 DIAS</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29 DIAS 11M</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gridSpan="7">
                  <a:txBody>
                    <a:bodyPr/>
                    <a:lstStyle/>
                    <a:p>
                      <a:pPr algn="ctr" fontAlgn="b"/>
                      <a:r>
                        <a:rPr lang="es-ES" sz="1200" b="1" i="0" u="none" strike="noStrike">
                          <a:solidFill>
                            <a:srgbClr val="000000"/>
                          </a:solidFill>
                          <a:effectLst/>
                          <a:latin typeface="Arial" panose="020B0604020202020204" pitchFamily="34" charset="0"/>
                          <a:cs typeface="Arial" panose="020B0604020202020204" pitchFamily="34" charset="0"/>
                        </a:rPr>
                        <a:t>GRUPOS ETAREOS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TOTAL GENERAL</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rowSpan="2">
                  <a:txBody>
                    <a:bodyPr/>
                    <a:lstStyle/>
                    <a:p>
                      <a:pPr algn="ctr" fontAlgn="ctr"/>
                      <a:r>
                        <a:rPr lang="es-ES" sz="1200" b="1" i="0" u="none" strike="noStrike">
                          <a:solidFill>
                            <a:srgbClr val="000000"/>
                          </a:solidFill>
                          <a:effectLst/>
                          <a:latin typeface="Arial" panose="020B0604020202020204" pitchFamily="34" charset="0"/>
                          <a:cs typeface="Arial" panose="020B0604020202020204" pitchFamily="34" charset="0"/>
                        </a:rPr>
                        <a:t>%</a:t>
                      </a:r>
                    </a:p>
                  </a:txBody>
                  <a:tcPr marL="6418" marR="6418" marT="64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extLst>
                  <a:ext uri="{0D108BD9-81ED-4DB2-BD59-A6C34878D82A}">
                    <a16:rowId xmlns:a16="http://schemas.microsoft.com/office/drawing/2014/main" xmlns="" val="10000"/>
                  </a:ext>
                </a:extLst>
              </a:tr>
              <a:tr h="431772">
                <a:tc vMerge="1">
                  <a:txBody>
                    <a:bodyPr/>
                    <a:lstStyle/>
                    <a:p>
                      <a:endParaRPr lang="es-ES"/>
                    </a:p>
                  </a:txBody>
                  <a:tcPr/>
                </a:tc>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&lt;1 A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1-A 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5-9A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10-14A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15-19A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20-59A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a:txBody>
                    <a:bodyPr/>
                    <a:lstStyle/>
                    <a:p>
                      <a:pPr algn="l" fontAlgn="b"/>
                      <a:r>
                        <a:rPr lang="es-ES" sz="1200" b="1" i="0" u="none" strike="noStrike">
                          <a:solidFill>
                            <a:srgbClr val="000000"/>
                          </a:solidFill>
                          <a:effectLst/>
                          <a:latin typeface="Arial" panose="020B0604020202020204" pitchFamily="34" charset="0"/>
                          <a:cs typeface="Arial" panose="020B0604020202020204" pitchFamily="34" charset="0"/>
                        </a:rPr>
                        <a:t>60A+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00"/>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xmlns="" val="10001"/>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33.3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NEUMONÍA, NO ESPECIFICADA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434170">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TUMOR MALIGNO DE LOS BRONQUIOS O DEL PULMÓN, PARTE NO ESPECIFICADA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4"/>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4</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PARO RESPIRATORIO NEUMONIA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5"/>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NEFRITES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6"/>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OBTRUCCION INTESTINAL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FF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7"/>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7</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EMFERMEDAD PULMUNAR OBTRUCTIVA</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FF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8"/>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8</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NEUMONIA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9"/>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9</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TUMOR MALIGNO DEL PENE</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0"/>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pt-BR" sz="1200" b="0" i="0" u="none" strike="noStrike">
                          <a:solidFill>
                            <a:srgbClr val="000000"/>
                          </a:solidFill>
                          <a:effectLst/>
                          <a:latin typeface="Arial" panose="020B0604020202020204" pitchFamily="34" charset="0"/>
                          <a:cs typeface="Arial" panose="020B0604020202020204" pitchFamily="34" charset="0"/>
                        </a:rPr>
                        <a:t>TUMOR MALIGNO DE VIAS LABIAL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5.6</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1"/>
                  </a:ext>
                </a:extLst>
              </a:tr>
              <a:tr h="239873">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11</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TODAS LAS DEMAS CAUSAS</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00"/>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16.7</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2"/>
                  </a:ext>
                </a:extLst>
              </a:tr>
              <a:tr h="239873">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 </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s-ES" sz="1200" b="0" i="0" u="none" strike="noStrike">
                          <a:solidFill>
                            <a:srgbClr val="000000"/>
                          </a:solidFill>
                          <a:effectLst/>
                          <a:latin typeface="Arial" panose="020B0604020202020204" pitchFamily="34" charset="0"/>
                          <a:cs typeface="Arial" panose="020B0604020202020204" pitchFamily="34" charset="0"/>
                        </a:rPr>
                        <a:t>TOTAL</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2</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13</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a:solidFill>
                            <a:srgbClr val="000000"/>
                          </a:solidFill>
                          <a:effectLst/>
                          <a:latin typeface="Arial" panose="020B0604020202020204" pitchFamily="34" charset="0"/>
                          <a:cs typeface="Arial" panose="020B0604020202020204" pitchFamily="34" charset="0"/>
                        </a:rPr>
                        <a:t>18</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ES" sz="1200" b="0" i="0" u="none" strike="noStrike" dirty="0">
                          <a:solidFill>
                            <a:srgbClr val="000000"/>
                          </a:solidFill>
                          <a:effectLst/>
                          <a:latin typeface="Arial" panose="020B0604020202020204" pitchFamily="34" charset="0"/>
                          <a:cs typeface="Arial" panose="020B0604020202020204" pitchFamily="34" charset="0"/>
                        </a:rPr>
                        <a:t>100.0</a:t>
                      </a:r>
                    </a:p>
                  </a:txBody>
                  <a:tcPr marL="6418" marR="6418" marT="64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13"/>
                  </a:ext>
                </a:extLst>
              </a:tr>
            </a:tbl>
          </a:graphicData>
        </a:graphic>
      </p:graphicFrame>
    </p:spTree>
    <p:extLst>
      <p:ext uri="{BB962C8B-B14F-4D97-AF65-F5344CB8AC3E}">
        <p14:creationId xmlns:p14="http://schemas.microsoft.com/office/powerpoint/2010/main" val="235507885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2021</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524056542"/>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6192"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590540294"/>
              </p:ext>
            </p:extLst>
          </p:nvPr>
        </p:nvGraphicFramePr>
        <p:xfrm>
          <a:off x="6189586" y="3284984"/>
          <a:ext cx="1025121" cy="332613"/>
        </p:xfrm>
        <a:graphic>
          <a:graphicData uri="http://schemas.openxmlformats.org/drawingml/2006/table">
            <a:tbl>
              <a:tblPr/>
              <a:tblGrid>
                <a:gridCol w="102512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+ 14796</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3941098984"/>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1356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1108647647"/>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16854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1539457676"/>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1581</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976681557"/>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3011</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2862872440"/>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2667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1547326476"/>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3700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2901114297"/>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5737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0" name="Group 374"/>
          <p:cNvGraphicFramePr>
            <a:graphicFrameLocks noGrp="1"/>
          </p:cNvGraphicFramePr>
          <p:nvPr>
            <p:extLst>
              <p:ext uri="{D42A27DB-BD31-4B8C-83A1-F6EECF244321}">
                <p14:modId xmlns:p14="http://schemas.microsoft.com/office/powerpoint/2010/main" val="3391317275"/>
              </p:ext>
            </p:extLst>
          </p:nvPr>
        </p:nvGraphicFramePr>
        <p:xfrm>
          <a:off x="6244947"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35230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1331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4597" y="62907"/>
            <a:ext cx="2379403" cy="134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8" name="2 Gráfico"/>
          <p:cNvGraphicFramePr>
            <a:graphicFrameLocks/>
          </p:cNvGraphicFramePr>
          <p:nvPr>
            <p:extLst>
              <p:ext uri="{D42A27DB-BD31-4B8C-83A1-F6EECF244321}">
                <p14:modId xmlns:p14="http://schemas.microsoft.com/office/powerpoint/2010/main" val="1537805998"/>
              </p:ext>
            </p:extLst>
          </p:nvPr>
        </p:nvGraphicFramePr>
        <p:xfrm>
          <a:off x="136792" y="2636912"/>
          <a:ext cx="3715128" cy="2721714"/>
        </p:xfrm>
        <a:graphic>
          <a:graphicData uri="http://schemas.openxmlformats.org/drawingml/2006/chart">
            <c:chart xmlns:c="http://schemas.openxmlformats.org/drawingml/2006/chart" xmlns:r="http://schemas.openxmlformats.org/officeDocument/2006/relationships" r:id="rId7"/>
          </a:graphicData>
        </a:graphic>
      </p:graphicFrame>
      <p:pic>
        <p:nvPicPr>
          <p:cNvPr id="1331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062" y="62907"/>
            <a:ext cx="1884581" cy="2069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5536" y="5615334"/>
            <a:ext cx="8136904" cy="844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9853113"/>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2018</a:t>
            </a:r>
            <a:endParaRPr lang="es-MX" sz="2000" b="1" dirty="0">
              <a:latin typeface="Verdana"/>
            </a:endParaRPr>
          </a:p>
        </p:txBody>
      </p:sp>
      <p:graphicFrame>
        <p:nvGraphicFramePr>
          <p:cNvPr id="4" name="3 Objeto"/>
          <p:cNvGraphicFramePr>
            <a:graphicFrameLocks noChangeAspect="1"/>
          </p:cNvGraphicFramePr>
          <p:nvPr>
            <p:extLst>
              <p:ext uri="{D42A27DB-BD31-4B8C-83A1-F6EECF244321}">
                <p14:modId xmlns:p14="http://schemas.microsoft.com/office/powerpoint/2010/main" val="3130325467"/>
              </p:ext>
            </p:extLst>
          </p:nvPr>
        </p:nvGraphicFramePr>
        <p:xfrm>
          <a:off x="195203" y="1916833"/>
          <a:ext cx="8712091" cy="3096344"/>
        </p:xfrm>
        <a:graphic>
          <a:graphicData uri="http://schemas.openxmlformats.org/presentationml/2006/ole">
            <mc:AlternateContent xmlns:mc="http://schemas.openxmlformats.org/markup-compatibility/2006">
              <mc:Choice xmlns:v="urn:schemas-microsoft-com:vml" Requires="v">
                <p:oleObj spid="_x0000_s11312" name="Hoja de cálculo" r:id="rId5" imgW="10248978" imgH="2866922" progId="Excel.Sheet.12">
                  <p:embed/>
                </p:oleObj>
              </mc:Choice>
              <mc:Fallback>
                <p:oleObj name="Hoja de cálculo" r:id="rId5" imgW="10248978" imgH="2866922" progId="Excel.Sheet.12">
                  <p:embed/>
                  <p:pic>
                    <p:nvPicPr>
                      <p:cNvPr id="0" name=""/>
                      <p:cNvPicPr/>
                      <p:nvPr/>
                    </p:nvPicPr>
                    <p:blipFill>
                      <a:blip r:embed="rId6"/>
                      <a:stretch>
                        <a:fillRect/>
                      </a:stretch>
                    </p:blipFill>
                    <p:spPr>
                      <a:xfrm>
                        <a:off x="195203" y="1916833"/>
                        <a:ext cx="8712091" cy="3096344"/>
                      </a:xfrm>
                      <a:prstGeom prst="rect">
                        <a:avLst/>
                      </a:prstGeom>
                    </p:spPr>
                  </p:pic>
                </p:oleObj>
              </mc:Fallback>
            </mc:AlternateContent>
          </a:graphicData>
        </a:graphic>
      </p:graphicFrame>
    </p:spTree>
    <p:extLst>
      <p:ext uri="{BB962C8B-B14F-4D97-AF65-F5344CB8AC3E}">
        <p14:creationId xmlns:p14="http://schemas.microsoft.com/office/powerpoint/2010/main" val="145432446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2019</a:t>
            </a:r>
            <a:endParaRPr lang="es-MX" sz="2000" b="1" dirty="0">
              <a:latin typeface="Verdana"/>
            </a:endParaRPr>
          </a:p>
        </p:txBody>
      </p:sp>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090739"/>
            <a:ext cx="8641085" cy="3282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896724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2020</a:t>
            </a:r>
            <a:endParaRPr lang="es-MX" sz="2000" b="1" dirty="0">
              <a:latin typeface="Verdana"/>
            </a:endParaRPr>
          </a:p>
        </p:txBody>
      </p:sp>
      <p:pic>
        <p:nvPicPr>
          <p:cNvPr id="2" name="Imagen 1"/>
          <p:cNvPicPr>
            <a:picLocks noChangeAspect="1"/>
          </p:cNvPicPr>
          <p:nvPr/>
        </p:nvPicPr>
        <p:blipFill>
          <a:blip r:embed="rId3"/>
          <a:stretch>
            <a:fillRect/>
          </a:stretch>
        </p:blipFill>
        <p:spPr>
          <a:xfrm>
            <a:off x="179511" y="2024640"/>
            <a:ext cx="8424937" cy="3564600"/>
          </a:xfrm>
          <a:prstGeom prst="rect">
            <a:avLst/>
          </a:prstGeom>
        </p:spPr>
      </p:pic>
    </p:spTree>
    <p:extLst>
      <p:ext uri="{BB962C8B-B14F-4D97-AF65-F5344CB8AC3E}">
        <p14:creationId xmlns:p14="http://schemas.microsoft.com/office/powerpoint/2010/main" val="116506370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2021</a:t>
            </a:r>
            <a:endParaRPr lang="es-MX" sz="2000" b="1" dirty="0">
              <a:latin typeface="Verdana"/>
            </a:endParaRPr>
          </a:p>
        </p:txBody>
      </p:sp>
      <p:pic>
        <p:nvPicPr>
          <p:cNvPr id="2" name="Imagen 1"/>
          <p:cNvPicPr>
            <a:picLocks noChangeAspect="1"/>
          </p:cNvPicPr>
          <p:nvPr/>
        </p:nvPicPr>
        <p:blipFill>
          <a:blip r:embed="rId3"/>
          <a:stretch>
            <a:fillRect/>
          </a:stretch>
        </p:blipFill>
        <p:spPr>
          <a:xfrm>
            <a:off x="35496" y="1412776"/>
            <a:ext cx="8992490" cy="4680520"/>
          </a:xfrm>
          <a:prstGeom prst="rect">
            <a:avLst/>
          </a:prstGeom>
        </p:spPr>
      </p:pic>
    </p:spTree>
    <p:extLst>
      <p:ext uri="{BB962C8B-B14F-4D97-AF65-F5344CB8AC3E}">
        <p14:creationId xmlns:p14="http://schemas.microsoft.com/office/powerpoint/2010/main" val="22764672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2022</a:t>
            </a:r>
            <a:endParaRPr lang="es-MX" sz="2000" b="1" dirty="0">
              <a:latin typeface="Verdana"/>
            </a:endParaRPr>
          </a:p>
        </p:txBody>
      </p:sp>
      <p:pic>
        <p:nvPicPr>
          <p:cNvPr id="1740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3" y="2030242"/>
            <a:ext cx="8857109" cy="354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269030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5203" name="WordArt 4"/>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2023</a:t>
            </a:r>
            <a:endParaRPr lang="es-MX" sz="2000" b="1" dirty="0">
              <a:latin typeface="Verdana"/>
            </a:endParaRP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 y="1812925"/>
            <a:ext cx="8801100"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655332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xmlns="" id="{5E6BDD8F-781E-CD80-9029-18536820FC1E}"/>
            </a:ext>
          </a:extLst>
        </p:cNvPr>
        <p:cNvGrpSpPr/>
        <p:nvPr/>
      </p:nvGrpSpPr>
      <p:grpSpPr>
        <a:xfrm>
          <a:off x="0" y="0"/>
          <a:ext cx="0" cy="0"/>
          <a:chOff x="0" y="0"/>
          <a:chExt cx="0" cy="0"/>
        </a:xfrm>
      </p:grpSpPr>
      <p:sp>
        <p:nvSpPr>
          <p:cNvPr id="435203" name="WordArt 4">
            <a:extLst>
              <a:ext uri="{FF2B5EF4-FFF2-40B4-BE49-F238E27FC236}">
                <a16:creationId xmlns:a16="http://schemas.microsoft.com/office/drawing/2014/main" xmlns="" id="{73B8EFA1-4125-20F1-ACB2-E6A70875D1B2}"/>
              </a:ext>
            </a:extLst>
          </p:cNvPr>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a:extLst>
              <a:ext uri="{FF2B5EF4-FFF2-40B4-BE49-F238E27FC236}">
                <a16:creationId xmlns:a16="http://schemas.microsoft.com/office/drawing/2014/main" xmlns="" id="{9E58DA7F-48A8-F44A-36A7-0502E7BFD3D6}"/>
              </a:ext>
            </a:extLst>
          </p:cNvPr>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a:t>
            </a:r>
            <a:r>
              <a:rPr lang="es-ES_tradnl" sz="2000" b="1" dirty="0" smtClean="0">
                <a:latin typeface="Verdana"/>
              </a:rPr>
              <a:t>2025</a:t>
            </a:r>
            <a:endParaRPr lang="es-MX" sz="2000" b="1" dirty="0">
              <a:latin typeface="Verdana"/>
            </a:endParaRPr>
          </a:p>
        </p:txBody>
      </p:sp>
      <p:pic>
        <p:nvPicPr>
          <p:cNvPr id="11" name="Imagen 10">
            <a:extLst>
              <a:ext uri="{FF2B5EF4-FFF2-40B4-BE49-F238E27FC236}">
                <a16:creationId xmlns:a16="http://schemas.microsoft.com/office/drawing/2014/main" xmlns="" id="{671F0131-697D-39FA-E704-4D602646C08E}"/>
              </a:ext>
            </a:extLst>
          </p:cNvPr>
          <p:cNvPicPr>
            <a:picLocks noChangeAspect="1"/>
          </p:cNvPicPr>
          <p:nvPr/>
        </p:nvPicPr>
        <p:blipFill>
          <a:blip r:embed="rId3"/>
          <a:stretch>
            <a:fillRect/>
          </a:stretch>
        </p:blipFill>
        <p:spPr>
          <a:xfrm>
            <a:off x="89693" y="2164017"/>
            <a:ext cx="8964613" cy="2779154"/>
          </a:xfrm>
          <a:prstGeom prst="rect">
            <a:avLst/>
          </a:prstGeom>
        </p:spPr>
      </p:pic>
    </p:spTree>
    <p:extLst>
      <p:ext uri="{BB962C8B-B14F-4D97-AF65-F5344CB8AC3E}">
        <p14:creationId xmlns:p14="http://schemas.microsoft.com/office/powerpoint/2010/main" val="362081640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5E6BDD8F-781E-CD80-9029-18536820FC1E}"/>
            </a:ext>
          </a:extLst>
        </p:cNvPr>
        <p:cNvGrpSpPr/>
        <p:nvPr/>
      </p:nvGrpSpPr>
      <p:grpSpPr>
        <a:xfrm>
          <a:off x="0" y="0"/>
          <a:ext cx="0" cy="0"/>
          <a:chOff x="0" y="0"/>
          <a:chExt cx="0" cy="0"/>
        </a:xfrm>
      </p:grpSpPr>
      <p:sp>
        <p:nvSpPr>
          <p:cNvPr id="435203" name="WordArt 4">
            <a:extLst>
              <a:ext uri="{FF2B5EF4-FFF2-40B4-BE49-F238E27FC236}">
                <a16:creationId xmlns:a16="http://schemas.microsoft.com/office/drawing/2014/main" xmlns="" id="{73B8EFA1-4125-20F1-ACB2-E6A70875D1B2}"/>
              </a:ext>
            </a:extLst>
          </p:cNvPr>
          <p:cNvSpPr>
            <a:spLocks noChangeArrowheads="1" noChangeShapeType="1" noTextEdit="1"/>
          </p:cNvSpPr>
          <p:nvPr/>
        </p:nvSpPr>
        <p:spPr bwMode="auto">
          <a:xfrm>
            <a:off x="7543800" y="6660976"/>
            <a:ext cx="1600200" cy="152400"/>
          </a:xfrm>
          <a:prstGeom prst="rect">
            <a:avLst/>
          </a:prstGeom>
        </p:spPr>
        <p:txBody>
          <a:bodyPr wrap="none" fromWordArt="1">
            <a:prstTxWarp prst="textPlain">
              <a:avLst>
                <a:gd name="adj" fmla="val 50000"/>
              </a:avLst>
            </a:prstTxWarp>
          </a:bodyPr>
          <a:lstStyle/>
          <a:p>
            <a:pPr algn="ctr"/>
            <a:r>
              <a:rPr lang="es-ES" sz="3600" kern="10" spc="720" dirty="0">
                <a:ln w="9525">
                  <a:noFill/>
                  <a:round/>
                  <a:headEnd/>
                  <a:tailEnd/>
                </a:ln>
                <a:effectLst>
                  <a:outerShdw dist="45791" dir="3378596" algn="ctr" rotWithShape="0">
                    <a:srgbClr val="4D4D4D">
                      <a:alpha val="79999"/>
                    </a:srgbClr>
                  </a:outerShdw>
                </a:effectLst>
                <a:latin typeface="Arial Black"/>
              </a:rPr>
              <a:t>FUENTE : HIS-MIS</a:t>
            </a:r>
          </a:p>
        </p:txBody>
      </p:sp>
      <p:sp>
        <p:nvSpPr>
          <p:cNvPr id="10" name="Text Box 5">
            <a:extLst>
              <a:ext uri="{FF2B5EF4-FFF2-40B4-BE49-F238E27FC236}">
                <a16:creationId xmlns:a16="http://schemas.microsoft.com/office/drawing/2014/main" xmlns="" id="{9E58DA7F-48A8-F44A-36A7-0502E7BFD3D6}"/>
              </a:ext>
            </a:extLst>
          </p:cNvPr>
          <p:cNvSpPr txBox="1">
            <a:spLocks noChangeArrowheads="1"/>
          </p:cNvSpPr>
          <p:nvPr/>
        </p:nvSpPr>
        <p:spPr bwMode="auto">
          <a:xfrm>
            <a:off x="0" y="0"/>
            <a:ext cx="8964613" cy="1077218"/>
          </a:xfrm>
          <a:prstGeom prst="rect">
            <a:avLst/>
          </a:prstGeom>
          <a:noFill/>
          <a:ln w="9525">
            <a:noFill/>
            <a:miter lim="800000"/>
            <a:headEnd/>
            <a:tailEnd/>
          </a:ln>
        </p:spPr>
        <p:txBody>
          <a:bodyPr>
            <a:spAutoFit/>
          </a:bodyPr>
          <a:lstStyle/>
          <a:p>
            <a:pPr algn="ctr" fontAlgn="base">
              <a:spcBef>
                <a:spcPct val="0"/>
              </a:spcBef>
              <a:spcAft>
                <a:spcPct val="0"/>
              </a:spcAft>
            </a:pPr>
            <a:r>
              <a:rPr lang="es-ES_tradnl" sz="2400" b="1" dirty="0">
                <a:latin typeface="Verdana"/>
              </a:rPr>
              <a:t>DIEZ PRIMERAS CAUSAS DE MORTALIDAD</a:t>
            </a:r>
          </a:p>
          <a:p>
            <a:pPr algn="ctr" fontAlgn="base">
              <a:spcBef>
                <a:spcPct val="0"/>
              </a:spcBef>
              <a:spcAft>
                <a:spcPct val="0"/>
              </a:spcAft>
            </a:pPr>
            <a:r>
              <a:rPr lang="es-ES_tradnl" sz="2000" b="1" dirty="0">
                <a:latin typeface="Verdana"/>
              </a:rPr>
              <a:t>HOSPITAL ESPINAR</a:t>
            </a:r>
          </a:p>
          <a:p>
            <a:pPr algn="ctr" fontAlgn="base">
              <a:spcBef>
                <a:spcPct val="0"/>
              </a:spcBef>
              <a:spcAft>
                <a:spcPct val="0"/>
              </a:spcAft>
            </a:pPr>
            <a:r>
              <a:rPr lang="es-ES_tradnl" sz="2000" b="1" dirty="0">
                <a:latin typeface="Verdana"/>
              </a:rPr>
              <a:t>ANUAL </a:t>
            </a:r>
            <a:r>
              <a:rPr lang="es-ES_tradnl" sz="2000" b="1" dirty="0" smtClean="0">
                <a:latin typeface="Verdana"/>
              </a:rPr>
              <a:t>2025</a:t>
            </a:r>
            <a:endParaRPr lang="es-MX" sz="2000" b="1" dirty="0">
              <a:latin typeface="Verdana"/>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88" y="1992313"/>
            <a:ext cx="881062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59229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0" fill="hold"/>
                                        <p:tgtEl>
                                          <p:spTgt spid="435203"/>
                                        </p:tgtEl>
                                        <p:attrNameLst>
                                          <p:attrName>ppt_x</p:attrName>
                                        </p:attrNameLst>
                                      </p:cBhvr>
                                      <p:tavLst>
                                        <p:tav tm="0">
                                          <p:val>
                                            <p:strVal val="#ppt_x"/>
                                          </p:val>
                                        </p:tav>
                                        <p:tav tm="100000">
                                          <p:val>
                                            <p:strVal val="#ppt_x"/>
                                          </p:val>
                                        </p:tav>
                                      </p:tavLst>
                                    </p:anim>
                                    <p:anim calcmode="lin" valueType="num">
                                      <p:cBhvr additive="base">
                                        <p:cTn id="8" dur="50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971600" y="2492896"/>
            <a:ext cx="8172400" cy="1152128"/>
          </a:xfrm>
          <a:prstGeom prst="rect">
            <a:avLst/>
          </a:prstGeom>
        </p:spPr>
        <p:txBody>
          <a:bodyPr vert="horz" lIns="91440" tIns="45720" rIns="91440" bIns="45720" rtlCol="0" anchor="b" anchorCtr="0">
            <a:normAutofit/>
          </a:bodyPr>
          <a:lst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fontAlgn="base">
              <a:spcAft>
                <a:spcPct val="0"/>
              </a:spcAft>
              <a:defRPr/>
            </a:pPr>
            <a:r>
              <a:rPr lang="es-ES" sz="4500" dirty="0">
                <a:solidFill>
                  <a:schemeClr val="accent2">
                    <a:lumMod val="75000"/>
                  </a:schemeClr>
                </a:solidFill>
                <a:effectLst>
                  <a:outerShdw blurRad="38100" dist="38100" dir="2700000" algn="tl">
                    <a:srgbClr val="FFFFFF"/>
                  </a:outerShdw>
                </a:effectLst>
                <a:latin typeface="Cooper Black" pitchFamily="18" charset="0"/>
              </a:rPr>
              <a:t>EMERGENCIAS</a:t>
            </a:r>
          </a:p>
        </p:txBody>
      </p:sp>
    </p:spTree>
    <p:extLst>
      <p:ext uri="{BB962C8B-B14F-4D97-AF65-F5344CB8AC3E}">
        <p14:creationId xmlns:p14="http://schemas.microsoft.com/office/powerpoint/2010/main" val="35108626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8274" name="Rectangle 2"/>
          <p:cNvSpPr>
            <a:spLocks noChangeArrowheads="1"/>
          </p:cNvSpPr>
          <p:nvPr/>
        </p:nvSpPr>
        <p:spPr bwMode="auto">
          <a:xfrm>
            <a:off x="683569" y="211138"/>
            <a:ext cx="7848872"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PORCENTAJE DE PACIENTES EN SALA DE OBSERVACIÓN</a:t>
            </a:r>
          </a:p>
          <a:p>
            <a:pPr algn="ctr" defTabSz="762000" eaLnBrk="0" hangingPunct="0">
              <a:defRPr/>
            </a:pPr>
            <a:r>
              <a:rPr lang="es-ES" b="1" dirty="0">
                <a:effectLst>
                  <a:outerShdw blurRad="38100" dist="38100" dir="2700000" algn="tl">
                    <a:srgbClr val="C0C0C0"/>
                  </a:outerShdw>
                </a:effectLst>
                <a:latin typeface="Arial" charset="0"/>
              </a:rPr>
              <a:t> IGUAL O &gt; 24 HORAS 2013 - 2023</a:t>
            </a:r>
            <a:endParaRPr lang="es-ES_tradnl" b="1" dirty="0">
              <a:effectLst>
                <a:outerShdw blurRad="38100" dist="38100" dir="2700000" algn="tl">
                  <a:srgbClr val="C0C0C0"/>
                </a:outerShdw>
              </a:effectLst>
              <a:latin typeface="Arial" charset="0"/>
            </a:endParaRPr>
          </a:p>
        </p:txBody>
      </p:sp>
      <p:sp>
        <p:nvSpPr>
          <p:cNvPr id="40964" name="5 CuadroTexto"/>
          <p:cNvSpPr txBox="1">
            <a:spLocks noChangeArrowheads="1"/>
          </p:cNvSpPr>
          <p:nvPr/>
        </p:nvSpPr>
        <p:spPr bwMode="auto">
          <a:xfrm>
            <a:off x="5052559" y="6346726"/>
            <a:ext cx="4091441" cy="369332"/>
          </a:xfrm>
          <a:prstGeom prst="rect">
            <a:avLst/>
          </a:prstGeom>
          <a:noFill/>
          <a:ln w="9525">
            <a:noFill/>
            <a:miter lim="800000"/>
            <a:headEnd/>
            <a:tailEnd/>
          </a:ln>
        </p:spPr>
        <p:txBody>
          <a:bodyPr wrap="none">
            <a:spAutoFit/>
          </a:bodyPr>
          <a:lstStyle/>
          <a:p>
            <a:r>
              <a:rPr lang="es-ES" dirty="0"/>
              <a:t>Fuente Reporte </a:t>
            </a:r>
            <a:r>
              <a:rPr lang="es-ES" dirty="0" err="1"/>
              <a:t>Sem.Estandar</a:t>
            </a:r>
            <a:r>
              <a:rPr lang="es-ES" dirty="0"/>
              <a:t> </a:t>
            </a:r>
            <a:r>
              <a:rPr lang="es-ES" dirty="0" err="1"/>
              <a:t>max</a:t>
            </a:r>
            <a:r>
              <a:rPr lang="es-ES" dirty="0"/>
              <a:t> 5%</a:t>
            </a:r>
          </a:p>
        </p:txBody>
      </p:sp>
      <p:graphicFrame>
        <p:nvGraphicFramePr>
          <p:cNvPr id="5" name="27 Gráfico"/>
          <p:cNvGraphicFramePr>
            <a:graphicFrameLocks/>
          </p:cNvGraphicFramePr>
          <p:nvPr>
            <p:extLst>
              <p:ext uri="{D42A27DB-BD31-4B8C-83A1-F6EECF244321}">
                <p14:modId xmlns:p14="http://schemas.microsoft.com/office/powerpoint/2010/main" val="2736888839"/>
              </p:ext>
            </p:extLst>
          </p:nvPr>
        </p:nvGraphicFramePr>
        <p:xfrm>
          <a:off x="107504" y="1568823"/>
          <a:ext cx="9036496" cy="47779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6706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2022</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324492692"/>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7216"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1574486097"/>
              </p:ext>
            </p:extLst>
          </p:nvPr>
        </p:nvGraphicFramePr>
        <p:xfrm>
          <a:off x="6189586" y="3284984"/>
          <a:ext cx="1025121" cy="332613"/>
        </p:xfrm>
        <a:graphic>
          <a:graphicData uri="http://schemas.openxmlformats.org/drawingml/2006/table">
            <a:tbl>
              <a:tblPr/>
              <a:tblGrid>
                <a:gridCol w="102512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+ 14796</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2002091341"/>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1356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20576052"/>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16854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3485751412"/>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1581</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3923219377"/>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3011</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1795244379"/>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2667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240689801"/>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3700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3419355281"/>
              </p:ext>
            </p:extLst>
          </p:nvPr>
        </p:nvGraphicFramePr>
        <p:xfrm>
          <a:off x="7308304" y="2780928"/>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5737</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2" name="Imagen 1"/>
          <p:cNvPicPr>
            <a:picLocks noChangeAspect="1"/>
          </p:cNvPicPr>
          <p:nvPr/>
        </p:nvPicPr>
        <p:blipFill>
          <a:blip r:embed="rId6"/>
          <a:stretch>
            <a:fillRect/>
          </a:stretch>
        </p:blipFill>
        <p:spPr>
          <a:xfrm>
            <a:off x="6702147" y="6177"/>
            <a:ext cx="2376281" cy="1525222"/>
          </a:xfrm>
          <a:prstGeom prst="rect">
            <a:avLst/>
          </a:prstGeom>
        </p:spPr>
      </p:pic>
      <p:graphicFrame>
        <p:nvGraphicFramePr>
          <p:cNvPr id="17" name="2 Gráfico"/>
          <p:cNvGraphicFramePr>
            <a:graphicFrameLocks/>
          </p:cNvGraphicFramePr>
          <p:nvPr>
            <p:extLst>
              <p:ext uri="{D42A27DB-BD31-4B8C-83A1-F6EECF244321}">
                <p14:modId xmlns:p14="http://schemas.microsoft.com/office/powerpoint/2010/main" val="2612175622"/>
              </p:ext>
            </p:extLst>
          </p:nvPr>
        </p:nvGraphicFramePr>
        <p:xfrm>
          <a:off x="107504" y="2705993"/>
          <a:ext cx="3528392" cy="2856805"/>
        </p:xfrm>
        <a:graphic>
          <a:graphicData uri="http://schemas.openxmlformats.org/drawingml/2006/chart">
            <c:chart xmlns:c="http://schemas.openxmlformats.org/drawingml/2006/chart" xmlns:r="http://schemas.openxmlformats.org/officeDocument/2006/relationships" r:id="rId7"/>
          </a:graphicData>
        </a:graphic>
      </p:graphicFrame>
      <p:pic>
        <p:nvPicPr>
          <p:cNvPr id="4" name="Imagen 3"/>
          <p:cNvPicPr>
            <a:picLocks noChangeAspect="1"/>
          </p:cNvPicPr>
          <p:nvPr/>
        </p:nvPicPr>
        <p:blipFill>
          <a:blip r:embed="rId8"/>
          <a:stretch>
            <a:fillRect/>
          </a:stretch>
        </p:blipFill>
        <p:spPr>
          <a:xfrm>
            <a:off x="136792" y="29276"/>
            <a:ext cx="2490991" cy="2463619"/>
          </a:xfrm>
          <a:prstGeom prst="rect">
            <a:avLst/>
          </a:prstGeom>
        </p:spPr>
      </p:pic>
      <p:graphicFrame>
        <p:nvGraphicFramePr>
          <p:cNvPr id="20" name="Group 374"/>
          <p:cNvGraphicFramePr>
            <a:graphicFrameLocks noGrp="1"/>
          </p:cNvGraphicFramePr>
          <p:nvPr>
            <p:extLst>
              <p:ext uri="{D42A27DB-BD31-4B8C-83A1-F6EECF244321}">
                <p14:modId xmlns:p14="http://schemas.microsoft.com/office/powerpoint/2010/main" val="2926739675"/>
              </p:ext>
            </p:extLst>
          </p:nvPr>
        </p:nvGraphicFramePr>
        <p:xfrm>
          <a:off x="6244947"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35230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pic>
        <p:nvPicPr>
          <p:cNvPr id="12393" name="Picture 10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31640" y="5703143"/>
            <a:ext cx="63722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2065445"/>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BB4BC9F5-D22E-74B8-F78A-314833B5BDFB}"/>
            </a:ext>
          </a:extLst>
        </p:cNvPr>
        <p:cNvGrpSpPr/>
        <p:nvPr/>
      </p:nvGrpSpPr>
      <p:grpSpPr>
        <a:xfrm>
          <a:off x="0" y="0"/>
          <a:ext cx="0" cy="0"/>
          <a:chOff x="0" y="0"/>
          <a:chExt cx="0" cy="0"/>
        </a:xfrm>
      </p:grpSpPr>
      <p:sp>
        <p:nvSpPr>
          <p:cNvPr id="438274" name="Rectangle 2">
            <a:extLst>
              <a:ext uri="{FF2B5EF4-FFF2-40B4-BE49-F238E27FC236}">
                <a16:creationId xmlns:a16="http://schemas.microsoft.com/office/drawing/2014/main" xmlns="" id="{69823B50-A824-097F-9868-08BA2152FFF7}"/>
              </a:ext>
            </a:extLst>
          </p:cNvPr>
          <p:cNvSpPr>
            <a:spLocks noChangeArrowheads="1"/>
          </p:cNvSpPr>
          <p:nvPr/>
        </p:nvSpPr>
        <p:spPr bwMode="auto">
          <a:xfrm>
            <a:off x="683569" y="211138"/>
            <a:ext cx="7848872"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PORCENTAJE DE PACIENTES EN SALA DE OBSERVACIÓN</a:t>
            </a:r>
          </a:p>
          <a:p>
            <a:pPr algn="ctr" defTabSz="762000" eaLnBrk="0" hangingPunct="0">
              <a:defRPr/>
            </a:pPr>
            <a:r>
              <a:rPr lang="es-ES" b="1" dirty="0">
                <a:effectLst>
                  <a:outerShdw blurRad="38100" dist="38100" dir="2700000" algn="tl">
                    <a:srgbClr val="C0C0C0"/>
                  </a:outerShdw>
                </a:effectLst>
                <a:latin typeface="Arial" charset="0"/>
              </a:rPr>
              <a:t> IGUAL O &gt; 24 HORAS 2013 – </a:t>
            </a:r>
            <a:r>
              <a:rPr lang="es-ES" b="1" dirty="0" smtClean="0">
                <a:effectLst>
                  <a:outerShdw blurRad="38100" dist="38100" dir="2700000" algn="tl">
                    <a:srgbClr val="C0C0C0"/>
                  </a:outerShdw>
                </a:effectLst>
                <a:latin typeface="Arial" charset="0"/>
              </a:rPr>
              <a:t>2025</a:t>
            </a:r>
            <a:endParaRPr lang="es-ES" b="1" dirty="0">
              <a:effectLst>
                <a:outerShdw blurRad="38100" dist="38100" dir="2700000" algn="tl">
                  <a:srgbClr val="C0C0C0"/>
                </a:outerShdw>
              </a:effectLst>
              <a:latin typeface="Arial" charset="0"/>
            </a:endParaRPr>
          </a:p>
        </p:txBody>
      </p:sp>
      <p:sp>
        <p:nvSpPr>
          <p:cNvPr id="40964" name="5 CuadroTexto">
            <a:extLst>
              <a:ext uri="{FF2B5EF4-FFF2-40B4-BE49-F238E27FC236}">
                <a16:creationId xmlns:a16="http://schemas.microsoft.com/office/drawing/2014/main" xmlns="" id="{BE076FDA-A319-717A-5568-D76A1361C8EB}"/>
              </a:ext>
            </a:extLst>
          </p:cNvPr>
          <p:cNvSpPr txBox="1">
            <a:spLocks noChangeArrowheads="1"/>
          </p:cNvSpPr>
          <p:nvPr/>
        </p:nvSpPr>
        <p:spPr bwMode="auto">
          <a:xfrm>
            <a:off x="5052559" y="6346726"/>
            <a:ext cx="4091441" cy="369332"/>
          </a:xfrm>
          <a:prstGeom prst="rect">
            <a:avLst/>
          </a:prstGeom>
          <a:noFill/>
          <a:ln w="9525">
            <a:noFill/>
            <a:miter lim="800000"/>
            <a:headEnd/>
            <a:tailEnd/>
          </a:ln>
        </p:spPr>
        <p:txBody>
          <a:bodyPr wrap="none">
            <a:spAutoFit/>
          </a:bodyPr>
          <a:lstStyle/>
          <a:p>
            <a:r>
              <a:rPr lang="es-ES" dirty="0"/>
              <a:t>Fuente Reporte </a:t>
            </a:r>
            <a:r>
              <a:rPr lang="es-ES" dirty="0" err="1"/>
              <a:t>Sem.Estandar</a:t>
            </a:r>
            <a:r>
              <a:rPr lang="es-ES" dirty="0"/>
              <a:t> </a:t>
            </a:r>
            <a:r>
              <a:rPr lang="es-ES" dirty="0" err="1"/>
              <a:t>max</a:t>
            </a:r>
            <a:r>
              <a:rPr lang="es-ES" dirty="0"/>
              <a:t> 5%</a:t>
            </a:r>
          </a:p>
        </p:txBody>
      </p:sp>
      <p:graphicFrame>
        <p:nvGraphicFramePr>
          <p:cNvPr id="5" name="27 Gráfico">
            <a:extLst>
              <a:ext uri="{FF2B5EF4-FFF2-40B4-BE49-F238E27FC236}">
                <a16:creationId xmlns:xdr="http://schemas.openxmlformats.org/drawingml/2006/spreadsheetDrawing" xmlns:a16="http://schemas.microsoft.com/office/drawing/2014/main" xmlns="" xmlns:lc="http://schemas.openxmlformats.org/drawingml/2006/lockedCanvas" id="{00000000-0008-0000-0400-00001C000000}"/>
              </a:ext>
            </a:extLst>
          </p:cNvPr>
          <p:cNvGraphicFramePr>
            <a:graphicFrameLocks/>
          </p:cNvGraphicFramePr>
          <p:nvPr>
            <p:extLst>
              <p:ext uri="{D42A27DB-BD31-4B8C-83A1-F6EECF244321}">
                <p14:modId xmlns:p14="http://schemas.microsoft.com/office/powerpoint/2010/main" val="2539230177"/>
              </p:ext>
            </p:extLst>
          </p:nvPr>
        </p:nvGraphicFramePr>
        <p:xfrm>
          <a:off x="179512" y="1052736"/>
          <a:ext cx="8856984" cy="529398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2363609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NÚMERO DE ATENCIONES POR EMERGENCIAS - ANUAL 2013 – 2023</a:t>
            </a: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graphicFrame>
        <p:nvGraphicFramePr>
          <p:cNvPr id="7" name="28 Gráfico"/>
          <p:cNvGraphicFramePr>
            <a:graphicFrameLocks/>
          </p:cNvGraphicFramePr>
          <p:nvPr>
            <p:extLst>
              <p:ext uri="{D42A27DB-BD31-4B8C-83A1-F6EECF244321}">
                <p14:modId xmlns:p14="http://schemas.microsoft.com/office/powerpoint/2010/main" val="3140360397"/>
              </p:ext>
            </p:extLst>
          </p:nvPr>
        </p:nvGraphicFramePr>
        <p:xfrm>
          <a:off x="215168" y="908720"/>
          <a:ext cx="8713663" cy="55742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75969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C3D4AEF4-F944-E93C-B473-057B5922A006}"/>
            </a:ext>
          </a:extLst>
        </p:cNvPr>
        <p:cNvGrpSpPr/>
        <p:nvPr/>
      </p:nvGrpSpPr>
      <p:grpSpPr>
        <a:xfrm>
          <a:off x="0" y="0"/>
          <a:ext cx="0" cy="0"/>
          <a:chOff x="0" y="0"/>
          <a:chExt cx="0" cy="0"/>
        </a:xfrm>
      </p:grpSpPr>
      <p:sp>
        <p:nvSpPr>
          <p:cNvPr id="439298" name="Rectangle 2">
            <a:extLst>
              <a:ext uri="{FF2B5EF4-FFF2-40B4-BE49-F238E27FC236}">
                <a16:creationId xmlns:a16="http://schemas.microsoft.com/office/drawing/2014/main" xmlns="" id="{F5C86506-267D-B827-23A9-1E95D0958BAD}"/>
              </a:ext>
            </a:extLst>
          </p:cNvPr>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NÚMERO DE ATENCIONES POR EMERGENCIAS - ANUAL 2013 – 2024</a:t>
            </a:r>
          </a:p>
          <a:p>
            <a:pPr algn="ctr" defTabSz="762000" eaLnBrk="0" hangingPunct="0">
              <a:defRPr/>
            </a:pPr>
            <a:endParaRPr lang="es-ES" b="1" dirty="0">
              <a:effectLst>
                <a:outerShdw blurRad="38100" dist="38100" dir="2700000" algn="tl">
                  <a:srgbClr val="C0C0C0"/>
                </a:outerShdw>
              </a:effectLst>
              <a:latin typeface="Arial" charset="0"/>
            </a:endParaRPr>
          </a:p>
        </p:txBody>
      </p:sp>
      <p:sp>
        <p:nvSpPr>
          <p:cNvPr id="5" name="5 CuadroTexto">
            <a:extLst>
              <a:ext uri="{FF2B5EF4-FFF2-40B4-BE49-F238E27FC236}">
                <a16:creationId xmlns:a16="http://schemas.microsoft.com/office/drawing/2014/main" xmlns="" id="{BA9AF6F4-C701-03CB-9F64-AE8B208A6657}"/>
              </a:ext>
            </a:extLst>
          </p:cNvPr>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graphicFrame>
        <p:nvGraphicFramePr>
          <p:cNvPr id="6" name="28 Gráfico">
            <a:extLst>
              <a:ext uri="{FF2B5EF4-FFF2-40B4-BE49-F238E27FC236}">
                <a16:creationId xmlns:xdr="http://schemas.openxmlformats.org/drawingml/2006/spreadsheetDrawing" xmlns:a16="http://schemas.microsoft.com/office/drawing/2014/main" xmlns="" xmlns:lc="http://schemas.openxmlformats.org/drawingml/2006/lockedCanvas" id="{00000000-0008-0000-0400-00001D000000}"/>
              </a:ext>
            </a:extLst>
          </p:cNvPr>
          <p:cNvGraphicFramePr>
            <a:graphicFrameLocks/>
          </p:cNvGraphicFramePr>
          <p:nvPr>
            <p:extLst>
              <p:ext uri="{D42A27DB-BD31-4B8C-83A1-F6EECF244321}">
                <p14:modId xmlns:p14="http://schemas.microsoft.com/office/powerpoint/2010/main" val="2634700212"/>
              </p:ext>
            </p:extLst>
          </p:nvPr>
        </p:nvGraphicFramePr>
        <p:xfrm>
          <a:off x="179512" y="764704"/>
          <a:ext cx="8856984" cy="57606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1809965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- 2016</a:t>
            </a:r>
            <a:endParaRPr lang="es-ES_tradnl" b="1" dirty="0">
              <a:effectLst>
                <a:outerShdw blurRad="38100" dist="38100" dir="2700000" algn="tl">
                  <a:srgbClr val="C0C0C0"/>
                </a:outerShdw>
              </a:effectLst>
              <a:latin typeface="Arial" charset="0"/>
            </a:endParaRPr>
          </a:p>
        </p:txBody>
      </p:sp>
      <p:graphicFrame>
        <p:nvGraphicFramePr>
          <p:cNvPr id="5" name="4 Tabla"/>
          <p:cNvGraphicFramePr>
            <a:graphicFrameLocks noGrp="1"/>
          </p:cNvGraphicFramePr>
          <p:nvPr>
            <p:extLst>
              <p:ext uri="{D42A27DB-BD31-4B8C-83A1-F6EECF244321}">
                <p14:modId xmlns:p14="http://schemas.microsoft.com/office/powerpoint/2010/main" val="1705504438"/>
              </p:ext>
            </p:extLst>
          </p:nvPr>
        </p:nvGraphicFramePr>
        <p:xfrm>
          <a:off x="1331640" y="2132856"/>
          <a:ext cx="6900241" cy="2587572"/>
        </p:xfrm>
        <a:graphic>
          <a:graphicData uri="http://schemas.openxmlformats.org/drawingml/2006/table">
            <a:tbl>
              <a:tblPr/>
              <a:tblGrid>
                <a:gridCol w="468696">
                  <a:extLst>
                    <a:ext uri="{9D8B030D-6E8A-4147-A177-3AD203B41FA5}">
                      <a16:colId xmlns:a16="http://schemas.microsoft.com/office/drawing/2014/main" xmlns="" val="20000"/>
                    </a:ext>
                  </a:extLst>
                </a:gridCol>
                <a:gridCol w="1757609">
                  <a:extLst>
                    <a:ext uri="{9D8B030D-6E8A-4147-A177-3AD203B41FA5}">
                      <a16:colId xmlns:a16="http://schemas.microsoft.com/office/drawing/2014/main" xmlns="" val="20001"/>
                    </a:ext>
                  </a:extLst>
                </a:gridCol>
                <a:gridCol w="869040">
                  <a:extLst>
                    <a:ext uri="{9D8B030D-6E8A-4147-A177-3AD203B41FA5}">
                      <a16:colId xmlns:a16="http://schemas.microsoft.com/office/drawing/2014/main" xmlns="" val="20002"/>
                    </a:ext>
                  </a:extLst>
                </a:gridCol>
                <a:gridCol w="302699">
                  <a:extLst>
                    <a:ext uri="{9D8B030D-6E8A-4147-A177-3AD203B41FA5}">
                      <a16:colId xmlns:a16="http://schemas.microsoft.com/office/drawing/2014/main" xmlns="" val="20003"/>
                    </a:ext>
                  </a:extLst>
                </a:gridCol>
                <a:gridCol w="221328">
                  <a:extLst>
                    <a:ext uri="{9D8B030D-6E8A-4147-A177-3AD203B41FA5}">
                      <a16:colId xmlns:a16="http://schemas.microsoft.com/office/drawing/2014/main" xmlns="" val="20004"/>
                    </a:ext>
                  </a:extLst>
                </a:gridCol>
                <a:gridCol w="117174">
                  <a:extLst>
                    <a:ext uri="{9D8B030D-6E8A-4147-A177-3AD203B41FA5}">
                      <a16:colId xmlns:a16="http://schemas.microsoft.com/office/drawing/2014/main" xmlns="" val="20005"/>
                    </a:ext>
                  </a:extLst>
                </a:gridCol>
                <a:gridCol w="185525">
                  <a:extLst>
                    <a:ext uri="{9D8B030D-6E8A-4147-A177-3AD203B41FA5}">
                      <a16:colId xmlns:a16="http://schemas.microsoft.com/office/drawing/2014/main" xmlns="" val="20006"/>
                    </a:ext>
                  </a:extLst>
                </a:gridCol>
                <a:gridCol w="419874">
                  <a:extLst>
                    <a:ext uri="{9D8B030D-6E8A-4147-A177-3AD203B41FA5}">
                      <a16:colId xmlns:a16="http://schemas.microsoft.com/office/drawing/2014/main" xmlns="" val="20007"/>
                    </a:ext>
                  </a:extLst>
                </a:gridCol>
                <a:gridCol w="2558296">
                  <a:extLst>
                    <a:ext uri="{9D8B030D-6E8A-4147-A177-3AD203B41FA5}">
                      <a16:colId xmlns:a16="http://schemas.microsoft.com/office/drawing/2014/main" xmlns="" val="20008"/>
                    </a:ext>
                  </a:extLst>
                </a:gridCol>
              </a:tblGrid>
              <a:tr h="287508">
                <a:tc gridSpan="3">
                  <a:txBody>
                    <a:bodyPr/>
                    <a:lstStyle/>
                    <a:p>
                      <a:pPr algn="l" fontAlgn="ctr"/>
                      <a:r>
                        <a:rPr lang="es-ES" sz="1200" b="1" i="0" u="none" strike="noStrike">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287508">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892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287508">
                <a:tc gridSpan="3">
                  <a:txBody>
                    <a:bodyPr/>
                    <a:lstStyle/>
                    <a:p>
                      <a:pPr algn="l" fontAlgn="ctr"/>
                      <a:r>
                        <a:rPr lang="es-E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3360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287508">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1133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87508">
                <a:tc>
                  <a:txBody>
                    <a:bodyPr/>
                    <a:lstStyle/>
                    <a:p>
                      <a:pPr algn="ctr" fontAlgn="ctr"/>
                      <a:r>
                        <a:rPr lang="es-E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229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87508">
                <a:tc>
                  <a:txBody>
                    <a:bodyPr/>
                    <a:lstStyle/>
                    <a:p>
                      <a:pPr algn="ctr" fontAlgn="ctr"/>
                      <a:r>
                        <a:rPr lang="es-E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743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87508">
                <a:tc>
                  <a:txBody>
                    <a:bodyPr/>
                    <a:lstStyle/>
                    <a:p>
                      <a:pPr algn="ctr" fontAlgn="ctr"/>
                      <a:r>
                        <a:rPr lang="es-E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949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287508">
                <a:tc>
                  <a:txBody>
                    <a:bodyPr/>
                    <a:lstStyle/>
                    <a:p>
                      <a:pPr algn="ctr" fontAlgn="ctr"/>
                      <a:r>
                        <a:rPr lang="es-E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306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287508">
                <a:tc>
                  <a:txBody>
                    <a:bodyPr/>
                    <a:lstStyle/>
                    <a:p>
                      <a:pPr algn="ctr" fontAlgn="ctr"/>
                      <a:r>
                        <a:rPr lang="es-E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 sz="1200" b="0" i="0" u="none" strike="noStrike" dirty="0">
                          <a:solidFill>
                            <a:srgbClr val="000000"/>
                          </a:solidFill>
                          <a:effectLst/>
                          <a:latin typeface="Arial"/>
                        </a:rPr>
                        <a:t>225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314432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- 2017</a:t>
            </a:r>
            <a:endParaRPr lang="es-ES_tradnl" b="1" dirty="0">
              <a:effectLst>
                <a:outerShdw blurRad="38100" dist="38100" dir="2700000" algn="tl">
                  <a:srgbClr val="C0C0C0"/>
                </a:outerShdw>
              </a:effectLst>
              <a:latin typeface="Arial" charset="0"/>
            </a:endParaRPr>
          </a:p>
        </p:txBody>
      </p:sp>
      <p:graphicFrame>
        <p:nvGraphicFramePr>
          <p:cNvPr id="4" name="3 Tabla"/>
          <p:cNvGraphicFramePr>
            <a:graphicFrameLocks noGrp="1"/>
          </p:cNvGraphicFramePr>
          <p:nvPr>
            <p:extLst>
              <p:ext uri="{D42A27DB-BD31-4B8C-83A1-F6EECF244321}">
                <p14:modId xmlns:p14="http://schemas.microsoft.com/office/powerpoint/2010/main" val="3429300237"/>
              </p:ext>
            </p:extLst>
          </p:nvPr>
        </p:nvGraphicFramePr>
        <p:xfrm>
          <a:off x="1200147" y="2132859"/>
          <a:ext cx="6900244" cy="2587572"/>
        </p:xfrm>
        <a:graphic>
          <a:graphicData uri="http://schemas.openxmlformats.org/drawingml/2006/table">
            <a:tbl>
              <a:tblPr/>
              <a:tblGrid>
                <a:gridCol w="468696">
                  <a:extLst>
                    <a:ext uri="{9D8B030D-6E8A-4147-A177-3AD203B41FA5}">
                      <a16:colId xmlns:a16="http://schemas.microsoft.com/office/drawing/2014/main" xmlns="" val="20000"/>
                    </a:ext>
                  </a:extLst>
                </a:gridCol>
                <a:gridCol w="1757610">
                  <a:extLst>
                    <a:ext uri="{9D8B030D-6E8A-4147-A177-3AD203B41FA5}">
                      <a16:colId xmlns:a16="http://schemas.microsoft.com/office/drawing/2014/main" xmlns="" val="20001"/>
                    </a:ext>
                  </a:extLst>
                </a:gridCol>
                <a:gridCol w="869040">
                  <a:extLst>
                    <a:ext uri="{9D8B030D-6E8A-4147-A177-3AD203B41FA5}">
                      <a16:colId xmlns:a16="http://schemas.microsoft.com/office/drawing/2014/main" xmlns="" val="20002"/>
                    </a:ext>
                  </a:extLst>
                </a:gridCol>
                <a:gridCol w="302699">
                  <a:extLst>
                    <a:ext uri="{9D8B030D-6E8A-4147-A177-3AD203B41FA5}">
                      <a16:colId xmlns:a16="http://schemas.microsoft.com/office/drawing/2014/main" xmlns="" val="20003"/>
                    </a:ext>
                  </a:extLst>
                </a:gridCol>
                <a:gridCol w="221328">
                  <a:extLst>
                    <a:ext uri="{9D8B030D-6E8A-4147-A177-3AD203B41FA5}">
                      <a16:colId xmlns:a16="http://schemas.microsoft.com/office/drawing/2014/main" xmlns="" val="20004"/>
                    </a:ext>
                  </a:extLst>
                </a:gridCol>
                <a:gridCol w="117175">
                  <a:extLst>
                    <a:ext uri="{9D8B030D-6E8A-4147-A177-3AD203B41FA5}">
                      <a16:colId xmlns:a16="http://schemas.microsoft.com/office/drawing/2014/main" xmlns="" val="20005"/>
                    </a:ext>
                  </a:extLst>
                </a:gridCol>
                <a:gridCol w="185525">
                  <a:extLst>
                    <a:ext uri="{9D8B030D-6E8A-4147-A177-3AD203B41FA5}">
                      <a16:colId xmlns:a16="http://schemas.microsoft.com/office/drawing/2014/main" xmlns="" val="20006"/>
                    </a:ext>
                  </a:extLst>
                </a:gridCol>
                <a:gridCol w="419874">
                  <a:extLst>
                    <a:ext uri="{9D8B030D-6E8A-4147-A177-3AD203B41FA5}">
                      <a16:colId xmlns:a16="http://schemas.microsoft.com/office/drawing/2014/main" xmlns="" val="20007"/>
                    </a:ext>
                  </a:extLst>
                </a:gridCol>
                <a:gridCol w="2558297">
                  <a:extLst>
                    <a:ext uri="{9D8B030D-6E8A-4147-A177-3AD203B41FA5}">
                      <a16:colId xmlns:a16="http://schemas.microsoft.com/office/drawing/2014/main" xmlns="" val="20008"/>
                    </a:ext>
                  </a:extLst>
                </a:gridCol>
              </a:tblGrid>
              <a:tr h="287508">
                <a:tc gridSpan="3">
                  <a:txBody>
                    <a:bodyPr/>
                    <a:lstStyle/>
                    <a:p>
                      <a:pPr algn="l" fontAlgn="ctr"/>
                      <a:r>
                        <a:rPr lang="es-ES" sz="1200" b="1" i="0" u="none" strike="noStrike">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287508">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1229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287508">
                <a:tc gridSpan="3">
                  <a:txBody>
                    <a:bodyPr/>
                    <a:lstStyle/>
                    <a:p>
                      <a:pPr algn="l" fontAlgn="ctr"/>
                      <a:r>
                        <a:rPr lang="es-E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4188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287508">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1127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87508">
                <a:tc>
                  <a:txBody>
                    <a:bodyPr/>
                    <a:lstStyle/>
                    <a:p>
                      <a:pPr algn="ctr" fontAlgn="ctr"/>
                      <a:r>
                        <a:rPr lang="es-E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266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87508">
                <a:tc>
                  <a:txBody>
                    <a:bodyPr/>
                    <a:lstStyle/>
                    <a:p>
                      <a:pPr algn="ctr" fontAlgn="ctr"/>
                      <a:r>
                        <a:rPr lang="es-E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1177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87508">
                <a:tc>
                  <a:txBody>
                    <a:bodyPr/>
                    <a:lstStyle/>
                    <a:p>
                      <a:pPr algn="ctr" fontAlgn="ctr"/>
                      <a:r>
                        <a:rPr lang="es-E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1197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287508">
                <a:tc>
                  <a:txBody>
                    <a:bodyPr/>
                    <a:lstStyle/>
                    <a:p>
                      <a:pPr algn="ctr" fontAlgn="ctr"/>
                      <a:r>
                        <a:rPr lang="es-E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421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287508">
                <a:tc>
                  <a:txBody>
                    <a:bodyPr/>
                    <a:lstStyle/>
                    <a:p>
                      <a:pPr algn="ctr" fontAlgn="ctr"/>
                      <a:r>
                        <a:rPr lang="es-E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 sz="1200" b="0" i="0" u="none" strike="noStrike" dirty="0">
                          <a:solidFill>
                            <a:srgbClr val="000000"/>
                          </a:solidFill>
                          <a:effectLst/>
                          <a:latin typeface="Arial"/>
                        </a:rPr>
                        <a:t>1024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992127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1 Tabla"/>
          <p:cNvGraphicFramePr>
            <a:graphicFrameLocks noGrp="1"/>
          </p:cNvGraphicFramePr>
          <p:nvPr>
            <p:extLst>
              <p:ext uri="{D42A27DB-BD31-4B8C-83A1-F6EECF244321}">
                <p14:modId xmlns:p14="http://schemas.microsoft.com/office/powerpoint/2010/main" val="3369079004"/>
              </p:ext>
            </p:extLst>
          </p:nvPr>
        </p:nvGraphicFramePr>
        <p:xfrm>
          <a:off x="899592" y="1772816"/>
          <a:ext cx="7128791" cy="2736306"/>
        </p:xfrm>
        <a:graphic>
          <a:graphicData uri="http://schemas.openxmlformats.org/drawingml/2006/table">
            <a:tbl>
              <a:tblPr/>
              <a:tblGrid>
                <a:gridCol w="484220">
                  <a:extLst>
                    <a:ext uri="{9D8B030D-6E8A-4147-A177-3AD203B41FA5}">
                      <a16:colId xmlns:a16="http://schemas.microsoft.com/office/drawing/2014/main" xmlns="" val="20000"/>
                    </a:ext>
                  </a:extLst>
                </a:gridCol>
                <a:gridCol w="1815825">
                  <a:extLst>
                    <a:ext uri="{9D8B030D-6E8A-4147-A177-3AD203B41FA5}">
                      <a16:colId xmlns:a16="http://schemas.microsoft.com/office/drawing/2014/main" xmlns="" val="20001"/>
                    </a:ext>
                  </a:extLst>
                </a:gridCol>
                <a:gridCol w="897824">
                  <a:extLst>
                    <a:ext uri="{9D8B030D-6E8A-4147-A177-3AD203B41FA5}">
                      <a16:colId xmlns:a16="http://schemas.microsoft.com/office/drawing/2014/main" xmlns="" val="20002"/>
                    </a:ext>
                  </a:extLst>
                </a:gridCol>
                <a:gridCol w="312725">
                  <a:extLst>
                    <a:ext uri="{9D8B030D-6E8A-4147-A177-3AD203B41FA5}">
                      <a16:colId xmlns:a16="http://schemas.microsoft.com/office/drawing/2014/main" xmlns="" val="20003"/>
                    </a:ext>
                  </a:extLst>
                </a:gridCol>
                <a:gridCol w="228659">
                  <a:extLst>
                    <a:ext uri="{9D8B030D-6E8A-4147-A177-3AD203B41FA5}">
                      <a16:colId xmlns:a16="http://schemas.microsoft.com/office/drawing/2014/main" xmlns="" val="20004"/>
                    </a:ext>
                  </a:extLst>
                </a:gridCol>
                <a:gridCol w="121055">
                  <a:extLst>
                    <a:ext uri="{9D8B030D-6E8A-4147-A177-3AD203B41FA5}">
                      <a16:colId xmlns:a16="http://schemas.microsoft.com/office/drawing/2014/main" xmlns="" val="20005"/>
                    </a:ext>
                  </a:extLst>
                </a:gridCol>
                <a:gridCol w="191670">
                  <a:extLst>
                    <a:ext uri="{9D8B030D-6E8A-4147-A177-3AD203B41FA5}">
                      <a16:colId xmlns:a16="http://schemas.microsoft.com/office/drawing/2014/main" xmlns="" val="20006"/>
                    </a:ext>
                  </a:extLst>
                </a:gridCol>
                <a:gridCol w="433781">
                  <a:extLst>
                    <a:ext uri="{9D8B030D-6E8A-4147-A177-3AD203B41FA5}">
                      <a16:colId xmlns:a16="http://schemas.microsoft.com/office/drawing/2014/main" xmlns="" val="20007"/>
                    </a:ext>
                  </a:extLst>
                </a:gridCol>
                <a:gridCol w="2643032">
                  <a:extLst>
                    <a:ext uri="{9D8B030D-6E8A-4147-A177-3AD203B41FA5}">
                      <a16:colId xmlns:a16="http://schemas.microsoft.com/office/drawing/2014/main" xmlns="" val="20008"/>
                    </a:ext>
                  </a:extLst>
                </a:gridCol>
              </a:tblGrid>
              <a:tr h="304034">
                <a:tc gridSpan="3">
                  <a:txBody>
                    <a:bodyPr/>
                    <a:lstStyle/>
                    <a:p>
                      <a:pPr algn="l" fontAlgn="ctr"/>
                      <a:r>
                        <a:rPr lang="es-ES" sz="1200" b="1" i="0" u="none" strike="noStrike">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04034">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304034">
                <a:tc gridSpan="3">
                  <a:txBody>
                    <a:bodyPr/>
                    <a:lstStyle/>
                    <a:p>
                      <a:pPr algn="l" fontAlgn="ctr"/>
                      <a:r>
                        <a:rPr lang="es-E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4566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04034">
                <a:tc>
                  <a:txBody>
                    <a:bodyPr/>
                    <a:lstStyle/>
                    <a:p>
                      <a:pPr algn="ctr" fontAlgn="ctr"/>
                      <a:r>
                        <a:rPr lang="es-E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1213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04034">
                <a:tc>
                  <a:txBody>
                    <a:bodyPr/>
                    <a:lstStyle/>
                    <a:p>
                      <a:pPr algn="ctr" fontAlgn="ctr"/>
                      <a:r>
                        <a:rPr lang="es-E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316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04034">
                <a:tc>
                  <a:txBody>
                    <a:bodyPr/>
                    <a:lstStyle/>
                    <a:p>
                      <a:pPr algn="ctr" fontAlgn="ctr"/>
                      <a:r>
                        <a:rPr lang="es-E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1297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04034">
                <a:tc>
                  <a:txBody>
                    <a:bodyPr/>
                    <a:lstStyle/>
                    <a:p>
                      <a:pPr algn="ctr" fontAlgn="ctr"/>
                      <a:r>
                        <a:rPr lang="es-E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1366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04034">
                <a:tc>
                  <a:txBody>
                    <a:bodyPr/>
                    <a:lstStyle/>
                    <a:p>
                      <a:pPr algn="ctr" fontAlgn="ctr"/>
                      <a:r>
                        <a:rPr lang="es-E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 sz="1200" b="0" i="0" u="none" strike="noStrike">
                          <a:solidFill>
                            <a:srgbClr val="000000"/>
                          </a:solidFill>
                          <a:effectLst/>
                          <a:latin typeface="Arial"/>
                        </a:rPr>
                        <a:t>374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04034">
                <a:tc>
                  <a:txBody>
                    <a:bodyPr/>
                    <a:lstStyle/>
                    <a:p>
                      <a:pPr algn="ctr" fontAlgn="ctr"/>
                      <a:r>
                        <a:rPr lang="es-E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 sz="1200" b="0" i="0" u="none" strike="noStrike" dirty="0">
                          <a:solidFill>
                            <a:srgbClr val="000000"/>
                          </a:solidFill>
                          <a:effectLst/>
                          <a:latin typeface="Arial"/>
                        </a:rPr>
                        <a:t>1087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- 2018</a:t>
            </a:r>
            <a:endParaRPr lang="es-ES_tradnl" b="1" dirty="0">
              <a:effectLst>
                <a:outerShdw blurRad="38100" dist="38100" dir="2700000" algn="tl">
                  <a:srgbClr val="C0C0C0"/>
                </a:outerShdw>
              </a:effectLst>
              <a:latin typeface="Arial" charset="0"/>
            </a:endParaRPr>
          </a:p>
        </p:txBody>
      </p:sp>
    </p:spTree>
    <p:extLst>
      <p:ext uri="{BB962C8B-B14F-4D97-AF65-F5344CB8AC3E}">
        <p14:creationId xmlns:p14="http://schemas.microsoft.com/office/powerpoint/2010/main" val="972673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- 2019</a:t>
            </a:r>
            <a:endParaRPr lang="es-ES_tradnl" b="1" dirty="0">
              <a:effectLst>
                <a:outerShdw blurRad="38100" dist="38100" dir="2700000" algn="tl">
                  <a:srgbClr val="C0C0C0"/>
                </a:outerShdw>
              </a:effectLst>
              <a:latin typeface="Arial" charset="0"/>
            </a:endParaRPr>
          </a:p>
        </p:txBody>
      </p:sp>
      <p:graphicFrame>
        <p:nvGraphicFramePr>
          <p:cNvPr id="4" name="3 Tabla"/>
          <p:cNvGraphicFramePr>
            <a:graphicFrameLocks noGrp="1"/>
          </p:cNvGraphicFramePr>
          <p:nvPr>
            <p:extLst>
              <p:ext uri="{D42A27DB-BD31-4B8C-83A1-F6EECF244321}">
                <p14:modId xmlns:p14="http://schemas.microsoft.com/office/powerpoint/2010/main" val="4195961602"/>
              </p:ext>
            </p:extLst>
          </p:nvPr>
        </p:nvGraphicFramePr>
        <p:xfrm>
          <a:off x="881336" y="1844824"/>
          <a:ext cx="7200799" cy="2736306"/>
        </p:xfrm>
        <a:graphic>
          <a:graphicData uri="http://schemas.openxmlformats.org/drawingml/2006/table">
            <a:tbl>
              <a:tblPr/>
              <a:tblGrid>
                <a:gridCol w="489111">
                  <a:extLst>
                    <a:ext uri="{9D8B030D-6E8A-4147-A177-3AD203B41FA5}">
                      <a16:colId xmlns:a16="http://schemas.microsoft.com/office/drawing/2014/main" xmlns="" val="20000"/>
                    </a:ext>
                  </a:extLst>
                </a:gridCol>
                <a:gridCol w="1834166">
                  <a:extLst>
                    <a:ext uri="{9D8B030D-6E8A-4147-A177-3AD203B41FA5}">
                      <a16:colId xmlns:a16="http://schemas.microsoft.com/office/drawing/2014/main" xmlns="" val="20001"/>
                    </a:ext>
                  </a:extLst>
                </a:gridCol>
                <a:gridCol w="906893">
                  <a:extLst>
                    <a:ext uri="{9D8B030D-6E8A-4147-A177-3AD203B41FA5}">
                      <a16:colId xmlns:a16="http://schemas.microsoft.com/office/drawing/2014/main" xmlns="" val="20002"/>
                    </a:ext>
                  </a:extLst>
                </a:gridCol>
                <a:gridCol w="315884">
                  <a:extLst>
                    <a:ext uri="{9D8B030D-6E8A-4147-A177-3AD203B41FA5}">
                      <a16:colId xmlns:a16="http://schemas.microsoft.com/office/drawing/2014/main" xmlns="" val="20003"/>
                    </a:ext>
                  </a:extLst>
                </a:gridCol>
                <a:gridCol w="230969">
                  <a:extLst>
                    <a:ext uri="{9D8B030D-6E8A-4147-A177-3AD203B41FA5}">
                      <a16:colId xmlns:a16="http://schemas.microsoft.com/office/drawing/2014/main" xmlns="" val="20004"/>
                    </a:ext>
                  </a:extLst>
                </a:gridCol>
                <a:gridCol w="122278">
                  <a:extLst>
                    <a:ext uri="{9D8B030D-6E8A-4147-A177-3AD203B41FA5}">
                      <a16:colId xmlns:a16="http://schemas.microsoft.com/office/drawing/2014/main" xmlns="" val="20005"/>
                    </a:ext>
                  </a:extLst>
                </a:gridCol>
                <a:gridCol w="193606">
                  <a:extLst>
                    <a:ext uri="{9D8B030D-6E8A-4147-A177-3AD203B41FA5}">
                      <a16:colId xmlns:a16="http://schemas.microsoft.com/office/drawing/2014/main" xmlns="" val="20006"/>
                    </a:ext>
                  </a:extLst>
                </a:gridCol>
                <a:gridCol w="438163">
                  <a:extLst>
                    <a:ext uri="{9D8B030D-6E8A-4147-A177-3AD203B41FA5}">
                      <a16:colId xmlns:a16="http://schemas.microsoft.com/office/drawing/2014/main" xmlns="" val="20007"/>
                    </a:ext>
                  </a:extLst>
                </a:gridCol>
                <a:gridCol w="2669729">
                  <a:extLst>
                    <a:ext uri="{9D8B030D-6E8A-4147-A177-3AD203B41FA5}">
                      <a16:colId xmlns:a16="http://schemas.microsoft.com/office/drawing/2014/main" xmlns="" val="20008"/>
                    </a:ext>
                  </a:extLst>
                </a:gridCol>
              </a:tblGrid>
              <a:tr h="304034">
                <a:tc gridSpan="3">
                  <a:txBody>
                    <a:bodyPr/>
                    <a:lstStyle/>
                    <a:p>
                      <a:pPr algn="l" fontAlgn="ctr"/>
                      <a:r>
                        <a:rPr lang="es-ES_tradnl" sz="1200" b="1" i="0" u="none" strike="noStrike" dirty="0">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04034">
                <a:tc>
                  <a:txBody>
                    <a:bodyPr/>
                    <a:lstStyle/>
                    <a:p>
                      <a:pPr algn="ctr" fontAlgn="ctr"/>
                      <a:r>
                        <a:rPr lang="es-ES_tradnl"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dirty="0">
                          <a:solidFill>
                            <a:srgbClr val="000000"/>
                          </a:solidFill>
                          <a:effectLst/>
                          <a:latin typeface="Arial"/>
                        </a:rPr>
                        <a:t>1245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304034">
                <a:tc gridSpan="3">
                  <a:txBody>
                    <a:bodyPr/>
                    <a:lstStyle/>
                    <a:p>
                      <a:pPr algn="l" fontAlgn="ctr"/>
                      <a:r>
                        <a:rPr lang="es-ES_tradnl"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4200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04034">
                <a:tc>
                  <a:txBody>
                    <a:bodyPr/>
                    <a:lstStyle/>
                    <a:p>
                      <a:pPr algn="ctr" fontAlgn="ctr"/>
                      <a:r>
                        <a:rPr lang="es-ES_tradnl"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1160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04034">
                <a:tc>
                  <a:txBody>
                    <a:bodyPr/>
                    <a:lstStyle/>
                    <a:p>
                      <a:pPr algn="ctr" fontAlgn="ctr"/>
                      <a:r>
                        <a:rPr lang="es-ES_tradnl"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283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04034">
                <a:tc>
                  <a:txBody>
                    <a:bodyPr/>
                    <a:lstStyle/>
                    <a:p>
                      <a:pPr algn="ctr" fontAlgn="ctr"/>
                      <a:r>
                        <a:rPr lang="es-ES_tradnl"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1143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04034">
                <a:tc>
                  <a:txBody>
                    <a:bodyPr/>
                    <a:lstStyle/>
                    <a:p>
                      <a:pPr algn="ctr" fontAlgn="ctr"/>
                      <a:r>
                        <a:rPr lang="es-ES_tradnl"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1135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04034">
                <a:tc>
                  <a:txBody>
                    <a:bodyPr/>
                    <a:lstStyle/>
                    <a:p>
                      <a:pPr algn="ctr" fontAlgn="ctr"/>
                      <a:r>
                        <a:rPr lang="es-ES_tradnl"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a:rPr>
                        <a:t>479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04034">
                <a:tc>
                  <a:txBody>
                    <a:bodyPr/>
                    <a:lstStyle/>
                    <a:p>
                      <a:pPr algn="ctr" fontAlgn="ctr"/>
                      <a:r>
                        <a:rPr lang="es-ES_tradnl"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_tradnl"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_tradnl"/>
                    </a:p>
                  </a:txBody>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_tradnl" sz="1200" b="0" i="0" u="none" strike="noStrike" dirty="0">
                          <a:solidFill>
                            <a:srgbClr val="000000"/>
                          </a:solidFill>
                          <a:effectLst/>
                          <a:latin typeface="Arial"/>
                        </a:rPr>
                        <a:t>912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090521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- 2020</a:t>
            </a:r>
            <a:endParaRPr lang="es-ES_tradnl" b="1" dirty="0">
              <a:effectLst>
                <a:outerShdw blurRad="38100" dist="38100" dir="2700000" algn="tl">
                  <a:srgbClr val="C0C0C0"/>
                </a:outerShdw>
              </a:effectLst>
              <a:latin typeface="Arial" charset="0"/>
            </a:endParaRPr>
          </a:p>
        </p:txBody>
      </p:sp>
      <p:graphicFrame>
        <p:nvGraphicFramePr>
          <p:cNvPr id="2" name="Tabla 1"/>
          <p:cNvGraphicFramePr>
            <a:graphicFrameLocks noGrp="1"/>
          </p:cNvGraphicFramePr>
          <p:nvPr/>
        </p:nvGraphicFramePr>
        <p:xfrm>
          <a:off x="1043608" y="2132858"/>
          <a:ext cx="6900241" cy="2725686"/>
        </p:xfrm>
        <a:graphic>
          <a:graphicData uri="http://schemas.openxmlformats.org/drawingml/2006/table">
            <a:tbl>
              <a:tblPr/>
              <a:tblGrid>
                <a:gridCol w="468696">
                  <a:extLst>
                    <a:ext uri="{9D8B030D-6E8A-4147-A177-3AD203B41FA5}">
                      <a16:colId xmlns:a16="http://schemas.microsoft.com/office/drawing/2014/main" xmlns="" val="20000"/>
                    </a:ext>
                  </a:extLst>
                </a:gridCol>
                <a:gridCol w="1757609">
                  <a:extLst>
                    <a:ext uri="{9D8B030D-6E8A-4147-A177-3AD203B41FA5}">
                      <a16:colId xmlns:a16="http://schemas.microsoft.com/office/drawing/2014/main" xmlns="" val="20001"/>
                    </a:ext>
                  </a:extLst>
                </a:gridCol>
                <a:gridCol w="869040">
                  <a:extLst>
                    <a:ext uri="{9D8B030D-6E8A-4147-A177-3AD203B41FA5}">
                      <a16:colId xmlns:a16="http://schemas.microsoft.com/office/drawing/2014/main" xmlns="" val="20002"/>
                    </a:ext>
                  </a:extLst>
                </a:gridCol>
                <a:gridCol w="302699">
                  <a:extLst>
                    <a:ext uri="{9D8B030D-6E8A-4147-A177-3AD203B41FA5}">
                      <a16:colId xmlns:a16="http://schemas.microsoft.com/office/drawing/2014/main" xmlns="" val="20003"/>
                    </a:ext>
                  </a:extLst>
                </a:gridCol>
                <a:gridCol w="221328">
                  <a:extLst>
                    <a:ext uri="{9D8B030D-6E8A-4147-A177-3AD203B41FA5}">
                      <a16:colId xmlns:a16="http://schemas.microsoft.com/office/drawing/2014/main" xmlns="" val="20004"/>
                    </a:ext>
                  </a:extLst>
                </a:gridCol>
                <a:gridCol w="117174">
                  <a:extLst>
                    <a:ext uri="{9D8B030D-6E8A-4147-A177-3AD203B41FA5}">
                      <a16:colId xmlns:a16="http://schemas.microsoft.com/office/drawing/2014/main" xmlns="" val="20005"/>
                    </a:ext>
                  </a:extLst>
                </a:gridCol>
                <a:gridCol w="185525">
                  <a:extLst>
                    <a:ext uri="{9D8B030D-6E8A-4147-A177-3AD203B41FA5}">
                      <a16:colId xmlns:a16="http://schemas.microsoft.com/office/drawing/2014/main" xmlns="" val="20006"/>
                    </a:ext>
                  </a:extLst>
                </a:gridCol>
                <a:gridCol w="419874">
                  <a:extLst>
                    <a:ext uri="{9D8B030D-6E8A-4147-A177-3AD203B41FA5}">
                      <a16:colId xmlns:a16="http://schemas.microsoft.com/office/drawing/2014/main" xmlns="" val="20007"/>
                    </a:ext>
                  </a:extLst>
                </a:gridCol>
                <a:gridCol w="2558296">
                  <a:extLst>
                    <a:ext uri="{9D8B030D-6E8A-4147-A177-3AD203B41FA5}">
                      <a16:colId xmlns:a16="http://schemas.microsoft.com/office/drawing/2014/main" xmlns="" val="20008"/>
                    </a:ext>
                  </a:extLst>
                </a:gridCol>
              </a:tblGrid>
              <a:tr h="302854">
                <a:tc gridSpan="3">
                  <a:txBody>
                    <a:bodyPr/>
                    <a:lstStyle/>
                    <a:p>
                      <a:pPr algn="l" fontAlgn="ctr"/>
                      <a:r>
                        <a:rPr lang="es-ES_tradnl" sz="1200" b="1" i="0" u="none" strike="noStrike">
                          <a:solidFill>
                            <a:srgbClr val="000000"/>
                          </a:solidFill>
                          <a:effectLst/>
                          <a:latin typeface="Arial" panose="020B0604020202020204" pitchFamily="34" charset="0"/>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1" i="0" u="none" strike="noStrike">
                          <a:solidFill>
                            <a:srgbClr val="000000"/>
                          </a:solidFill>
                          <a:effectLst/>
                          <a:latin typeface="Arial" panose="020B0604020202020204" pitchFamily="34" charset="0"/>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02854">
                <a:tc>
                  <a:txBody>
                    <a:bodyPr/>
                    <a:lstStyle/>
                    <a:p>
                      <a:pPr algn="ctr" fontAlgn="ctr"/>
                      <a:r>
                        <a:rPr lang="es-ES_tradnl"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677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302854">
                <a:tc gridSpan="3">
                  <a:txBody>
                    <a:bodyPr/>
                    <a:lstStyle/>
                    <a:p>
                      <a:pPr algn="l" fontAlgn="ctr"/>
                      <a:r>
                        <a:rPr lang="es-ES_tradnl" sz="1200" b="1" i="0" u="none" strike="noStrike">
                          <a:solidFill>
                            <a:srgbClr val="000000"/>
                          </a:solidFill>
                          <a:effectLst/>
                          <a:latin typeface="Arial" panose="020B0604020202020204" pitchFamily="34" charset="0"/>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_tradnl"/>
                    </a:p>
                  </a:txBody>
                  <a:tcPr/>
                </a:tc>
                <a:tc hMerge="1">
                  <a:txBody>
                    <a:bodyPr/>
                    <a:lstStyle/>
                    <a:p>
                      <a:endParaRPr lang="es-ES_tradnl"/>
                    </a:p>
                  </a:txBody>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3246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02854">
                <a:tc>
                  <a:txBody>
                    <a:bodyPr/>
                    <a:lstStyle/>
                    <a:p>
                      <a:pPr algn="ctr" fontAlgn="ctr"/>
                      <a:r>
                        <a:rPr lang="es-ES_tradnl"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574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02854">
                <a:tc>
                  <a:txBody>
                    <a:bodyPr/>
                    <a:lstStyle/>
                    <a:p>
                      <a:pPr algn="ctr" fontAlgn="ctr"/>
                      <a:r>
                        <a:rPr lang="es-ES_tradnl" sz="1200" b="0" i="0" u="none" strike="noStrike">
                          <a:solidFill>
                            <a:srgbClr val="000000"/>
                          </a:solidFill>
                          <a:effectLst/>
                          <a:latin typeface="Arial" panose="020B0604020202020204" pitchFamily="34" charset="0"/>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207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02854">
                <a:tc>
                  <a:txBody>
                    <a:bodyPr/>
                    <a:lstStyle/>
                    <a:p>
                      <a:pPr algn="ctr" fontAlgn="ctr"/>
                      <a:r>
                        <a:rPr lang="es-ES_tradnl" sz="1200" b="0" i="0" u="none" strike="noStrike">
                          <a:solidFill>
                            <a:srgbClr val="000000"/>
                          </a:solidFill>
                          <a:effectLst/>
                          <a:latin typeface="Arial" panose="020B0604020202020204" pitchFamily="34" charset="0"/>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1100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02854">
                <a:tc>
                  <a:txBody>
                    <a:bodyPr/>
                    <a:lstStyle/>
                    <a:p>
                      <a:pPr algn="ctr" fontAlgn="ctr"/>
                      <a:r>
                        <a:rPr lang="es-ES_tradnl" sz="1200" b="0" i="0" u="none" strike="noStrike">
                          <a:solidFill>
                            <a:srgbClr val="000000"/>
                          </a:solidFill>
                          <a:effectLst/>
                          <a:latin typeface="Arial" panose="020B0604020202020204" pitchFamily="34" charset="0"/>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964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02854">
                <a:tc>
                  <a:txBody>
                    <a:bodyPr/>
                    <a:lstStyle/>
                    <a:p>
                      <a:pPr algn="ctr" fontAlgn="ctr"/>
                      <a:r>
                        <a:rPr lang="es-ES_tradnl" sz="1200" b="0" i="0" u="none" strike="noStrike">
                          <a:solidFill>
                            <a:srgbClr val="000000"/>
                          </a:solidFill>
                          <a:effectLst/>
                          <a:latin typeface="Arial" panose="020B0604020202020204" pitchFamily="34" charset="0"/>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401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02854">
                <a:tc>
                  <a:txBody>
                    <a:bodyPr/>
                    <a:lstStyle/>
                    <a:p>
                      <a:pPr algn="ctr" fontAlgn="ctr"/>
                      <a:r>
                        <a:rPr lang="es-ES_tradnl" sz="1200" b="0" i="0" u="none" strike="noStrike">
                          <a:solidFill>
                            <a:srgbClr val="000000"/>
                          </a:solidFill>
                          <a:effectLst/>
                          <a:latin typeface="Arial" panose="020B0604020202020204" pitchFamily="34" charset="0"/>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_tradnl" sz="1200" b="0" i="0" u="none" strike="noStrike">
                          <a:solidFill>
                            <a:srgbClr val="000000"/>
                          </a:solidFill>
                          <a:effectLst/>
                          <a:latin typeface="Arial" panose="020B0604020202020204" pitchFamily="34" charset="0"/>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_tradnl"/>
                    </a:p>
                  </a:txBody>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_tradnl" sz="1200" b="0" i="0" u="none" strike="noStrike" dirty="0">
                          <a:solidFill>
                            <a:srgbClr val="000000"/>
                          </a:solidFill>
                          <a:effectLst/>
                          <a:latin typeface="Arial" panose="020B0604020202020204" pitchFamily="34" charset="0"/>
                        </a:rPr>
                        <a:t>975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2880003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- 2021</a:t>
            </a:r>
            <a:endParaRPr lang="es-ES_tradnl" b="1" dirty="0">
              <a:effectLst>
                <a:outerShdw blurRad="38100" dist="38100" dir="2700000" algn="tl">
                  <a:srgbClr val="C0C0C0"/>
                </a:outerShdw>
              </a:effectLst>
              <a:latin typeface="Arial" charset="0"/>
            </a:endParaRPr>
          </a:p>
        </p:txBody>
      </p:sp>
      <p:graphicFrame>
        <p:nvGraphicFramePr>
          <p:cNvPr id="4" name="Tabla 3"/>
          <p:cNvGraphicFramePr>
            <a:graphicFrameLocks noGrp="1"/>
          </p:cNvGraphicFramePr>
          <p:nvPr>
            <p:extLst>
              <p:ext uri="{D42A27DB-BD31-4B8C-83A1-F6EECF244321}">
                <p14:modId xmlns:p14="http://schemas.microsoft.com/office/powerpoint/2010/main" val="1548295264"/>
              </p:ext>
            </p:extLst>
          </p:nvPr>
        </p:nvGraphicFramePr>
        <p:xfrm>
          <a:off x="1200151" y="1772813"/>
          <a:ext cx="6743698" cy="3085731"/>
        </p:xfrm>
        <a:graphic>
          <a:graphicData uri="http://schemas.openxmlformats.org/drawingml/2006/table">
            <a:tbl>
              <a:tblPr/>
              <a:tblGrid>
                <a:gridCol w="458063">
                  <a:extLst>
                    <a:ext uri="{9D8B030D-6E8A-4147-A177-3AD203B41FA5}">
                      <a16:colId xmlns:a16="http://schemas.microsoft.com/office/drawing/2014/main" xmlns="" val="20000"/>
                    </a:ext>
                  </a:extLst>
                </a:gridCol>
                <a:gridCol w="1717735">
                  <a:extLst>
                    <a:ext uri="{9D8B030D-6E8A-4147-A177-3AD203B41FA5}">
                      <a16:colId xmlns:a16="http://schemas.microsoft.com/office/drawing/2014/main" xmlns="" val="20001"/>
                    </a:ext>
                  </a:extLst>
                </a:gridCol>
                <a:gridCol w="849324">
                  <a:extLst>
                    <a:ext uri="{9D8B030D-6E8A-4147-A177-3AD203B41FA5}">
                      <a16:colId xmlns:a16="http://schemas.microsoft.com/office/drawing/2014/main" xmlns="" val="20002"/>
                    </a:ext>
                  </a:extLst>
                </a:gridCol>
                <a:gridCol w="295832">
                  <a:extLst>
                    <a:ext uri="{9D8B030D-6E8A-4147-A177-3AD203B41FA5}">
                      <a16:colId xmlns:a16="http://schemas.microsoft.com/office/drawing/2014/main" xmlns="" val="20003"/>
                    </a:ext>
                  </a:extLst>
                </a:gridCol>
                <a:gridCol w="216307">
                  <a:extLst>
                    <a:ext uri="{9D8B030D-6E8A-4147-A177-3AD203B41FA5}">
                      <a16:colId xmlns:a16="http://schemas.microsoft.com/office/drawing/2014/main" xmlns="" val="20004"/>
                    </a:ext>
                  </a:extLst>
                </a:gridCol>
                <a:gridCol w="114516">
                  <a:extLst>
                    <a:ext uri="{9D8B030D-6E8A-4147-A177-3AD203B41FA5}">
                      <a16:colId xmlns:a16="http://schemas.microsoft.com/office/drawing/2014/main" xmlns="" val="20005"/>
                    </a:ext>
                  </a:extLst>
                </a:gridCol>
                <a:gridCol w="181316">
                  <a:extLst>
                    <a:ext uri="{9D8B030D-6E8A-4147-A177-3AD203B41FA5}">
                      <a16:colId xmlns:a16="http://schemas.microsoft.com/office/drawing/2014/main" xmlns="" val="20006"/>
                    </a:ext>
                  </a:extLst>
                </a:gridCol>
                <a:gridCol w="410348">
                  <a:extLst>
                    <a:ext uri="{9D8B030D-6E8A-4147-A177-3AD203B41FA5}">
                      <a16:colId xmlns:a16="http://schemas.microsoft.com/office/drawing/2014/main" xmlns="" val="20007"/>
                    </a:ext>
                  </a:extLst>
                </a:gridCol>
                <a:gridCol w="2500257">
                  <a:extLst>
                    <a:ext uri="{9D8B030D-6E8A-4147-A177-3AD203B41FA5}">
                      <a16:colId xmlns:a16="http://schemas.microsoft.com/office/drawing/2014/main" xmlns="" val="20008"/>
                    </a:ext>
                  </a:extLst>
                </a:gridCol>
              </a:tblGrid>
              <a:tr h="342859">
                <a:tc gridSpan="3">
                  <a:txBody>
                    <a:bodyPr/>
                    <a:lstStyle/>
                    <a:p>
                      <a:pPr algn="l" fontAlgn="ctr"/>
                      <a:r>
                        <a:rPr lang="es-ES_tradnl" sz="1200" b="1" i="0" u="none" strike="noStrike">
                          <a:solidFill>
                            <a:srgbClr val="000000"/>
                          </a:solidFill>
                          <a:effectLst/>
                          <a:latin typeface="Arial" panose="020B0604020202020204" pitchFamily="34" charset="0"/>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1" i="0" u="none" strike="noStrike">
                          <a:solidFill>
                            <a:srgbClr val="000000"/>
                          </a:solidFill>
                          <a:effectLst/>
                          <a:latin typeface="Arial" panose="020B0604020202020204" pitchFamily="34" charset="0"/>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42859">
                <a:tc>
                  <a:txBody>
                    <a:bodyPr/>
                    <a:lstStyle/>
                    <a:p>
                      <a:pPr algn="ctr" fontAlgn="ctr"/>
                      <a:r>
                        <a:rPr lang="es-ES_tradnl"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257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342859">
                <a:tc gridSpan="3">
                  <a:txBody>
                    <a:bodyPr/>
                    <a:lstStyle/>
                    <a:p>
                      <a:pPr algn="l" fontAlgn="ctr"/>
                      <a:r>
                        <a:rPr lang="es-ES_tradnl" sz="1200" b="1" i="0" u="none" strike="noStrike">
                          <a:solidFill>
                            <a:srgbClr val="000000"/>
                          </a:solidFill>
                          <a:effectLst/>
                          <a:latin typeface="Arial" panose="020B0604020202020204" pitchFamily="34" charset="0"/>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ES"/>
                    </a:p>
                  </a:txBody>
                  <a:tcPr/>
                </a:tc>
                <a:tc hMerge="1">
                  <a:txBody>
                    <a:bodyPr/>
                    <a:lstStyle/>
                    <a:p>
                      <a:endParaRPr lang="es-ES"/>
                    </a:p>
                  </a:txBody>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3914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342859">
                <a:tc>
                  <a:txBody>
                    <a:bodyPr/>
                    <a:lstStyle/>
                    <a:p>
                      <a:pPr algn="ctr" fontAlgn="ctr"/>
                      <a:r>
                        <a:rPr lang="es-ES_tradnl"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ES_tradnl"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657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42859">
                <a:tc>
                  <a:txBody>
                    <a:bodyPr/>
                    <a:lstStyle/>
                    <a:p>
                      <a:pPr algn="ctr" fontAlgn="ctr"/>
                      <a:r>
                        <a:rPr lang="es-ES_tradnl" sz="1200" b="0" i="0" u="none" strike="noStrike">
                          <a:solidFill>
                            <a:srgbClr val="000000"/>
                          </a:solidFill>
                          <a:effectLst/>
                          <a:latin typeface="Arial" panose="020B0604020202020204" pitchFamily="34" charset="0"/>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dirty="0">
                          <a:solidFill>
                            <a:srgbClr val="000000"/>
                          </a:solidFill>
                          <a:effectLst/>
                          <a:latin typeface="Arial" panose="020B0604020202020204" pitchFamily="34" charset="0"/>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244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42859">
                <a:tc>
                  <a:txBody>
                    <a:bodyPr/>
                    <a:lstStyle/>
                    <a:p>
                      <a:pPr algn="ctr" fontAlgn="ctr"/>
                      <a:r>
                        <a:rPr lang="es-ES_tradnl" sz="1200" b="0" i="0" u="none" strike="noStrike">
                          <a:solidFill>
                            <a:srgbClr val="000000"/>
                          </a:solidFill>
                          <a:effectLst/>
                          <a:latin typeface="Arial" panose="020B0604020202020204" pitchFamily="34" charset="0"/>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1238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42859">
                <a:tc>
                  <a:txBody>
                    <a:bodyPr/>
                    <a:lstStyle/>
                    <a:p>
                      <a:pPr algn="ctr" fontAlgn="ctr"/>
                      <a:r>
                        <a:rPr lang="es-ES_tradnl" sz="1200" b="0" i="0" u="none" strike="noStrike">
                          <a:solidFill>
                            <a:srgbClr val="000000"/>
                          </a:solidFill>
                          <a:effectLst/>
                          <a:latin typeface="Arial" panose="020B0604020202020204" pitchFamily="34" charset="0"/>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1384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42859">
                <a:tc>
                  <a:txBody>
                    <a:bodyPr/>
                    <a:lstStyle/>
                    <a:p>
                      <a:pPr algn="ctr" fontAlgn="ctr"/>
                      <a:r>
                        <a:rPr lang="es-ES_tradnl" sz="1200" b="0" i="0" u="none" strike="noStrike">
                          <a:solidFill>
                            <a:srgbClr val="000000"/>
                          </a:solidFill>
                          <a:effectLst/>
                          <a:latin typeface="Arial" panose="020B0604020202020204" pitchFamily="34" charset="0"/>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ES_tradnl" sz="1200" b="0" i="0" u="none" strike="noStrike">
                          <a:solidFill>
                            <a:srgbClr val="000000"/>
                          </a:solidFill>
                          <a:effectLst/>
                          <a:latin typeface="Arial" panose="020B0604020202020204" pitchFamily="34" charset="0"/>
                        </a:rPr>
                        <a:t>391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42859">
                <a:tc>
                  <a:txBody>
                    <a:bodyPr/>
                    <a:lstStyle/>
                    <a:p>
                      <a:pPr algn="ctr" fontAlgn="ctr"/>
                      <a:r>
                        <a:rPr lang="es-ES_tradnl" sz="1200" b="0" i="0" u="none" strike="noStrike">
                          <a:solidFill>
                            <a:srgbClr val="000000"/>
                          </a:solidFill>
                          <a:effectLst/>
                          <a:latin typeface="Arial" panose="020B0604020202020204" pitchFamily="34" charset="0"/>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s-ES_tradnl" sz="1200" b="0" i="0" u="none" strike="noStrike">
                          <a:solidFill>
                            <a:srgbClr val="000000"/>
                          </a:solidFill>
                          <a:effectLst/>
                          <a:latin typeface="Arial" panose="020B0604020202020204" pitchFamily="34" charset="0"/>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s-ES"/>
                    </a:p>
                  </a:txBody>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s-ES_tradnl"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s-ES_tradnl" sz="1200" b="0" i="0" u="none" strike="noStrike" dirty="0">
                          <a:solidFill>
                            <a:srgbClr val="000000"/>
                          </a:solidFill>
                          <a:effectLst/>
                          <a:latin typeface="Arial" panose="020B0604020202020204" pitchFamily="34" charset="0"/>
                        </a:rPr>
                        <a:t>1002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29150485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- 2022</a:t>
            </a:r>
            <a:endParaRPr lang="es-ES_tradnl" b="1" dirty="0">
              <a:effectLst>
                <a:outerShdw blurRad="38100" dist="38100" dir="2700000" algn="tl">
                  <a:srgbClr val="C0C0C0"/>
                </a:outerShdw>
              </a:effectLst>
              <a:latin typeface="Arial"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733357957"/>
              </p:ext>
            </p:extLst>
          </p:nvPr>
        </p:nvGraphicFramePr>
        <p:xfrm>
          <a:off x="899591" y="1772816"/>
          <a:ext cx="7560840" cy="3816423"/>
        </p:xfrm>
        <a:graphic>
          <a:graphicData uri="http://schemas.openxmlformats.org/drawingml/2006/table">
            <a:tbl>
              <a:tblPr/>
              <a:tblGrid>
                <a:gridCol w="513567">
                  <a:extLst>
                    <a:ext uri="{9D8B030D-6E8A-4147-A177-3AD203B41FA5}">
                      <a16:colId xmlns:a16="http://schemas.microsoft.com/office/drawing/2014/main" xmlns="" val="20000"/>
                    </a:ext>
                  </a:extLst>
                </a:gridCol>
                <a:gridCol w="1925875">
                  <a:extLst>
                    <a:ext uri="{9D8B030D-6E8A-4147-A177-3AD203B41FA5}">
                      <a16:colId xmlns:a16="http://schemas.microsoft.com/office/drawing/2014/main" xmlns="" val="20001"/>
                    </a:ext>
                  </a:extLst>
                </a:gridCol>
                <a:gridCol w="952237">
                  <a:extLst>
                    <a:ext uri="{9D8B030D-6E8A-4147-A177-3AD203B41FA5}">
                      <a16:colId xmlns:a16="http://schemas.microsoft.com/office/drawing/2014/main" xmlns="" val="20002"/>
                    </a:ext>
                  </a:extLst>
                </a:gridCol>
                <a:gridCol w="331678">
                  <a:extLst>
                    <a:ext uri="{9D8B030D-6E8A-4147-A177-3AD203B41FA5}">
                      <a16:colId xmlns:a16="http://schemas.microsoft.com/office/drawing/2014/main" xmlns="" val="20003"/>
                    </a:ext>
                  </a:extLst>
                </a:gridCol>
                <a:gridCol w="242518">
                  <a:extLst>
                    <a:ext uri="{9D8B030D-6E8A-4147-A177-3AD203B41FA5}">
                      <a16:colId xmlns:a16="http://schemas.microsoft.com/office/drawing/2014/main" xmlns="" val="20004"/>
                    </a:ext>
                  </a:extLst>
                </a:gridCol>
                <a:gridCol w="128392">
                  <a:extLst>
                    <a:ext uri="{9D8B030D-6E8A-4147-A177-3AD203B41FA5}">
                      <a16:colId xmlns:a16="http://schemas.microsoft.com/office/drawing/2014/main" xmlns="" val="20005"/>
                    </a:ext>
                  </a:extLst>
                </a:gridCol>
                <a:gridCol w="203286">
                  <a:extLst>
                    <a:ext uri="{9D8B030D-6E8A-4147-A177-3AD203B41FA5}">
                      <a16:colId xmlns:a16="http://schemas.microsoft.com/office/drawing/2014/main" xmlns="" val="20006"/>
                    </a:ext>
                  </a:extLst>
                </a:gridCol>
                <a:gridCol w="460071">
                  <a:extLst>
                    <a:ext uri="{9D8B030D-6E8A-4147-A177-3AD203B41FA5}">
                      <a16:colId xmlns:a16="http://schemas.microsoft.com/office/drawing/2014/main" xmlns="" val="20007"/>
                    </a:ext>
                  </a:extLst>
                </a:gridCol>
                <a:gridCol w="2803216">
                  <a:extLst>
                    <a:ext uri="{9D8B030D-6E8A-4147-A177-3AD203B41FA5}">
                      <a16:colId xmlns:a16="http://schemas.microsoft.com/office/drawing/2014/main" xmlns="" val="20008"/>
                    </a:ext>
                  </a:extLst>
                </a:gridCol>
              </a:tblGrid>
              <a:tr h="424047">
                <a:tc gridSpan="3">
                  <a:txBody>
                    <a:bodyPr/>
                    <a:lstStyle/>
                    <a:p>
                      <a:pPr algn="l" fontAlgn="ctr"/>
                      <a:r>
                        <a:rPr lang="en-US" sz="1200" b="1" i="0" u="none" strike="noStrike" dirty="0">
                          <a:solidFill>
                            <a:srgbClr val="000000"/>
                          </a:solidFill>
                          <a:effectLst/>
                          <a:latin typeface="Arial"/>
                        </a:rPr>
                        <a:t>40: </a:t>
                      </a:r>
                      <a:r>
                        <a:rPr lang="en-US" sz="1200" b="1" i="0" u="none" strike="noStrike" dirty="0" err="1">
                          <a:solidFill>
                            <a:srgbClr val="000000"/>
                          </a:solidFill>
                          <a:effectLst/>
                          <a:latin typeface="Arial"/>
                        </a:rPr>
                        <a:t>Pacientes</a:t>
                      </a:r>
                      <a:r>
                        <a:rPr lang="en-US" sz="1200" b="1" i="0" u="none" strike="noStrike" dirty="0">
                          <a:solidFill>
                            <a:srgbClr val="000000"/>
                          </a:solidFill>
                          <a:effectLst/>
                          <a:latin typeface="Arial"/>
                        </a:rPr>
                        <a:t> en </a:t>
                      </a:r>
                      <a:r>
                        <a:rPr lang="en-US" sz="1200" b="1" i="0" u="none" strike="noStrike" dirty="0" err="1">
                          <a:solidFill>
                            <a:srgbClr val="000000"/>
                          </a:solidFill>
                          <a:effectLst/>
                          <a:latin typeface="Arial"/>
                        </a:rPr>
                        <a:t>Observación</a:t>
                      </a:r>
                      <a:r>
                        <a:rPr lang="en-US" sz="1200" b="1" i="0" u="none" strike="noStrike" dirty="0">
                          <a:solidFill>
                            <a:srgbClr val="000000"/>
                          </a:solidFill>
                          <a:effectLst/>
                          <a:latin typeface="Arial"/>
                        </a:rPr>
                        <a:t>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424047">
                <a:tc>
                  <a:txBody>
                    <a:bodyPr/>
                    <a:lstStyle/>
                    <a:p>
                      <a:pPr algn="ctr" fontAlgn="ctr"/>
                      <a:r>
                        <a:rPr lang="en-U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629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424047">
                <a:tc gridSpan="3">
                  <a:txBody>
                    <a:bodyPr/>
                    <a:lstStyle/>
                    <a:p>
                      <a:pPr algn="l" fontAlgn="ctr"/>
                      <a:r>
                        <a:rPr lang="en-U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4526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424047">
                <a:tc>
                  <a:txBody>
                    <a:bodyPr/>
                    <a:lstStyle/>
                    <a:p>
                      <a:pPr algn="ctr" fontAlgn="ctr"/>
                      <a:r>
                        <a:rPr lang="en-U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1022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424047">
                <a:tc>
                  <a:txBody>
                    <a:bodyPr/>
                    <a:lstStyle/>
                    <a:p>
                      <a:pPr algn="ctr" fontAlgn="ctr"/>
                      <a:r>
                        <a:rPr lang="en-U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298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424047">
                <a:tc>
                  <a:txBody>
                    <a:bodyPr/>
                    <a:lstStyle/>
                    <a:p>
                      <a:pPr algn="ctr" fontAlgn="ctr"/>
                      <a:r>
                        <a:rPr lang="en-U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1244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424047">
                <a:tc>
                  <a:txBody>
                    <a:bodyPr/>
                    <a:lstStyle/>
                    <a:p>
                      <a:pPr algn="ctr" fontAlgn="ctr"/>
                      <a:r>
                        <a:rPr lang="en-U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a:rPr>
                        <a:t>1508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424047">
                <a:tc>
                  <a:txBody>
                    <a:bodyPr/>
                    <a:lstStyle/>
                    <a:p>
                      <a:pPr algn="ctr" fontAlgn="ctr"/>
                      <a:r>
                        <a:rPr lang="en-U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454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424047">
                <a:tc>
                  <a:txBody>
                    <a:bodyPr/>
                    <a:lstStyle/>
                    <a:p>
                      <a:pPr algn="ctr" fontAlgn="ctr"/>
                      <a:r>
                        <a:rPr lang="en-U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n-U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a:rPr>
                        <a:t>1094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860048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0626" name="Rectangle 6"/>
          <p:cNvSpPr>
            <a:spLocks noChangeArrowheads="1"/>
          </p:cNvSpPr>
          <p:nvPr/>
        </p:nvSpPr>
        <p:spPr bwMode="auto">
          <a:xfrm>
            <a:off x="-323850" y="-6350"/>
            <a:ext cx="9982200" cy="914400"/>
          </a:xfrm>
          <a:prstGeom prst="rect">
            <a:avLst/>
          </a:prstGeom>
          <a:noFill/>
          <a:ln w="9525">
            <a:noFill/>
            <a:miter lim="800000"/>
            <a:headEnd/>
            <a:tailEnd/>
          </a:ln>
        </p:spPr>
        <p:txBody>
          <a:bodyPr lIns="92075" tIns="46037" rIns="92075" bIns="46037" anchor="ctr"/>
          <a:lstStyle/>
          <a:p>
            <a:pPr algn="ctr" defTabSz="762000" eaLnBrk="0" fontAlgn="base" hangingPunct="0">
              <a:spcBef>
                <a:spcPct val="0"/>
              </a:spcBef>
              <a:spcAft>
                <a:spcPct val="0"/>
              </a:spcAft>
              <a:defRPr/>
            </a:pPr>
            <a:r>
              <a:rPr lang="es-ES_tradnl" b="1" dirty="0">
                <a:solidFill>
                  <a:prstClr val="black"/>
                </a:solidFill>
                <a:effectLst>
                  <a:outerShdw blurRad="38100" dist="38100" dir="2700000" algn="tl">
                    <a:srgbClr val="010199"/>
                  </a:outerShdw>
                </a:effectLst>
                <a:latin typeface="Comic Sans MS" pitchFamily="66" charset="0"/>
              </a:rPr>
              <a:t>POBLACION ASIGNADA 2023</a:t>
            </a:r>
          </a:p>
          <a:p>
            <a:pPr algn="ctr" defTabSz="762000" eaLnBrk="0" fontAlgn="base" hangingPunct="0">
              <a:spcBef>
                <a:spcPct val="0"/>
              </a:spcBef>
              <a:spcAft>
                <a:spcPct val="0"/>
              </a:spcAft>
              <a:defRPr/>
            </a:pPr>
            <a:r>
              <a:rPr lang="es-ES_tradnl" sz="2000" b="1" dirty="0">
                <a:solidFill>
                  <a:prstClr val="black"/>
                </a:solidFill>
                <a:effectLst>
                  <a:outerShdw blurRad="38100" dist="38100" dir="2700000" algn="tl">
                    <a:srgbClr val="010199"/>
                  </a:outerShdw>
                </a:effectLst>
                <a:latin typeface="Comic Sans MS" pitchFamily="66" charset="0"/>
              </a:rPr>
              <a:t>HOSPITAL ESPINAR </a:t>
            </a:r>
          </a:p>
        </p:txBody>
      </p:sp>
      <p:graphicFrame>
        <p:nvGraphicFramePr>
          <p:cNvPr id="26" name="Object 30"/>
          <p:cNvGraphicFramePr>
            <a:graphicFrameLocks noChangeAspect="1"/>
          </p:cNvGraphicFramePr>
          <p:nvPr>
            <p:extLst>
              <p:ext uri="{D42A27DB-BD31-4B8C-83A1-F6EECF244321}">
                <p14:modId xmlns:p14="http://schemas.microsoft.com/office/powerpoint/2010/main" val="2517478536"/>
              </p:ext>
            </p:extLst>
          </p:nvPr>
        </p:nvGraphicFramePr>
        <p:xfrm>
          <a:off x="3635896" y="1170081"/>
          <a:ext cx="5408623" cy="4392717"/>
        </p:xfrm>
        <a:graphic>
          <a:graphicData uri="http://schemas.openxmlformats.org/presentationml/2006/ole">
            <mc:AlternateContent xmlns:mc="http://schemas.openxmlformats.org/markup-compatibility/2006">
              <mc:Choice xmlns:v="urn:schemas-microsoft-com:vml" Requires="v">
                <p:oleObj spid="_x0000_s8240" name="CorelDRAW" r:id="rId4" imgW="3441497" imgH="3318358" progId="CorelDraw.Graphic.12">
                  <p:embed/>
                </p:oleObj>
              </mc:Choice>
              <mc:Fallback>
                <p:oleObj name="CorelDRAW" r:id="rId4" imgW="3441497" imgH="3318358" progId="CorelDraw.Graphic.1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896" y="1170081"/>
                        <a:ext cx="5408623" cy="4392717"/>
                      </a:xfrm>
                      <a:prstGeom prst="rect">
                        <a:avLst/>
                      </a:prstGeom>
                      <a:noFill/>
                      <a:ln>
                        <a:noFill/>
                      </a:ln>
                      <a:effectLst/>
                    </p:spPr>
                  </p:pic>
                </p:oleObj>
              </mc:Fallback>
            </mc:AlternateContent>
          </a:graphicData>
        </a:graphic>
      </p:graphicFrame>
      <p:graphicFrame>
        <p:nvGraphicFramePr>
          <p:cNvPr id="27" name="Group 334"/>
          <p:cNvGraphicFramePr>
            <a:graphicFrameLocks noGrp="1"/>
          </p:cNvGraphicFramePr>
          <p:nvPr>
            <p:extLst>
              <p:ext uri="{D42A27DB-BD31-4B8C-83A1-F6EECF244321}">
                <p14:modId xmlns:p14="http://schemas.microsoft.com/office/powerpoint/2010/main" val="3588715424"/>
              </p:ext>
            </p:extLst>
          </p:nvPr>
        </p:nvGraphicFramePr>
        <p:xfrm>
          <a:off x="6189586" y="3284984"/>
          <a:ext cx="1025121" cy="332613"/>
        </p:xfrm>
        <a:graphic>
          <a:graphicData uri="http://schemas.openxmlformats.org/drawingml/2006/table">
            <a:tbl>
              <a:tblPr/>
              <a:tblGrid>
                <a:gridCol w="1025121">
                  <a:extLst>
                    <a:ext uri="{9D8B030D-6E8A-4147-A177-3AD203B41FA5}">
                      <a16:colId xmlns:a16="http://schemas.microsoft.com/office/drawing/2014/main" xmlns="" val="20000"/>
                    </a:ext>
                  </a:extLst>
                </a:gridCol>
              </a:tblGrid>
              <a:tr h="33261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12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+ 16863</a:t>
                      </a:r>
                      <a:endParaRPr kumimoji="0" lang="es-ES" sz="12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8" name="Group 344"/>
          <p:cNvGraphicFramePr>
            <a:graphicFrameLocks noGrp="1"/>
          </p:cNvGraphicFramePr>
          <p:nvPr>
            <p:extLst>
              <p:ext uri="{D42A27DB-BD31-4B8C-83A1-F6EECF244321}">
                <p14:modId xmlns:p14="http://schemas.microsoft.com/office/powerpoint/2010/main" val="3548516038"/>
              </p:ext>
            </p:extLst>
          </p:nvPr>
        </p:nvGraphicFramePr>
        <p:xfrm>
          <a:off x="7596336" y="479715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836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Group 354"/>
          <p:cNvGraphicFramePr>
            <a:graphicFrameLocks noGrp="1"/>
          </p:cNvGraphicFramePr>
          <p:nvPr>
            <p:extLst>
              <p:ext uri="{D42A27DB-BD31-4B8C-83A1-F6EECF244321}">
                <p14:modId xmlns:p14="http://schemas.microsoft.com/office/powerpoint/2010/main" val="2219626289"/>
              </p:ext>
            </p:extLst>
          </p:nvPr>
        </p:nvGraphicFramePr>
        <p:xfrm>
          <a:off x="4860032" y="22768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a:t>
                      </a:r>
                      <a:r>
                        <a:rPr kumimoji="0" lang="es-ES" sz="800" b="1" i="0" u="none" strike="noStrike" cap="none" normalizeH="0" baseline="0" dirty="0">
                          <a:ln>
                            <a:noFill/>
                          </a:ln>
                          <a:solidFill>
                            <a:srgbClr val="FD0D07"/>
                          </a:solidFill>
                          <a:effectLst>
                            <a:outerShdw blurRad="38100" dist="38100" dir="2700000" algn="tl">
                              <a:srgbClr val="FFFFFF"/>
                            </a:outerShdw>
                          </a:effectLst>
                          <a:latin typeface="Arial" charset="0"/>
                          <a:cs typeface="Arial" charset="0"/>
                        </a:rPr>
                        <a:t>9064</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Group 364"/>
          <p:cNvGraphicFramePr>
            <a:graphicFrameLocks noGrp="1"/>
          </p:cNvGraphicFramePr>
          <p:nvPr>
            <p:extLst>
              <p:ext uri="{D42A27DB-BD31-4B8C-83A1-F6EECF244321}">
                <p14:modId xmlns:p14="http://schemas.microsoft.com/office/powerpoint/2010/main" val="411090946"/>
              </p:ext>
            </p:extLst>
          </p:nvPr>
        </p:nvGraphicFramePr>
        <p:xfrm>
          <a:off x="7524328" y="4077072"/>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925</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Group 374"/>
          <p:cNvGraphicFramePr>
            <a:graphicFrameLocks noGrp="1"/>
          </p:cNvGraphicFramePr>
          <p:nvPr>
            <p:extLst>
              <p:ext uri="{D42A27DB-BD31-4B8C-83A1-F6EECF244321}">
                <p14:modId xmlns:p14="http://schemas.microsoft.com/office/powerpoint/2010/main" val="927535562"/>
              </p:ext>
            </p:extLst>
          </p:nvPr>
        </p:nvGraphicFramePr>
        <p:xfrm>
          <a:off x="6732240" y="2107811"/>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1912</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2" name="Group 394"/>
          <p:cNvGraphicFramePr>
            <a:graphicFrameLocks noGrp="1"/>
          </p:cNvGraphicFramePr>
          <p:nvPr>
            <p:extLst>
              <p:ext uri="{D42A27DB-BD31-4B8C-83A1-F6EECF244321}">
                <p14:modId xmlns:p14="http://schemas.microsoft.com/office/powerpoint/2010/main" val="923278233"/>
              </p:ext>
            </p:extLst>
          </p:nvPr>
        </p:nvGraphicFramePr>
        <p:xfrm>
          <a:off x="4299634" y="3212976"/>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1440</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3" name="Group 404"/>
          <p:cNvGraphicFramePr>
            <a:graphicFrameLocks noGrp="1"/>
          </p:cNvGraphicFramePr>
          <p:nvPr>
            <p:extLst>
              <p:ext uri="{D42A27DB-BD31-4B8C-83A1-F6EECF244321}">
                <p14:modId xmlns:p14="http://schemas.microsoft.com/office/powerpoint/2010/main" val="2757452816"/>
              </p:ext>
            </p:extLst>
          </p:nvPr>
        </p:nvGraphicFramePr>
        <p:xfrm>
          <a:off x="6372200" y="1844824"/>
          <a:ext cx="735231" cy="335280"/>
        </p:xfrm>
        <a:graphic>
          <a:graphicData uri="http://schemas.openxmlformats.org/drawingml/2006/table">
            <a:tbl>
              <a:tblPr/>
              <a:tblGrid>
                <a:gridCol w="735231">
                  <a:extLst>
                    <a:ext uri="{9D8B030D-6E8A-4147-A177-3AD203B41FA5}">
                      <a16:colId xmlns:a16="http://schemas.microsoft.com/office/drawing/2014/main" xmlns="" val="20000"/>
                    </a:ext>
                  </a:extLst>
                </a:gridCol>
              </a:tblGrid>
              <a:tr h="28144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2726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7" name="Group 374"/>
          <p:cNvGraphicFramePr>
            <a:graphicFrameLocks noGrp="1"/>
          </p:cNvGraphicFramePr>
          <p:nvPr>
            <p:extLst>
              <p:ext uri="{D42A27DB-BD31-4B8C-83A1-F6EECF244321}">
                <p14:modId xmlns:p14="http://schemas.microsoft.com/office/powerpoint/2010/main" val="3147091464"/>
              </p:ext>
            </p:extLst>
          </p:nvPr>
        </p:nvGraphicFramePr>
        <p:xfrm>
          <a:off x="7452320"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5089</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0" name="Group 374"/>
          <p:cNvGraphicFramePr>
            <a:graphicFrameLocks noGrp="1"/>
          </p:cNvGraphicFramePr>
          <p:nvPr>
            <p:extLst>
              <p:ext uri="{D42A27DB-BD31-4B8C-83A1-F6EECF244321}">
                <p14:modId xmlns:p14="http://schemas.microsoft.com/office/powerpoint/2010/main" val="2258701604"/>
              </p:ext>
            </p:extLst>
          </p:nvPr>
        </p:nvGraphicFramePr>
        <p:xfrm>
          <a:off x="6244947" y="2708920"/>
          <a:ext cx="914400" cy="360040"/>
        </p:xfrm>
        <a:graphic>
          <a:graphicData uri="http://schemas.openxmlformats.org/drawingml/2006/table">
            <a:tbl>
              <a:tblPr/>
              <a:tblGrid>
                <a:gridCol w="914400">
                  <a:extLst>
                    <a:ext uri="{9D8B030D-6E8A-4147-A177-3AD203B41FA5}">
                      <a16:colId xmlns:a16="http://schemas.microsoft.com/office/drawing/2014/main" xmlns="" val="20000"/>
                    </a:ext>
                  </a:extLst>
                </a:gridCol>
              </a:tblGrid>
              <a:tr h="36004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s-ES" sz="800" b="1" i="0" u="none" strike="noStrike" cap="none" normalizeH="0" baseline="0" dirty="0">
                          <a:ln>
                            <a:noFill/>
                          </a:ln>
                          <a:solidFill>
                            <a:srgbClr val="FF0000"/>
                          </a:solidFill>
                          <a:effectLst>
                            <a:outerShdw blurRad="38100" dist="38100" dir="2700000" algn="tl">
                              <a:srgbClr val="FFFFFF"/>
                            </a:outerShdw>
                          </a:effectLst>
                          <a:latin typeface="Arial" charset="0"/>
                          <a:cs typeface="Arial" charset="0"/>
                        </a:rPr>
                        <a:t>                    39426</a:t>
                      </a:r>
                      <a:endParaRPr kumimoji="0" lang="es-ES" sz="1800" b="0" i="0" u="none" strike="noStrike" cap="none" normalizeH="0" baseline="0" dirty="0">
                        <a:ln>
                          <a:noFill/>
                        </a:ln>
                        <a:solidFill>
                          <a:schemeClr val="tx1"/>
                        </a:solidFill>
                        <a:effectLst>
                          <a:outerShdw blurRad="38100" dist="38100" dir="2700000" algn="tl">
                            <a:srgbClr val="FFFFFF"/>
                          </a:outerShdw>
                        </a:effectLst>
                        <a:latin typeface="Arial"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17" name="2 Gráfico"/>
          <p:cNvGraphicFramePr>
            <a:graphicFrameLocks/>
          </p:cNvGraphicFramePr>
          <p:nvPr>
            <p:extLst>
              <p:ext uri="{D42A27DB-BD31-4B8C-83A1-F6EECF244321}">
                <p14:modId xmlns:p14="http://schemas.microsoft.com/office/powerpoint/2010/main" val="142997871"/>
              </p:ext>
            </p:extLst>
          </p:nvPr>
        </p:nvGraphicFramePr>
        <p:xfrm>
          <a:off x="100062" y="2708920"/>
          <a:ext cx="4356872" cy="2695617"/>
        </p:xfrm>
        <a:graphic>
          <a:graphicData uri="http://schemas.openxmlformats.org/drawingml/2006/chart">
            <c:chart xmlns:c="http://schemas.openxmlformats.org/drawingml/2006/chart" xmlns:r="http://schemas.openxmlformats.org/officeDocument/2006/relationships" r:id="rId6"/>
          </a:graphicData>
        </a:graphic>
      </p:graphicFrame>
      <p:pic>
        <p:nvPicPr>
          <p:cNvPr id="1433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9704" y="62907"/>
            <a:ext cx="2664296"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497" y="33040"/>
            <a:ext cx="2304256" cy="1811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74" name="Picture 3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7625" y="5661248"/>
            <a:ext cx="637222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6279472"/>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2 Rectángulo"/>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- 2023</a:t>
            </a:r>
            <a:endParaRPr lang="es-ES_tradnl" b="1" dirty="0">
              <a:effectLst>
                <a:outerShdw blurRad="38100" dist="38100" dir="2700000" algn="tl">
                  <a:srgbClr val="C0C0C0"/>
                </a:outerShdw>
              </a:effectLst>
              <a:latin typeface="Arial" charset="0"/>
            </a:endParaRPr>
          </a:p>
        </p:txBody>
      </p:sp>
      <p:graphicFrame>
        <p:nvGraphicFramePr>
          <p:cNvPr id="4" name="Table 3"/>
          <p:cNvGraphicFramePr>
            <a:graphicFrameLocks noGrp="1"/>
          </p:cNvGraphicFramePr>
          <p:nvPr/>
        </p:nvGraphicFramePr>
        <p:xfrm>
          <a:off x="1200151" y="3005931"/>
          <a:ext cx="6743698" cy="1714500"/>
        </p:xfrm>
        <a:graphic>
          <a:graphicData uri="http://schemas.openxmlformats.org/drawingml/2006/table">
            <a:tbl>
              <a:tblPr/>
              <a:tblGrid>
                <a:gridCol w="458063">
                  <a:extLst>
                    <a:ext uri="{9D8B030D-6E8A-4147-A177-3AD203B41FA5}">
                      <a16:colId xmlns:a16="http://schemas.microsoft.com/office/drawing/2014/main" xmlns="" val="20000"/>
                    </a:ext>
                  </a:extLst>
                </a:gridCol>
                <a:gridCol w="1717735">
                  <a:extLst>
                    <a:ext uri="{9D8B030D-6E8A-4147-A177-3AD203B41FA5}">
                      <a16:colId xmlns:a16="http://schemas.microsoft.com/office/drawing/2014/main" xmlns="" val="20001"/>
                    </a:ext>
                  </a:extLst>
                </a:gridCol>
                <a:gridCol w="849324">
                  <a:extLst>
                    <a:ext uri="{9D8B030D-6E8A-4147-A177-3AD203B41FA5}">
                      <a16:colId xmlns:a16="http://schemas.microsoft.com/office/drawing/2014/main" xmlns="" val="20002"/>
                    </a:ext>
                  </a:extLst>
                </a:gridCol>
                <a:gridCol w="295832">
                  <a:extLst>
                    <a:ext uri="{9D8B030D-6E8A-4147-A177-3AD203B41FA5}">
                      <a16:colId xmlns:a16="http://schemas.microsoft.com/office/drawing/2014/main" xmlns="" val="20003"/>
                    </a:ext>
                  </a:extLst>
                </a:gridCol>
                <a:gridCol w="216307">
                  <a:extLst>
                    <a:ext uri="{9D8B030D-6E8A-4147-A177-3AD203B41FA5}">
                      <a16:colId xmlns:a16="http://schemas.microsoft.com/office/drawing/2014/main" xmlns="" val="20004"/>
                    </a:ext>
                  </a:extLst>
                </a:gridCol>
                <a:gridCol w="114516">
                  <a:extLst>
                    <a:ext uri="{9D8B030D-6E8A-4147-A177-3AD203B41FA5}">
                      <a16:colId xmlns:a16="http://schemas.microsoft.com/office/drawing/2014/main" xmlns="" val="20005"/>
                    </a:ext>
                  </a:extLst>
                </a:gridCol>
                <a:gridCol w="181316">
                  <a:extLst>
                    <a:ext uri="{9D8B030D-6E8A-4147-A177-3AD203B41FA5}">
                      <a16:colId xmlns:a16="http://schemas.microsoft.com/office/drawing/2014/main" xmlns="" val="20006"/>
                    </a:ext>
                  </a:extLst>
                </a:gridCol>
                <a:gridCol w="410348">
                  <a:extLst>
                    <a:ext uri="{9D8B030D-6E8A-4147-A177-3AD203B41FA5}">
                      <a16:colId xmlns:a16="http://schemas.microsoft.com/office/drawing/2014/main" xmlns="" val="20007"/>
                    </a:ext>
                  </a:extLst>
                </a:gridCol>
                <a:gridCol w="2500257">
                  <a:extLst>
                    <a:ext uri="{9D8B030D-6E8A-4147-A177-3AD203B41FA5}">
                      <a16:colId xmlns:a16="http://schemas.microsoft.com/office/drawing/2014/main" xmlns="" val="20008"/>
                    </a:ext>
                  </a:extLst>
                </a:gridCol>
              </a:tblGrid>
              <a:tr h="190500">
                <a:tc gridSpan="3">
                  <a:txBody>
                    <a:bodyPr/>
                    <a:lstStyle/>
                    <a:p>
                      <a:pPr algn="l" fontAlgn="ctr"/>
                      <a:r>
                        <a:rPr lang="en-US" sz="1200" b="1" i="0" u="none" strike="noStrike">
                          <a:solidFill>
                            <a:srgbClr val="000000"/>
                          </a:solidFill>
                          <a:effectLst/>
                          <a:latin typeface="Arial"/>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Arial"/>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90500">
                <a:tc>
                  <a:txBody>
                    <a:bodyPr/>
                    <a:lstStyle/>
                    <a:p>
                      <a:pPr algn="ctr" fontAlgn="ctr"/>
                      <a:r>
                        <a:rPr lang="en-U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1756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190500">
                <a:tc gridSpan="3">
                  <a:txBody>
                    <a:bodyPr/>
                    <a:lstStyle/>
                    <a:p>
                      <a:pPr algn="l" fontAlgn="ctr"/>
                      <a:r>
                        <a:rPr lang="en-US" sz="1200" b="1" i="0" u="none" strike="noStrike">
                          <a:solidFill>
                            <a:srgbClr val="000000"/>
                          </a:solidFill>
                          <a:effectLst/>
                          <a:latin typeface="Arial"/>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7682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190500">
                <a:tc>
                  <a:txBody>
                    <a:bodyPr/>
                    <a:lstStyle/>
                    <a:p>
                      <a:pPr algn="ctr" fontAlgn="ctr"/>
                      <a:r>
                        <a:rPr lang="en-US" sz="1200" b="0" i="0" u="none" strike="noStrike">
                          <a:solidFill>
                            <a:srgbClr val="000000"/>
                          </a:solidFill>
                          <a:effectLst/>
                          <a:latin typeface="Arial"/>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n-US" sz="1200" b="0" i="0" u="none" strike="noStrike">
                        <a:solidFill>
                          <a:srgbClr val="000000"/>
                        </a:solidFill>
                        <a:effectLst/>
                        <a:latin typeface="Arial"/>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989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90500">
                <a:tc>
                  <a:txBody>
                    <a:bodyPr/>
                    <a:lstStyle/>
                    <a:p>
                      <a:pPr algn="ctr" fontAlgn="ctr"/>
                      <a:r>
                        <a:rPr lang="en-US" sz="1200" b="0" i="0" u="none" strike="noStrike">
                          <a:solidFill>
                            <a:srgbClr val="000000"/>
                          </a:solidFill>
                          <a:effectLst/>
                          <a:latin typeface="Arial"/>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536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90500">
                <a:tc>
                  <a:txBody>
                    <a:bodyPr/>
                    <a:lstStyle/>
                    <a:p>
                      <a:pPr algn="ctr" fontAlgn="ctr"/>
                      <a:r>
                        <a:rPr lang="en-US" sz="1200" b="0" i="0" u="none" strike="noStrike">
                          <a:solidFill>
                            <a:srgbClr val="000000"/>
                          </a:solidFill>
                          <a:effectLst/>
                          <a:latin typeface="Arial"/>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2891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190500">
                <a:tc>
                  <a:txBody>
                    <a:bodyPr/>
                    <a:lstStyle/>
                    <a:p>
                      <a:pPr algn="ctr" fontAlgn="ctr"/>
                      <a:r>
                        <a:rPr lang="en-US" sz="1200" b="0" i="0" u="none" strike="noStrike">
                          <a:solidFill>
                            <a:srgbClr val="000000"/>
                          </a:solidFill>
                          <a:effectLst/>
                          <a:latin typeface="Arial"/>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1"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2673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190500">
                <a:tc>
                  <a:txBody>
                    <a:bodyPr/>
                    <a:lstStyle/>
                    <a:p>
                      <a:pPr algn="ctr" fontAlgn="ctr"/>
                      <a:r>
                        <a:rPr lang="en-US" sz="1200" b="0" i="0" u="none" strike="noStrike">
                          <a:solidFill>
                            <a:srgbClr val="000000"/>
                          </a:solidFill>
                          <a:effectLst/>
                          <a:latin typeface="Arial"/>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a:rPr>
                        <a:t>593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190500">
                <a:tc>
                  <a:txBody>
                    <a:bodyPr/>
                    <a:lstStyle/>
                    <a:p>
                      <a:pPr algn="ctr" fontAlgn="ctr"/>
                      <a:r>
                        <a:rPr lang="en-US" sz="1200" b="0" i="0" u="none" strike="noStrike">
                          <a:solidFill>
                            <a:srgbClr val="000000"/>
                          </a:solidFill>
                          <a:effectLst/>
                          <a:latin typeface="Arial"/>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gridSpan="2">
                  <a:txBody>
                    <a:bodyPr/>
                    <a:lstStyle/>
                    <a:p>
                      <a:pPr algn="l" fontAlgn="ctr"/>
                      <a:r>
                        <a:rPr lang="en-US" sz="1200" b="0" i="0" u="none" strike="noStrike">
                          <a:solidFill>
                            <a:srgbClr val="000000"/>
                          </a:solidFill>
                          <a:effectLst/>
                          <a:latin typeface="Arial"/>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ctr"/>
                      <a:r>
                        <a:rPr lang="en-US" sz="1200" b="0" i="0" u="none" strike="noStrike">
                          <a:solidFill>
                            <a:srgbClr val="000000"/>
                          </a:solidFill>
                          <a:effectLst/>
                          <a:latin typeface="Arial"/>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a:rPr>
                        <a:t>1221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9510097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xmlns="" id="{FD8EF000-71FD-5BB9-205E-14F2CF80EBC1}"/>
            </a:ext>
          </a:extLst>
        </p:cNvPr>
        <p:cNvGrpSpPr/>
        <p:nvPr/>
      </p:nvGrpSpPr>
      <p:grpSpPr>
        <a:xfrm>
          <a:off x="0" y="0"/>
          <a:ext cx="0" cy="0"/>
          <a:chOff x="0" y="0"/>
          <a:chExt cx="0" cy="0"/>
        </a:xfrm>
      </p:grpSpPr>
      <p:sp>
        <p:nvSpPr>
          <p:cNvPr id="3" name="2 Rectángulo">
            <a:extLst>
              <a:ext uri="{FF2B5EF4-FFF2-40B4-BE49-F238E27FC236}">
                <a16:creationId xmlns:a16="http://schemas.microsoft.com/office/drawing/2014/main" xmlns="" id="{CEC6CD94-A440-747F-6A9F-9B528FD4E340}"/>
              </a:ext>
            </a:extLst>
          </p:cNvPr>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- 2024</a:t>
            </a:r>
            <a:endParaRPr lang="es-ES_tradnl" b="1" dirty="0">
              <a:effectLst>
                <a:outerShdw blurRad="38100" dist="38100" dir="2700000" algn="tl">
                  <a:srgbClr val="C0C0C0"/>
                </a:outerShdw>
              </a:effectLst>
              <a:latin typeface="Arial" charset="0"/>
            </a:endParaRPr>
          </a:p>
        </p:txBody>
      </p:sp>
      <p:graphicFrame>
        <p:nvGraphicFramePr>
          <p:cNvPr id="2" name="Tabla 1">
            <a:extLst>
              <a:ext uri="{FF2B5EF4-FFF2-40B4-BE49-F238E27FC236}">
                <a16:creationId xmlns:a16="http://schemas.microsoft.com/office/drawing/2014/main" xmlns="" id="{593670B3-5DCD-CA41-B8D3-636CD09CA12F}"/>
              </a:ext>
            </a:extLst>
          </p:cNvPr>
          <p:cNvGraphicFramePr>
            <a:graphicFrameLocks noGrp="1"/>
          </p:cNvGraphicFramePr>
          <p:nvPr>
            <p:extLst>
              <p:ext uri="{D42A27DB-BD31-4B8C-83A1-F6EECF244321}">
                <p14:modId xmlns:p14="http://schemas.microsoft.com/office/powerpoint/2010/main" val="2411614823"/>
              </p:ext>
            </p:extLst>
          </p:nvPr>
        </p:nvGraphicFramePr>
        <p:xfrm>
          <a:off x="1043608" y="2339588"/>
          <a:ext cx="7344816" cy="2673585"/>
        </p:xfrm>
        <a:graphic>
          <a:graphicData uri="http://schemas.openxmlformats.org/drawingml/2006/table">
            <a:tbl>
              <a:tblPr/>
              <a:tblGrid>
                <a:gridCol w="498894">
                  <a:extLst>
                    <a:ext uri="{9D8B030D-6E8A-4147-A177-3AD203B41FA5}">
                      <a16:colId xmlns:a16="http://schemas.microsoft.com/office/drawing/2014/main" xmlns="" val="1227384060"/>
                    </a:ext>
                  </a:extLst>
                </a:gridCol>
                <a:gridCol w="1870850">
                  <a:extLst>
                    <a:ext uri="{9D8B030D-6E8A-4147-A177-3AD203B41FA5}">
                      <a16:colId xmlns:a16="http://schemas.microsoft.com/office/drawing/2014/main" xmlns="" val="464370421"/>
                    </a:ext>
                  </a:extLst>
                </a:gridCol>
                <a:gridCol w="925031">
                  <a:extLst>
                    <a:ext uri="{9D8B030D-6E8A-4147-A177-3AD203B41FA5}">
                      <a16:colId xmlns:a16="http://schemas.microsoft.com/office/drawing/2014/main" xmlns="" val="2550311859"/>
                    </a:ext>
                  </a:extLst>
                </a:gridCol>
                <a:gridCol w="322202">
                  <a:extLst>
                    <a:ext uri="{9D8B030D-6E8A-4147-A177-3AD203B41FA5}">
                      <a16:colId xmlns:a16="http://schemas.microsoft.com/office/drawing/2014/main" xmlns="" val="2038451340"/>
                    </a:ext>
                  </a:extLst>
                </a:gridCol>
                <a:gridCol w="235588">
                  <a:extLst>
                    <a:ext uri="{9D8B030D-6E8A-4147-A177-3AD203B41FA5}">
                      <a16:colId xmlns:a16="http://schemas.microsoft.com/office/drawing/2014/main" xmlns="" val="754085217"/>
                    </a:ext>
                  </a:extLst>
                </a:gridCol>
                <a:gridCol w="124723">
                  <a:extLst>
                    <a:ext uri="{9D8B030D-6E8A-4147-A177-3AD203B41FA5}">
                      <a16:colId xmlns:a16="http://schemas.microsoft.com/office/drawing/2014/main" xmlns="" val="3153681649"/>
                    </a:ext>
                  </a:extLst>
                </a:gridCol>
                <a:gridCol w="197478">
                  <a:extLst>
                    <a:ext uri="{9D8B030D-6E8A-4147-A177-3AD203B41FA5}">
                      <a16:colId xmlns:a16="http://schemas.microsoft.com/office/drawing/2014/main" xmlns="" val="649199888"/>
                    </a:ext>
                  </a:extLst>
                </a:gridCol>
                <a:gridCol w="446926">
                  <a:extLst>
                    <a:ext uri="{9D8B030D-6E8A-4147-A177-3AD203B41FA5}">
                      <a16:colId xmlns:a16="http://schemas.microsoft.com/office/drawing/2014/main" xmlns="" val="925818613"/>
                    </a:ext>
                  </a:extLst>
                </a:gridCol>
                <a:gridCol w="2723124">
                  <a:extLst>
                    <a:ext uri="{9D8B030D-6E8A-4147-A177-3AD203B41FA5}">
                      <a16:colId xmlns:a16="http://schemas.microsoft.com/office/drawing/2014/main" xmlns="" val="469150509"/>
                    </a:ext>
                  </a:extLst>
                </a:gridCol>
              </a:tblGrid>
              <a:tr h="297065">
                <a:tc gridSpan="3">
                  <a:txBody>
                    <a:bodyPr/>
                    <a:lstStyle/>
                    <a:p>
                      <a:pPr algn="l" fontAlgn="ctr"/>
                      <a:r>
                        <a:rPr lang="es-PE" sz="1200" b="1" i="0" u="none" strike="noStrike">
                          <a:solidFill>
                            <a:srgbClr val="000000"/>
                          </a:solidFill>
                          <a:effectLst/>
                          <a:latin typeface="Arial" panose="020B0604020202020204" pitchFamily="34" charset="0"/>
                        </a:rPr>
                        <a:t>40: Pacientes en Observación :</a:t>
                      </a:r>
                    </a:p>
                  </a:txBody>
                  <a:tcPr marL="0" marR="0" marT="0" marB="0" anchor="ctr">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hMerge="1">
                  <a:txBody>
                    <a:bodyPr/>
                    <a:lstStyle/>
                    <a:p>
                      <a:endParaRPr lang="es-PE"/>
                    </a:p>
                  </a:txBody>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1" i="0" u="none" strike="noStrike">
                          <a:solidFill>
                            <a:srgbClr val="000000"/>
                          </a:solidFill>
                          <a:effectLst/>
                          <a:latin typeface="Arial" panose="020B0604020202020204" pitchFamily="34" charset="0"/>
                        </a:rPr>
                        <a:t>&lt; 24 Hrs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918952660"/>
                  </a:ext>
                </a:extLst>
              </a:tr>
              <a:tr h="297065">
                <a:tc>
                  <a:txBody>
                    <a:bodyPr/>
                    <a:lstStyle/>
                    <a:p>
                      <a:pPr algn="ctr" fontAlgn="ctr"/>
                      <a:r>
                        <a:rPr lang="es-PE"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Nro. Pacientes Atendidos</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1034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65043106"/>
                  </a:ext>
                </a:extLst>
              </a:tr>
              <a:tr h="297065">
                <a:tc gridSpan="3">
                  <a:txBody>
                    <a:bodyPr/>
                    <a:lstStyle/>
                    <a:p>
                      <a:pPr algn="l" fontAlgn="ctr"/>
                      <a:r>
                        <a:rPr lang="es-PE" sz="1200" b="1" i="0" u="none" strike="noStrike">
                          <a:solidFill>
                            <a:srgbClr val="000000"/>
                          </a:solidFill>
                          <a:effectLst/>
                          <a:latin typeface="Arial" panose="020B0604020202020204" pitchFamily="34" charset="0"/>
                        </a:rPr>
                        <a:t>50: Atenciones de Emergencia:</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PE"/>
                    </a:p>
                  </a:txBody>
                  <a:tcPr/>
                </a:tc>
                <a:tc hMerge="1">
                  <a:txBody>
                    <a:bodyPr/>
                    <a:lstStyle/>
                    <a:p>
                      <a:endParaRPr lang="es-PE"/>
                    </a:p>
                  </a:txBody>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4289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222919036"/>
                  </a:ext>
                </a:extLst>
              </a:tr>
              <a:tr h="297065">
                <a:tc>
                  <a:txBody>
                    <a:bodyPr/>
                    <a:lstStyle/>
                    <a:p>
                      <a:pPr algn="ctr" fontAlgn="ctr"/>
                      <a:r>
                        <a:rPr lang="es-PE" sz="1200" b="0" i="0" u="none" strike="noStrike">
                          <a:solidFill>
                            <a:srgbClr val="000000"/>
                          </a:solidFill>
                          <a:effectLst/>
                          <a:latin typeface="Arial" panose="020B0604020202020204" pitchFamily="34" charset="0"/>
                        </a:rPr>
                        <a:t>1</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Niño   0-11A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es-PE" sz="1200" b="0" i="0" u="none" strike="noStrike">
                        <a:solidFill>
                          <a:srgbClr val="000000"/>
                        </a:solidFill>
                        <a:effectLst/>
                        <a:latin typeface="Arial" panose="020B0604020202020204" pitchFamily="34" charset="0"/>
                      </a:endParaRP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922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602182463"/>
                  </a:ext>
                </a:extLst>
              </a:tr>
              <a:tr h="297065">
                <a:tc>
                  <a:txBody>
                    <a:bodyPr/>
                    <a:lstStyle/>
                    <a:p>
                      <a:pPr algn="ctr" fontAlgn="ctr"/>
                      <a:r>
                        <a:rPr lang="es-PE" sz="1200" b="0" i="0" u="none" strike="noStrike">
                          <a:solidFill>
                            <a:srgbClr val="000000"/>
                          </a:solidFill>
                          <a:effectLst/>
                          <a:latin typeface="Arial" panose="020B0604020202020204" pitchFamily="34" charset="0"/>
                        </a:rPr>
                        <a:t>2</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Adolescente  12-17A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329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05256561"/>
                  </a:ext>
                </a:extLst>
              </a:tr>
              <a:tr h="297065">
                <a:tc>
                  <a:txBody>
                    <a:bodyPr/>
                    <a:lstStyle/>
                    <a:p>
                      <a:pPr algn="ctr" fontAlgn="ctr"/>
                      <a:r>
                        <a:rPr lang="es-PE" sz="1200" b="0" i="0" u="none" strike="noStrike">
                          <a:solidFill>
                            <a:srgbClr val="000000"/>
                          </a:solidFill>
                          <a:effectLst/>
                          <a:latin typeface="Arial" panose="020B0604020202020204" pitchFamily="34" charset="0"/>
                        </a:rPr>
                        <a:t>3</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Joven  18-29 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1172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965216130"/>
                  </a:ext>
                </a:extLst>
              </a:tr>
              <a:tr h="297065">
                <a:tc>
                  <a:txBody>
                    <a:bodyPr/>
                    <a:lstStyle/>
                    <a:p>
                      <a:pPr algn="ctr" fontAlgn="ctr"/>
                      <a:r>
                        <a:rPr lang="es-PE" sz="1200" b="0" i="0" u="none" strike="noStrike">
                          <a:solidFill>
                            <a:srgbClr val="000000"/>
                          </a:solidFill>
                          <a:effectLst/>
                          <a:latin typeface="Arial" panose="020B0604020202020204" pitchFamily="34" charset="0"/>
                        </a:rPr>
                        <a:t>4</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Adulto  30-59A</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1"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1458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2159739486"/>
                  </a:ext>
                </a:extLst>
              </a:tr>
              <a:tr h="297065">
                <a:tc>
                  <a:txBody>
                    <a:bodyPr/>
                    <a:lstStyle/>
                    <a:p>
                      <a:pPr algn="ctr" fontAlgn="ctr"/>
                      <a:r>
                        <a:rPr lang="es-PE" sz="1200" b="0" i="0" u="none" strike="noStrike">
                          <a:solidFill>
                            <a:srgbClr val="000000"/>
                          </a:solidFill>
                          <a:effectLst/>
                          <a:latin typeface="Arial" panose="020B0604020202020204" pitchFamily="34" charset="0"/>
                        </a:rPr>
                        <a:t>5</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Adulto Mayor  60A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s-PE" sz="1200" b="0" i="0" u="none" strike="noStrike">
                          <a:solidFill>
                            <a:srgbClr val="000000"/>
                          </a:solidFill>
                          <a:effectLst/>
                          <a:latin typeface="Arial" panose="020B0604020202020204" pitchFamily="34" charset="0"/>
                        </a:rPr>
                        <a:t>408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959446934"/>
                  </a:ext>
                </a:extLst>
              </a:tr>
              <a:tr h="297065">
                <a:tc>
                  <a:txBody>
                    <a:bodyPr/>
                    <a:lstStyle/>
                    <a:p>
                      <a:pPr algn="ctr" fontAlgn="ctr"/>
                      <a:r>
                        <a:rPr lang="es-PE" sz="1200" b="0" i="0" u="none" strike="noStrike">
                          <a:solidFill>
                            <a:srgbClr val="000000"/>
                          </a:solidFill>
                          <a:effectLst/>
                          <a:latin typeface="Arial" panose="020B0604020202020204" pitchFamily="34" charset="0"/>
                        </a:rPr>
                        <a:t>6</a:t>
                      </a:r>
                    </a:p>
                  </a:txBody>
                  <a:tcPr marL="0" marR="0" marT="0" marB="0" anchor="ctr">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gridSpan="2">
                  <a:txBody>
                    <a:bodyPr/>
                    <a:lstStyle/>
                    <a:p>
                      <a:pPr algn="l" fontAlgn="ctr"/>
                      <a:r>
                        <a:rPr lang="es-PE" sz="1200" b="0" i="0" u="none" strike="noStrike">
                          <a:solidFill>
                            <a:srgbClr val="000000"/>
                          </a:solidFill>
                          <a:effectLst/>
                          <a:latin typeface="Arial" panose="020B0604020202020204" pitchFamily="34" charset="0"/>
                        </a:rPr>
                        <a:t>Emergencias  Obstetricas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hMerge="1">
                  <a:txBody>
                    <a:bodyPr/>
                    <a:lstStyle/>
                    <a:p>
                      <a:endParaRPr lang="es-PE"/>
                    </a:p>
                  </a:txBody>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l" fontAlgn="ctr"/>
                      <a:r>
                        <a:rPr lang="es-PE" sz="1200" b="0" i="0" u="none" strike="noStrike">
                          <a:solidFill>
                            <a:srgbClr val="000000"/>
                          </a:solidFill>
                          <a:effectLst/>
                          <a:latin typeface="Arial" panose="020B0604020202020204" pitchFamily="34" charset="0"/>
                        </a:rPr>
                        <a:t>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noFill/>
                  </a:tcPr>
                </a:tc>
                <a:tc>
                  <a:txBody>
                    <a:bodyPr/>
                    <a:lstStyle/>
                    <a:p>
                      <a:pPr algn="ctr" fontAlgn="ctr"/>
                      <a:r>
                        <a:rPr lang="es-PE" sz="1200" b="0" i="0" u="none" strike="noStrike" dirty="0">
                          <a:solidFill>
                            <a:srgbClr val="000000"/>
                          </a:solidFill>
                          <a:effectLst/>
                          <a:latin typeface="Arial" panose="020B0604020202020204" pitchFamily="34" charset="0"/>
                        </a:rPr>
                        <a:t>838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1202016716"/>
                  </a:ext>
                </a:extLst>
              </a:tr>
            </a:tbl>
          </a:graphicData>
        </a:graphic>
      </p:graphicFrame>
    </p:spTree>
    <p:extLst>
      <p:ext uri="{BB962C8B-B14F-4D97-AF65-F5344CB8AC3E}">
        <p14:creationId xmlns:p14="http://schemas.microsoft.com/office/powerpoint/2010/main" val="33761942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D8EF000-71FD-5BB9-205E-14F2CF80EBC1}"/>
            </a:ext>
          </a:extLst>
        </p:cNvPr>
        <p:cNvGrpSpPr/>
        <p:nvPr/>
      </p:nvGrpSpPr>
      <p:grpSpPr>
        <a:xfrm>
          <a:off x="0" y="0"/>
          <a:ext cx="0" cy="0"/>
          <a:chOff x="0" y="0"/>
          <a:chExt cx="0" cy="0"/>
        </a:xfrm>
      </p:grpSpPr>
      <p:sp>
        <p:nvSpPr>
          <p:cNvPr id="3" name="2 Rectángulo">
            <a:extLst>
              <a:ext uri="{FF2B5EF4-FFF2-40B4-BE49-F238E27FC236}">
                <a16:creationId xmlns:a16="http://schemas.microsoft.com/office/drawing/2014/main" xmlns="" id="{CEC6CD94-A440-747F-6A9F-9B528FD4E340}"/>
              </a:ext>
            </a:extLst>
          </p:cNvPr>
          <p:cNvSpPr/>
          <p:nvPr/>
        </p:nvSpPr>
        <p:spPr>
          <a:xfrm>
            <a:off x="2195736" y="620688"/>
            <a:ext cx="4572000" cy="369332"/>
          </a:xfrm>
          <a:prstGeom prst="rect">
            <a:avLst/>
          </a:prstGeom>
        </p:spPr>
        <p:txBody>
          <a:bodyPr>
            <a:spAutoFit/>
          </a:bodyPr>
          <a:lstStyle/>
          <a:p>
            <a:pPr algn="ctr" defTabSz="762000" eaLnBrk="0" hangingPunct="0">
              <a:defRPr/>
            </a:pPr>
            <a:r>
              <a:rPr lang="es-ES" b="1" dirty="0">
                <a:effectLst>
                  <a:outerShdw blurRad="38100" dist="38100" dir="2700000" algn="tl">
                    <a:srgbClr val="C0C0C0"/>
                  </a:outerShdw>
                </a:effectLst>
                <a:latin typeface="Arial" charset="0"/>
              </a:rPr>
              <a:t>EMERGENCIAS - ANUAL - </a:t>
            </a:r>
            <a:r>
              <a:rPr lang="es-ES" b="1" dirty="0" smtClean="0">
                <a:effectLst>
                  <a:outerShdw blurRad="38100" dist="38100" dir="2700000" algn="tl">
                    <a:srgbClr val="C0C0C0"/>
                  </a:outerShdw>
                </a:effectLst>
                <a:latin typeface="Arial" charset="0"/>
              </a:rPr>
              <a:t>2025</a:t>
            </a:r>
            <a:endParaRPr lang="es-ES_tradnl" b="1" dirty="0">
              <a:effectLst>
                <a:outerShdw blurRad="38100" dist="38100" dir="2700000" algn="tl">
                  <a:srgbClr val="C0C0C0"/>
                </a:outerShdw>
              </a:effectLst>
              <a:latin typeface="Arial" charset="0"/>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492896"/>
            <a:ext cx="8038785" cy="2058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69050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2016</a:t>
            </a: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215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5" y="1344613"/>
            <a:ext cx="824865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2745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2017</a:t>
            </a: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5" y="1344613"/>
            <a:ext cx="824865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2230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- 2018</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675" y="1344613"/>
            <a:ext cx="824865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2230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- 2019</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38" y="1484784"/>
            <a:ext cx="8239125"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6906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- 2020</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2" name="Imagen 1"/>
          <p:cNvPicPr>
            <a:picLocks noChangeAspect="1"/>
          </p:cNvPicPr>
          <p:nvPr/>
        </p:nvPicPr>
        <p:blipFill>
          <a:blip r:embed="rId3"/>
          <a:stretch>
            <a:fillRect/>
          </a:stretch>
        </p:blipFill>
        <p:spPr>
          <a:xfrm>
            <a:off x="139336" y="1412776"/>
            <a:ext cx="8962325" cy="4176464"/>
          </a:xfrm>
          <a:prstGeom prst="rect">
            <a:avLst/>
          </a:prstGeom>
        </p:spPr>
      </p:pic>
    </p:spTree>
    <p:extLst>
      <p:ext uri="{BB962C8B-B14F-4D97-AF65-F5344CB8AC3E}">
        <p14:creationId xmlns:p14="http://schemas.microsoft.com/office/powerpoint/2010/main" val="21533602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- 2021</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6" name="Imagen 5"/>
          <p:cNvPicPr>
            <a:picLocks noChangeAspect="1"/>
          </p:cNvPicPr>
          <p:nvPr/>
        </p:nvPicPr>
        <p:blipFill>
          <a:blip r:embed="rId3"/>
          <a:stretch>
            <a:fillRect/>
          </a:stretch>
        </p:blipFill>
        <p:spPr>
          <a:xfrm>
            <a:off x="251520" y="1586400"/>
            <a:ext cx="8641655" cy="3685200"/>
          </a:xfrm>
          <a:prstGeom prst="rect">
            <a:avLst/>
          </a:prstGeom>
        </p:spPr>
      </p:pic>
    </p:spTree>
    <p:extLst>
      <p:ext uri="{BB962C8B-B14F-4D97-AF65-F5344CB8AC3E}">
        <p14:creationId xmlns:p14="http://schemas.microsoft.com/office/powerpoint/2010/main" val="2037152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9298" name="Rectangle 2"/>
          <p:cNvSpPr>
            <a:spLocks noChangeArrowheads="1"/>
          </p:cNvSpPr>
          <p:nvPr/>
        </p:nvSpPr>
        <p:spPr bwMode="auto">
          <a:xfrm>
            <a:off x="0" y="211138"/>
            <a:ext cx="8893175" cy="914400"/>
          </a:xfrm>
          <a:prstGeom prst="rect">
            <a:avLst/>
          </a:prstGeom>
          <a:noFill/>
          <a:ln w="9525">
            <a:noFill/>
            <a:miter lim="800000"/>
            <a:headEnd/>
            <a:tailEnd/>
          </a:ln>
          <a:effectLst/>
        </p:spPr>
        <p:txBody>
          <a:bodyPr lIns="92075" tIns="46038" rIns="92075" bIns="46038" anchor="ctr"/>
          <a:lstStyle/>
          <a:p>
            <a:pPr algn="ctr" defTabSz="762000" eaLnBrk="0" hangingPunct="0">
              <a:defRPr/>
            </a:pPr>
            <a:r>
              <a:rPr lang="es-ES" b="1" dirty="0">
                <a:effectLst>
                  <a:outerShdw blurRad="38100" dist="38100" dir="2700000" algn="tl">
                    <a:srgbClr val="C0C0C0"/>
                  </a:outerShdw>
                </a:effectLst>
                <a:latin typeface="Arial" charset="0"/>
              </a:rPr>
              <a:t>10 PRIMERAS CAUSAS EMERGENCIAS - 2022</a:t>
            </a:r>
            <a:endParaRPr lang="es-ES_tradnl" b="1" dirty="0">
              <a:effectLst>
                <a:outerShdw blurRad="38100" dist="38100" dir="2700000" algn="tl">
                  <a:srgbClr val="C0C0C0"/>
                </a:outerShdw>
              </a:effectLst>
              <a:latin typeface="Arial" charset="0"/>
            </a:endParaRPr>
          </a:p>
        </p:txBody>
      </p:sp>
      <p:sp>
        <p:nvSpPr>
          <p:cNvPr id="5" name="5 CuadroTexto"/>
          <p:cNvSpPr txBox="1">
            <a:spLocks noChangeArrowheads="1"/>
          </p:cNvSpPr>
          <p:nvPr/>
        </p:nvSpPr>
        <p:spPr bwMode="auto">
          <a:xfrm>
            <a:off x="6945962" y="6482953"/>
            <a:ext cx="2172198" cy="369332"/>
          </a:xfrm>
          <a:prstGeom prst="rect">
            <a:avLst/>
          </a:prstGeom>
          <a:noFill/>
          <a:ln w="9525">
            <a:noFill/>
            <a:miter lim="800000"/>
            <a:headEnd/>
            <a:tailEnd/>
          </a:ln>
        </p:spPr>
        <p:txBody>
          <a:bodyPr wrap="none">
            <a:spAutoFit/>
          </a:bodyPr>
          <a:lstStyle/>
          <a:p>
            <a:r>
              <a:rPr lang="es-ES" dirty="0"/>
              <a:t>Fuente Reporte </a:t>
            </a:r>
            <a:r>
              <a:rPr lang="es-ES" dirty="0" err="1"/>
              <a:t>Sem</a:t>
            </a:r>
            <a:r>
              <a:rPr lang="es-ES" dirty="0"/>
              <a:t>.</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966788"/>
            <a:ext cx="8969584" cy="5196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1875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LIDO_APP_VERSION" val="0.17.1.1417"/>
  <p:tag name="SLIDO_PRESENTATION_ID" val="00000000-0000-0000-0000-000000000000"/>
  <p:tag name="SLIDO_EVENT_UUID" val="5ba017c6-f392-421c-96d1-95171e555e5b"/>
  <p:tag name="SLIDO_EVENT_SECTION_UUID" val="abc2d7c4-14b1-4667-a97c-3c0a462d08ab"/>
</p:tagLst>
</file>

<file path=ppt/theme/theme1.xml><?xml version="1.0" encoding="utf-8"?>
<a:theme xmlns:a="http://schemas.openxmlformats.org/drawingml/2006/main" name="Cover and End Slide Master">
  <a:themeElements>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Slide Master">
  <a:themeElements>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E3FE4"/>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Break Slide Master">
  <a:themeElements>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00"/>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Abstract-Triangle-PowerPoint-Templates</Template>
  <TotalTime>27961</TotalTime>
  <Words>10485</Words>
  <Application>Microsoft Office PowerPoint</Application>
  <PresentationFormat>On-screen Show (4:3)</PresentationFormat>
  <Paragraphs>4569</Paragraphs>
  <Slides>163</Slides>
  <Notes>112</Notes>
  <HiddenSlides>110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163</vt:i4>
      </vt:variant>
    </vt:vector>
  </HeadingPairs>
  <TitlesOfParts>
    <vt:vector size="168" baseType="lpstr">
      <vt:lpstr>Cover and End Slide Master</vt:lpstr>
      <vt:lpstr>Contents Slide Master</vt:lpstr>
      <vt:lpstr>Section Break Slide Master</vt:lpstr>
      <vt:lpstr>CorelDRAW</vt:lpstr>
      <vt:lpstr>Hoja de cálculo</vt:lpstr>
      <vt:lpstr>UNIDAD EJECUTORA  HOSPITAL ESPINAR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CONSULTORIO  EXTERNO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INTENSIDAD Y EXTENSION DE USO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MORBILIDAD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NATALIDAD</vt:lpstr>
      <vt:lpstr>PowerPoint Presentation</vt:lpstr>
      <vt:lpstr>MORTALIDAD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GESTIÓN DE LA UNIDAD </vt:lpstr>
      <vt:lpstr>PowerPoint Presentation</vt:lpstr>
      <vt:lpstr>PowerPoint Presentation</vt:lpstr>
      <vt:lpstr>Gracias</vt:lpstr>
    </vt:vector>
  </TitlesOfParts>
  <Company>RED CUSCO SUR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Abel Laurente Horqque</dc:creator>
  <cp:lastModifiedBy>logis001</cp:lastModifiedBy>
  <cp:revision>1178</cp:revision>
  <cp:lastPrinted>2020-01-29T15:31:37Z</cp:lastPrinted>
  <dcterms:created xsi:type="dcterms:W3CDTF">2002-08-08T19:08:26Z</dcterms:created>
  <dcterms:modified xsi:type="dcterms:W3CDTF">2026-01-26T19:44:09Z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lidoAppVersion">
    <vt:lpwstr>0.17.1.1417</vt:lpwstr>
  </property>
</Properties>
</file>